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66" r:id="rId4"/>
    <p:sldId id="267" r:id="rId5"/>
    <p:sldId id="268" r:id="rId6"/>
    <p:sldId id="286" r:id="rId7"/>
    <p:sldId id="279" r:id="rId8"/>
    <p:sldId id="276" r:id="rId9"/>
    <p:sldId id="277" r:id="rId10"/>
    <p:sldId id="271" r:id="rId11"/>
    <p:sldId id="280" r:id="rId12"/>
    <p:sldId id="281" r:id="rId13"/>
    <p:sldId id="287" r:id="rId14"/>
    <p:sldId id="282" r:id="rId15"/>
    <p:sldId id="283" r:id="rId16"/>
    <p:sldId id="284" r:id="rId17"/>
    <p:sldId id="269" r:id="rId18"/>
    <p:sldId id="270" r:id="rId19"/>
    <p:sldId id="272" r:id="rId20"/>
    <p:sldId id="274" r:id="rId21"/>
    <p:sldId id="275" r:id="rId22"/>
    <p:sldId id="285" r:id="rId23"/>
    <p:sldId id="288" r:id="rId24"/>
    <p:sldId id="289" r:id="rId25"/>
    <p:sldId id="263" r:id="rId26"/>
  </p:sldIdLst>
  <p:sldSz cx="46451838" cy="26133425"/>
  <p:notesSz cx="6858000" cy="9144000"/>
  <p:defaultTextStyle>
    <a:defPPr>
      <a:defRPr lang="en-US"/>
    </a:defPPr>
    <a:lvl1pPr marL="0" algn="l" defTabSz="2322713" rtl="0" eaLnBrk="1" latinLnBrk="0" hangingPunct="1">
      <a:defRPr sz="9100" kern="1200">
        <a:solidFill>
          <a:schemeClr val="tx1"/>
        </a:solidFill>
        <a:latin typeface="+mn-lt"/>
        <a:ea typeface="+mn-ea"/>
        <a:cs typeface="+mn-cs"/>
      </a:defRPr>
    </a:lvl1pPr>
    <a:lvl2pPr marL="2322713" algn="l" defTabSz="2322713" rtl="0" eaLnBrk="1" latinLnBrk="0" hangingPunct="1">
      <a:defRPr sz="9100" kern="1200">
        <a:solidFill>
          <a:schemeClr val="tx1"/>
        </a:solidFill>
        <a:latin typeface="+mn-lt"/>
        <a:ea typeface="+mn-ea"/>
        <a:cs typeface="+mn-cs"/>
      </a:defRPr>
    </a:lvl2pPr>
    <a:lvl3pPr marL="4645426" algn="l" defTabSz="2322713" rtl="0" eaLnBrk="1" latinLnBrk="0" hangingPunct="1">
      <a:defRPr sz="9100" kern="1200">
        <a:solidFill>
          <a:schemeClr val="tx1"/>
        </a:solidFill>
        <a:latin typeface="+mn-lt"/>
        <a:ea typeface="+mn-ea"/>
        <a:cs typeface="+mn-cs"/>
      </a:defRPr>
    </a:lvl3pPr>
    <a:lvl4pPr marL="6968139" algn="l" defTabSz="2322713" rtl="0" eaLnBrk="1" latinLnBrk="0" hangingPunct="1">
      <a:defRPr sz="9100" kern="1200">
        <a:solidFill>
          <a:schemeClr val="tx1"/>
        </a:solidFill>
        <a:latin typeface="+mn-lt"/>
        <a:ea typeface="+mn-ea"/>
        <a:cs typeface="+mn-cs"/>
      </a:defRPr>
    </a:lvl4pPr>
    <a:lvl5pPr marL="9290853" algn="l" defTabSz="2322713" rtl="0" eaLnBrk="1" latinLnBrk="0" hangingPunct="1">
      <a:defRPr sz="9100" kern="1200">
        <a:solidFill>
          <a:schemeClr val="tx1"/>
        </a:solidFill>
        <a:latin typeface="+mn-lt"/>
        <a:ea typeface="+mn-ea"/>
        <a:cs typeface="+mn-cs"/>
      </a:defRPr>
    </a:lvl5pPr>
    <a:lvl6pPr marL="11613566" algn="l" defTabSz="2322713" rtl="0" eaLnBrk="1" latinLnBrk="0" hangingPunct="1">
      <a:defRPr sz="9100" kern="1200">
        <a:solidFill>
          <a:schemeClr val="tx1"/>
        </a:solidFill>
        <a:latin typeface="+mn-lt"/>
        <a:ea typeface="+mn-ea"/>
        <a:cs typeface="+mn-cs"/>
      </a:defRPr>
    </a:lvl6pPr>
    <a:lvl7pPr marL="13936279" algn="l" defTabSz="2322713" rtl="0" eaLnBrk="1" latinLnBrk="0" hangingPunct="1">
      <a:defRPr sz="9100" kern="1200">
        <a:solidFill>
          <a:schemeClr val="tx1"/>
        </a:solidFill>
        <a:latin typeface="+mn-lt"/>
        <a:ea typeface="+mn-ea"/>
        <a:cs typeface="+mn-cs"/>
      </a:defRPr>
    </a:lvl7pPr>
    <a:lvl8pPr marL="16258992" algn="l" defTabSz="2322713" rtl="0" eaLnBrk="1" latinLnBrk="0" hangingPunct="1">
      <a:defRPr sz="9100" kern="1200">
        <a:solidFill>
          <a:schemeClr val="tx1"/>
        </a:solidFill>
        <a:latin typeface="+mn-lt"/>
        <a:ea typeface="+mn-ea"/>
        <a:cs typeface="+mn-cs"/>
      </a:defRPr>
    </a:lvl8pPr>
    <a:lvl9pPr marL="18581705" algn="l" defTabSz="2322713" rtl="0" eaLnBrk="1" latinLnBrk="0" hangingPunct="1">
      <a:defRPr sz="9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231">
          <p15:clr>
            <a:srgbClr val="A4A3A4"/>
          </p15:clr>
        </p15:guide>
        <p15:guide id="2" pos="1463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F0F0"/>
    <a:srgbClr val="F0F04D"/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05" autoAdjust="0"/>
    <p:restoredTop sz="94374" autoAdjust="0"/>
  </p:normalViewPr>
  <p:slideViewPr>
    <p:cSldViewPr snapToGrid="0" snapToObjects="1">
      <p:cViewPr varScale="1">
        <p:scale>
          <a:sx n="16" d="100"/>
          <a:sy n="16" d="100"/>
        </p:scale>
        <p:origin x="764" y="84"/>
      </p:cViewPr>
      <p:guideLst>
        <p:guide orient="horz" pos="8231"/>
        <p:guide pos="1463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83888" y="8118304"/>
            <a:ext cx="39484062" cy="5601749"/>
          </a:xfrm>
        </p:spPr>
        <p:txBody>
          <a:bodyPr/>
          <a:lstStyle/>
          <a:p>
            <a:r>
              <a:rPr lang="hu-HU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967776" y="14808941"/>
            <a:ext cx="32516287" cy="667854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3227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6454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9681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92908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1613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39362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62589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85817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2B06D-4C5B-8D4F-955F-7DF9BA801E4E}" type="datetimeFigureOut">
              <a:rPr lang="en-US" smtClean="0"/>
              <a:t>3/3/2024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A1CF5-0286-7A40-879A-48313EDD37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27665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Click to edit Master text styles</a:t>
            </a:r>
          </a:p>
          <a:p>
            <a:pPr lvl="1"/>
            <a:r>
              <a:rPr lang="hu-HU"/>
              <a:t>Second level</a:t>
            </a:r>
          </a:p>
          <a:p>
            <a:pPr lvl="2"/>
            <a:r>
              <a:rPr lang="hu-HU"/>
              <a:t>Third level</a:t>
            </a:r>
          </a:p>
          <a:p>
            <a:pPr lvl="3"/>
            <a:r>
              <a:rPr lang="hu-HU"/>
              <a:t>Fourth level</a:t>
            </a:r>
          </a:p>
          <a:p>
            <a:pPr lvl="4"/>
            <a:r>
              <a:rPr lang="hu-HU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2B06D-4C5B-8D4F-955F-7DF9BA801E4E}" type="datetimeFigureOut">
              <a:rPr lang="en-US" smtClean="0"/>
              <a:t>3/3/2024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A1CF5-0286-7A40-879A-48313EDD37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30819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3677582" y="786421"/>
            <a:ext cx="10451664" cy="16720555"/>
          </a:xfrm>
        </p:spPr>
        <p:txBody>
          <a:bodyPr vert="eaVert"/>
          <a:lstStyle/>
          <a:p>
            <a:r>
              <a:rPr lang="hu-HU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322592" y="786421"/>
            <a:ext cx="30580793" cy="16720555"/>
          </a:xfrm>
        </p:spPr>
        <p:txBody>
          <a:bodyPr vert="eaVert"/>
          <a:lstStyle/>
          <a:p>
            <a:pPr lvl="0"/>
            <a:r>
              <a:rPr lang="hu-HU"/>
              <a:t>Click to edit Master text styles</a:t>
            </a:r>
          </a:p>
          <a:p>
            <a:pPr lvl="1"/>
            <a:r>
              <a:rPr lang="hu-HU"/>
              <a:t>Second level</a:t>
            </a:r>
          </a:p>
          <a:p>
            <a:pPr lvl="2"/>
            <a:r>
              <a:rPr lang="hu-HU"/>
              <a:t>Third level</a:t>
            </a:r>
          </a:p>
          <a:p>
            <a:pPr lvl="3"/>
            <a:r>
              <a:rPr lang="hu-HU"/>
              <a:t>Fourth level</a:t>
            </a:r>
          </a:p>
          <a:p>
            <a:pPr lvl="4"/>
            <a:r>
              <a:rPr lang="hu-HU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2B06D-4C5B-8D4F-955F-7DF9BA801E4E}" type="datetimeFigureOut">
              <a:rPr lang="en-US" smtClean="0"/>
              <a:t>3/3/2024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A1CF5-0286-7A40-879A-48313EDD37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7012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Click to edit Master text styles</a:t>
            </a:r>
          </a:p>
          <a:p>
            <a:pPr lvl="1"/>
            <a:r>
              <a:rPr lang="hu-HU"/>
              <a:t>Second level</a:t>
            </a:r>
          </a:p>
          <a:p>
            <a:pPr lvl="2"/>
            <a:r>
              <a:rPr lang="hu-HU"/>
              <a:t>Third level</a:t>
            </a:r>
          </a:p>
          <a:p>
            <a:pPr lvl="3"/>
            <a:r>
              <a:rPr lang="hu-HU"/>
              <a:t>Fourth level</a:t>
            </a:r>
          </a:p>
          <a:p>
            <a:pPr lvl="4"/>
            <a:r>
              <a:rPr lang="hu-HU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2B06D-4C5B-8D4F-955F-7DF9BA801E4E}" type="datetimeFigureOut">
              <a:rPr lang="en-US" smtClean="0"/>
              <a:t>3/3/2024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A1CF5-0286-7A40-879A-48313EDD37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2328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69375" y="16793151"/>
            <a:ext cx="39484062" cy="5190387"/>
          </a:xfrm>
        </p:spPr>
        <p:txBody>
          <a:bodyPr anchor="t"/>
          <a:lstStyle>
            <a:lvl1pPr algn="l">
              <a:defRPr sz="20300" b="1" cap="all"/>
            </a:lvl1pPr>
          </a:lstStyle>
          <a:p>
            <a:r>
              <a:rPr lang="hu-HU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69375" y="11076462"/>
            <a:ext cx="39484062" cy="5716684"/>
          </a:xfrm>
        </p:spPr>
        <p:txBody>
          <a:bodyPr anchor="b"/>
          <a:lstStyle>
            <a:lvl1pPr marL="0" indent="0">
              <a:buNone/>
              <a:defRPr sz="10200">
                <a:solidFill>
                  <a:schemeClr val="tx1">
                    <a:tint val="75000"/>
                  </a:schemeClr>
                </a:solidFill>
              </a:defRPr>
            </a:lvl1pPr>
            <a:lvl2pPr marL="2322713" indent="0">
              <a:buNone/>
              <a:defRPr sz="9100">
                <a:solidFill>
                  <a:schemeClr val="tx1">
                    <a:tint val="75000"/>
                  </a:schemeClr>
                </a:solidFill>
              </a:defRPr>
            </a:lvl2pPr>
            <a:lvl3pPr marL="4645426" indent="0">
              <a:buNone/>
              <a:defRPr sz="8100">
                <a:solidFill>
                  <a:schemeClr val="tx1">
                    <a:tint val="75000"/>
                  </a:schemeClr>
                </a:solidFill>
              </a:defRPr>
            </a:lvl3pPr>
            <a:lvl4pPr marL="6968139" indent="0">
              <a:buNone/>
              <a:defRPr sz="7100">
                <a:solidFill>
                  <a:schemeClr val="tx1">
                    <a:tint val="75000"/>
                  </a:schemeClr>
                </a:solidFill>
              </a:defRPr>
            </a:lvl4pPr>
            <a:lvl5pPr marL="9290853" indent="0">
              <a:buNone/>
              <a:defRPr sz="7100">
                <a:solidFill>
                  <a:schemeClr val="tx1">
                    <a:tint val="75000"/>
                  </a:schemeClr>
                </a:solidFill>
              </a:defRPr>
            </a:lvl5pPr>
            <a:lvl6pPr marL="11613566" indent="0">
              <a:buNone/>
              <a:defRPr sz="7100">
                <a:solidFill>
                  <a:schemeClr val="tx1">
                    <a:tint val="75000"/>
                  </a:schemeClr>
                </a:solidFill>
              </a:defRPr>
            </a:lvl6pPr>
            <a:lvl7pPr marL="13936279" indent="0">
              <a:buNone/>
              <a:defRPr sz="7100">
                <a:solidFill>
                  <a:schemeClr val="tx1">
                    <a:tint val="75000"/>
                  </a:schemeClr>
                </a:solidFill>
              </a:defRPr>
            </a:lvl7pPr>
            <a:lvl8pPr marL="16258992" indent="0">
              <a:buNone/>
              <a:defRPr sz="7100">
                <a:solidFill>
                  <a:schemeClr val="tx1">
                    <a:tint val="75000"/>
                  </a:schemeClr>
                </a:solidFill>
              </a:defRPr>
            </a:lvl8pPr>
            <a:lvl9pPr marL="18581705" indent="0">
              <a:buNone/>
              <a:defRPr sz="7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2B06D-4C5B-8D4F-955F-7DF9BA801E4E}" type="datetimeFigureOut">
              <a:rPr lang="en-US" smtClean="0"/>
              <a:t>3/3/2024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A1CF5-0286-7A40-879A-48313EDD37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4322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322592" y="4573352"/>
            <a:ext cx="20516228" cy="12933624"/>
          </a:xfrm>
        </p:spPr>
        <p:txBody>
          <a:bodyPr/>
          <a:lstStyle>
            <a:lvl1pPr>
              <a:defRPr sz="14200"/>
            </a:lvl1pPr>
            <a:lvl2pPr>
              <a:defRPr sz="12200"/>
            </a:lvl2pPr>
            <a:lvl3pPr>
              <a:defRPr sz="10200"/>
            </a:lvl3pPr>
            <a:lvl4pPr>
              <a:defRPr sz="9100"/>
            </a:lvl4pPr>
            <a:lvl5pPr>
              <a:defRPr sz="9100"/>
            </a:lvl5pPr>
            <a:lvl6pPr>
              <a:defRPr sz="9100"/>
            </a:lvl6pPr>
            <a:lvl7pPr>
              <a:defRPr sz="9100"/>
            </a:lvl7pPr>
            <a:lvl8pPr>
              <a:defRPr sz="9100"/>
            </a:lvl8pPr>
            <a:lvl9pPr>
              <a:defRPr sz="9100"/>
            </a:lvl9pPr>
          </a:lstStyle>
          <a:p>
            <a:pPr lvl="0"/>
            <a:r>
              <a:rPr lang="hu-HU"/>
              <a:t>Click to edit Master text styles</a:t>
            </a:r>
          </a:p>
          <a:p>
            <a:pPr lvl="1"/>
            <a:r>
              <a:rPr lang="hu-HU"/>
              <a:t>Second level</a:t>
            </a:r>
          </a:p>
          <a:p>
            <a:pPr lvl="2"/>
            <a:r>
              <a:rPr lang="hu-HU"/>
              <a:t>Third level</a:t>
            </a:r>
          </a:p>
          <a:p>
            <a:pPr lvl="3"/>
            <a:r>
              <a:rPr lang="hu-HU"/>
              <a:t>Fourth level</a:t>
            </a:r>
          </a:p>
          <a:p>
            <a:pPr lvl="4"/>
            <a:r>
              <a:rPr lang="hu-HU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3613018" y="4573352"/>
            <a:ext cx="20516228" cy="12933624"/>
          </a:xfrm>
        </p:spPr>
        <p:txBody>
          <a:bodyPr/>
          <a:lstStyle>
            <a:lvl1pPr>
              <a:defRPr sz="14200"/>
            </a:lvl1pPr>
            <a:lvl2pPr>
              <a:defRPr sz="12200"/>
            </a:lvl2pPr>
            <a:lvl3pPr>
              <a:defRPr sz="10200"/>
            </a:lvl3pPr>
            <a:lvl4pPr>
              <a:defRPr sz="9100"/>
            </a:lvl4pPr>
            <a:lvl5pPr>
              <a:defRPr sz="9100"/>
            </a:lvl5pPr>
            <a:lvl6pPr>
              <a:defRPr sz="9100"/>
            </a:lvl6pPr>
            <a:lvl7pPr>
              <a:defRPr sz="9100"/>
            </a:lvl7pPr>
            <a:lvl8pPr>
              <a:defRPr sz="9100"/>
            </a:lvl8pPr>
            <a:lvl9pPr>
              <a:defRPr sz="9100"/>
            </a:lvl9pPr>
          </a:lstStyle>
          <a:p>
            <a:pPr lvl="0"/>
            <a:r>
              <a:rPr lang="hu-HU"/>
              <a:t>Click to edit Master text styles</a:t>
            </a:r>
          </a:p>
          <a:p>
            <a:pPr lvl="1"/>
            <a:r>
              <a:rPr lang="hu-HU"/>
              <a:t>Second level</a:t>
            </a:r>
          </a:p>
          <a:p>
            <a:pPr lvl="2"/>
            <a:r>
              <a:rPr lang="hu-HU"/>
              <a:t>Third level</a:t>
            </a:r>
          </a:p>
          <a:p>
            <a:pPr lvl="3"/>
            <a:r>
              <a:rPr lang="hu-HU"/>
              <a:t>Fourth level</a:t>
            </a:r>
          </a:p>
          <a:p>
            <a:pPr lvl="4"/>
            <a:r>
              <a:rPr lang="hu-HU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2B06D-4C5B-8D4F-955F-7DF9BA801E4E}" type="datetimeFigureOut">
              <a:rPr lang="en-US" smtClean="0"/>
              <a:t>3/3/2024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A1CF5-0286-7A40-879A-48313EDD37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60457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22592" y="1046551"/>
            <a:ext cx="41806654" cy="4355571"/>
          </a:xfrm>
        </p:spPr>
        <p:txBody>
          <a:bodyPr/>
          <a:lstStyle>
            <a:lvl1pPr>
              <a:defRPr/>
            </a:lvl1pPr>
          </a:lstStyle>
          <a:p>
            <a:r>
              <a:rPr lang="hu-HU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22592" y="5849777"/>
            <a:ext cx="20524296" cy="2437910"/>
          </a:xfrm>
        </p:spPr>
        <p:txBody>
          <a:bodyPr anchor="b"/>
          <a:lstStyle>
            <a:lvl1pPr marL="0" indent="0">
              <a:buNone/>
              <a:defRPr sz="12200" b="1"/>
            </a:lvl1pPr>
            <a:lvl2pPr marL="2322713" indent="0">
              <a:buNone/>
              <a:defRPr sz="10200" b="1"/>
            </a:lvl2pPr>
            <a:lvl3pPr marL="4645426" indent="0">
              <a:buNone/>
              <a:defRPr sz="9100" b="1"/>
            </a:lvl3pPr>
            <a:lvl4pPr marL="6968139" indent="0">
              <a:buNone/>
              <a:defRPr sz="8100" b="1"/>
            </a:lvl4pPr>
            <a:lvl5pPr marL="9290853" indent="0">
              <a:buNone/>
              <a:defRPr sz="8100" b="1"/>
            </a:lvl5pPr>
            <a:lvl6pPr marL="11613566" indent="0">
              <a:buNone/>
              <a:defRPr sz="8100" b="1"/>
            </a:lvl6pPr>
            <a:lvl7pPr marL="13936279" indent="0">
              <a:buNone/>
              <a:defRPr sz="8100" b="1"/>
            </a:lvl7pPr>
            <a:lvl8pPr marL="16258992" indent="0">
              <a:buNone/>
              <a:defRPr sz="8100" b="1"/>
            </a:lvl8pPr>
            <a:lvl9pPr marL="18581705" indent="0">
              <a:buNone/>
              <a:defRPr sz="8100" b="1"/>
            </a:lvl9pPr>
          </a:lstStyle>
          <a:p>
            <a:pPr lvl="0"/>
            <a:r>
              <a:rPr lang="hu-HU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322592" y="8287682"/>
            <a:ext cx="20524296" cy="15056968"/>
          </a:xfrm>
        </p:spPr>
        <p:txBody>
          <a:bodyPr/>
          <a:lstStyle>
            <a:lvl1pPr>
              <a:defRPr sz="12200"/>
            </a:lvl1pPr>
            <a:lvl2pPr>
              <a:defRPr sz="10200"/>
            </a:lvl2pPr>
            <a:lvl3pPr>
              <a:defRPr sz="9100"/>
            </a:lvl3pPr>
            <a:lvl4pPr>
              <a:defRPr sz="8100"/>
            </a:lvl4pPr>
            <a:lvl5pPr>
              <a:defRPr sz="8100"/>
            </a:lvl5pPr>
            <a:lvl6pPr>
              <a:defRPr sz="8100"/>
            </a:lvl6pPr>
            <a:lvl7pPr>
              <a:defRPr sz="8100"/>
            </a:lvl7pPr>
            <a:lvl8pPr>
              <a:defRPr sz="8100"/>
            </a:lvl8pPr>
            <a:lvl9pPr>
              <a:defRPr sz="8100"/>
            </a:lvl9pPr>
          </a:lstStyle>
          <a:p>
            <a:pPr lvl="0"/>
            <a:r>
              <a:rPr lang="hu-HU"/>
              <a:t>Click to edit Master text styles</a:t>
            </a:r>
          </a:p>
          <a:p>
            <a:pPr lvl="1"/>
            <a:r>
              <a:rPr lang="hu-HU"/>
              <a:t>Second level</a:t>
            </a:r>
          </a:p>
          <a:p>
            <a:pPr lvl="2"/>
            <a:r>
              <a:rPr lang="hu-HU"/>
              <a:t>Third level</a:t>
            </a:r>
          </a:p>
          <a:p>
            <a:pPr lvl="3"/>
            <a:r>
              <a:rPr lang="hu-HU"/>
              <a:t>Fourth level</a:t>
            </a:r>
          </a:p>
          <a:p>
            <a:pPr lvl="4"/>
            <a:r>
              <a:rPr lang="hu-HU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3596896" y="5849777"/>
            <a:ext cx="20532358" cy="2437910"/>
          </a:xfrm>
        </p:spPr>
        <p:txBody>
          <a:bodyPr anchor="b"/>
          <a:lstStyle>
            <a:lvl1pPr marL="0" indent="0">
              <a:buNone/>
              <a:defRPr sz="12200" b="1"/>
            </a:lvl1pPr>
            <a:lvl2pPr marL="2322713" indent="0">
              <a:buNone/>
              <a:defRPr sz="10200" b="1"/>
            </a:lvl2pPr>
            <a:lvl3pPr marL="4645426" indent="0">
              <a:buNone/>
              <a:defRPr sz="9100" b="1"/>
            </a:lvl3pPr>
            <a:lvl4pPr marL="6968139" indent="0">
              <a:buNone/>
              <a:defRPr sz="8100" b="1"/>
            </a:lvl4pPr>
            <a:lvl5pPr marL="9290853" indent="0">
              <a:buNone/>
              <a:defRPr sz="8100" b="1"/>
            </a:lvl5pPr>
            <a:lvl6pPr marL="11613566" indent="0">
              <a:buNone/>
              <a:defRPr sz="8100" b="1"/>
            </a:lvl6pPr>
            <a:lvl7pPr marL="13936279" indent="0">
              <a:buNone/>
              <a:defRPr sz="8100" b="1"/>
            </a:lvl7pPr>
            <a:lvl8pPr marL="16258992" indent="0">
              <a:buNone/>
              <a:defRPr sz="8100" b="1"/>
            </a:lvl8pPr>
            <a:lvl9pPr marL="18581705" indent="0">
              <a:buNone/>
              <a:defRPr sz="8100" b="1"/>
            </a:lvl9pPr>
          </a:lstStyle>
          <a:p>
            <a:pPr lvl="0"/>
            <a:r>
              <a:rPr lang="hu-HU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3596896" y="8287682"/>
            <a:ext cx="20532358" cy="15056968"/>
          </a:xfrm>
        </p:spPr>
        <p:txBody>
          <a:bodyPr/>
          <a:lstStyle>
            <a:lvl1pPr>
              <a:defRPr sz="12200"/>
            </a:lvl1pPr>
            <a:lvl2pPr>
              <a:defRPr sz="10200"/>
            </a:lvl2pPr>
            <a:lvl3pPr>
              <a:defRPr sz="9100"/>
            </a:lvl3pPr>
            <a:lvl4pPr>
              <a:defRPr sz="8100"/>
            </a:lvl4pPr>
            <a:lvl5pPr>
              <a:defRPr sz="8100"/>
            </a:lvl5pPr>
            <a:lvl6pPr>
              <a:defRPr sz="8100"/>
            </a:lvl6pPr>
            <a:lvl7pPr>
              <a:defRPr sz="8100"/>
            </a:lvl7pPr>
            <a:lvl8pPr>
              <a:defRPr sz="8100"/>
            </a:lvl8pPr>
            <a:lvl9pPr>
              <a:defRPr sz="8100"/>
            </a:lvl9pPr>
          </a:lstStyle>
          <a:p>
            <a:pPr lvl="0"/>
            <a:r>
              <a:rPr lang="hu-HU"/>
              <a:t>Click to edit Master text styles</a:t>
            </a:r>
          </a:p>
          <a:p>
            <a:pPr lvl="1"/>
            <a:r>
              <a:rPr lang="hu-HU"/>
              <a:t>Second level</a:t>
            </a:r>
          </a:p>
          <a:p>
            <a:pPr lvl="2"/>
            <a:r>
              <a:rPr lang="hu-HU"/>
              <a:t>Third level</a:t>
            </a:r>
          </a:p>
          <a:p>
            <a:pPr lvl="3"/>
            <a:r>
              <a:rPr lang="hu-HU"/>
              <a:t>Fourth level</a:t>
            </a:r>
          </a:p>
          <a:p>
            <a:pPr lvl="4"/>
            <a:r>
              <a:rPr lang="hu-HU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2B06D-4C5B-8D4F-955F-7DF9BA801E4E}" type="datetimeFigureOut">
              <a:rPr lang="en-US" smtClean="0"/>
              <a:t>3/3/2024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A1CF5-0286-7A40-879A-48313EDD37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508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2B06D-4C5B-8D4F-955F-7DF9BA801E4E}" type="datetimeFigureOut">
              <a:rPr lang="en-US" smtClean="0"/>
              <a:t>3/3/2024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A1CF5-0286-7A40-879A-48313EDD37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3589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2B06D-4C5B-8D4F-955F-7DF9BA801E4E}" type="datetimeFigureOut">
              <a:rPr lang="en-US" smtClean="0"/>
              <a:t>3/3/2024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A1CF5-0286-7A40-879A-48313EDD37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973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22599" y="1040495"/>
            <a:ext cx="15282335" cy="4428166"/>
          </a:xfrm>
        </p:spPr>
        <p:txBody>
          <a:bodyPr anchor="b"/>
          <a:lstStyle>
            <a:lvl1pPr algn="l">
              <a:defRPr sz="10200" b="1"/>
            </a:lvl1pPr>
          </a:lstStyle>
          <a:p>
            <a:r>
              <a:rPr lang="hu-HU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161378" y="1040503"/>
            <a:ext cx="25967868" cy="22304155"/>
          </a:xfrm>
        </p:spPr>
        <p:txBody>
          <a:bodyPr/>
          <a:lstStyle>
            <a:lvl1pPr>
              <a:defRPr sz="16300"/>
            </a:lvl1pPr>
            <a:lvl2pPr>
              <a:defRPr sz="14200"/>
            </a:lvl2pPr>
            <a:lvl3pPr>
              <a:defRPr sz="12200"/>
            </a:lvl3pPr>
            <a:lvl4pPr>
              <a:defRPr sz="10200"/>
            </a:lvl4pPr>
            <a:lvl5pPr>
              <a:defRPr sz="10200"/>
            </a:lvl5pPr>
            <a:lvl6pPr>
              <a:defRPr sz="10200"/>
            </a:lvl6pPr>
            <a:lvl7pPr>
              <a:defRPr sz="10200"/>
            </a:lvl7pPr>
            <a:lvl8pPr>
              <a:defRPr sz="10200"/>
            </a:lvl8pPr>
            <a:lvl9pPr>
              <a:defRPr sz="10200"/>
            </a:lvl9pPr>
          </a:lstStyle>
          <a:p>
            <a:pPr lvl="0"/>
            <a:r>
              <a:rPr lang="hu-HU"/>
              <a:t>Click to edit Master text styles</a:t>
            </a:r>
          </a:p>
          <a:p>
            <a:pPr lvl="1"/>
            <a:r>
              <a:rPr lang="hu-HU"/>
              <a:t>Second level</a:t>
            </a:r>
          </a:p>
          <a:p>
            <a:pPr lvl="2"/>
            <a:r>
              <a:rPr lang="hu-HU"/>
              <a:t>Third level</a:t>
            </a:r>
          </a:p>
          <a:p>
            <a:pPr lvl="3"/>
            <a:r>
              <a:rPr lang="hu-HU"/>
              <a:t>Fourth level</a:t>
            </a:r>
          </a:p>
          <a:p>
            <a:pPr lvl="4"/>
            <a:r>
              <a:rPr lang="hu-HU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22599" y="5468669"/>
            <a:ext cx="15282335" cy="17875989"/>
          </a:xfrm>
        </p:spPr>
        <p:txBody>
          <a:bodyPr/>
          <a:lstStyle>
            <a:lvl1pPr marL="0" indent="0">
              <a:buNone/>
              <a:defRPr sz="7100"/>
            </a:lvl1pPr>
            <a:lvl2pPr marL="2322713" indent="0">
              <a:buNone/>
              <a:defRPr sz="6100"/>
            </a:lvl2pPr>
            <a:lvl3pPr marL="4645426" indent="0">
              <a:buNone/>
              <a:defRPr sz="5100"/>
            </a:lvl3pPr>
            <a:lvl4pPr marL="6968139" indent="0">
              <a:buNone/>
              <a:defRPr sz="4600"/>
            </a:lvl4pPr>
            <a:lvl5pPr marL="9290853" indent="0">
              <a:buNone/>
              <a:defRPr sz="4600"/>
            </a:lvl5pPr>
            <a:lvl6pPr marL="11613566" indent="0">
              <a:buNone/>
              <a:defRPr sz="4600"/>
            </a:lvl6pPr>
            <a:lvl7pPr marL="13936279" indent="0">
              <a:buNone/>
              <a:defRPr sz="4600"/>
            </a:lvl7pPr>
            <a:lvl8pPr marL="16258992" indent="0">
              <a:buNone/>
              <a:defRPr sz="4600"/>
            </a:lvl8pPr>
            <a:lvl9pPr marL="18581705" indent="0">
              <a:buNone/>
              <a:defRPr sz="4600"/>
            </a:lvl9pPr>
          </a:lstStyle>
          <a:p>
            <a:pPr lvl="0"/>
            <a:r>
              <a:rPr lang="hu-HU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2B06D-4C5B-8D4F-955F-7DF9BA801E4E}" type="datetimeFigureOut">
              <a:rPr lang="en-US" smtClean="0"/>
              <a:t>3/3/2024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A1CF5-0286-7A40-879A-48313EDD37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94313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04885" y="18293397"/>
            <a:ext cx="27871103" cy="2159642"/>
          </a:xfrm>
        </p:spPr>
        <p:txBody>
          <a:bodyPr anchor="b"/>
          <a:lstStyle>
            <a:lvl1pPr algn="l">
              <a:defRPr sz="10200" b="1"/>
            </a:lvl1pPr>
          </a:lstStyle>
          <a:p>
            <a:r>
              <a:rPr lang="hu-HU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104885" y="2335069"/>
            <a:ext cx="27871103" cy="15680055"/>
          </a:xfrm>
        </p:spPr>
        <p:txBody>
          <a:bodyPr/>
          <a:lstStyle>
            <a:lvl1pPr marL="0" indent="0">
              <a:buNone/>
              <a:defRPr sz="16300"/>
            </a:lvl1pPr>
            <a:lvl2pPr marL="2322713" indent="0">
              <a:buNone/>
              <a:defRPr sz="14200"/>
            </a:lvl2pPr>
            <a:lvl3pPr marL="4645426" indent="0">
              <a:buNone/>
              <a:defRPr sz="12200"/>
            </a:lvl3pPr>
            <a:lvl4pPr marL="6968139" indent="0">
              <a:buNone/>
              <a:defRPr sz="10200"/>
            </a:lvl4pPr>
            <a:lvl5pPr marL="9290853" indent="0">
              <a:buNone/>
              <a:defRPr sz="10200"/>
            </a:lvl5pPr>
            <a:lvl6pPr marL="11613566" indent="0">
              <a:buNone/>
              <a:defRPr sz="10200"/>
            </a:lvl6pPr>
            <a:lvl7pPr marL="13936279" indent="0">
              <a:buNone/>
              <a:defRPr sz="10200"/>
            </a:lvl7pPr>
            <a:lvl8pPr marL="16258992" indent="0">
              <a:buNone/>
              <a:defRPr sz="10200"/>
            </a:lvl8pPr>
            <a:lvl9pPr marL="18581705" indent="0">
              <a:buNone/>
              <a:defRPr sz="10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04885" y="20453037"/>
            <a:ext cx="27871103" cy="3067048"/>
          </a:xfrm>
        </p:spPr>
        <p:txBody>
          <a:bodyPr/>
          <a:lstStyle>
            <a:lvl1pPr marL="0" indent="0">
              <a:buNone/>
              <a:defRPr sz="7100"/>
            </a:lvl1pPr>
            <a:lvl2pPr marL="2322713" indent="0">
              <a:buNone/>
              <a:defRPr sz="6100"/>
            </a:lvl2pPr>
            <a:lvl3pPr marL="4645426" indent="0">
              <a:buNone/>
              <a:defRPr sz="5100"/>
            </a:lvl3pPr>
            <a:lvl4pPr marL="6968139" indent="0">
              <a:buNone/>
              <a:defRPr sz="4600"/>
            </a:lvl4pPr>
            <a:lvl5pPr marL="9290853" indent="0">
              <a:buNone/>
              <a:defRPr sz="4600"/>
            </a:lvl5pPr>
            <a:lvl6pPr marL="11613566" indent="0">
              <a:buNone/>
              <a:defRPr sz="4600"/>
            </a:lvl6pPr>
            <a:lvl7pPr marL="13936279" indent="0">
              <a:buNone/>
              <a:defRPr sz="4600"/>
            </a:lvl7pPr>
            <a:lvl8pPr marL="16258992" indent="0">
              <a:buNone/>
              <a:defRPr sz="4600"/>
            </a:lvl8pPr>
            <a:lvl9pPr marL="18581705" indent="0">
              <a:buNone/>
              <a:defRPr sz="4600"/>
            </a:lvl9pPr>
          </a:lstStyle>
          <a:p>
            <a:pPr lvl="0"/>
            <a:r>
              <a:rPr lang="hu-HU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2B06D-4C5B-8D4F-955F-7DF9BA801E4E}" type="datetimeFigureOut">
              <a:rPr lang="en-US" smtClean="0"/>
              <a:t>3/3/2024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A1CF5-0286-7A40-879A-48313EDD37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8700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322592" y="1046551"/>
            <a:ext cx="41806654" cy="4355571"/>
          </a:xfrm>
          <a:prstGeom prst="rect">
            <a:avLst/>
          </a:prstGeom>
        </p:spPr>
        <p:txBody>
          <a:bodyPr vert="horz" lIns="464543" tIns="232271" rIns="464543" bIns="232271" rtlCol="0" anchor="ctr">
            <a:normAutofit/>
          </a:bodyPr>
          <a:lstStyle/>
          <a:p>
            <a:r>
              <a:rPr lang="hu-HU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22592" y="6097804"/>
            <a:ext cx="41806654" cy="17246851"/>
          </a:xfrm>
          <a:prstGeom prst="rect">
            <a:avLst/>
          </a:prstGeom>
        </p:spPr>
        <p:txBody>
          <a:bodyPr vert="horz" lIns="464543" tIns="232271" rIns="464543" bIns="232271" rtlCol="0">
            <a:normAutofit/>
          </a:bodyPr>
          <a:lstStyle/>
          <a:p>
            <a:pPr lvl="0"/>
            <a:r>
              <a:rPr lang="hu-HU"/>
              <a:t>Click to edit Master text styles</a:t>
            </a:r>
          </a:p>
          <a:p>
            <a:pPr lvl="1"/>
            <a:r>
              <a:rPr lang="hu-HU"/>
              <a:t>Second level</a:t>
            </a:r>
          </a:p>
          <a:p>
            <a:pPr lvl="2"/>
            <a:r>
              <a:rPr lang="hu-HU"/>
              <a:t>Third level</a:t>
            </a:r>
          </a:p>
          <a:p>
            <a:pPr lvl="3"/>
            <a:r>
              <a:rPr lang="hu-HU"/>
              <a:t>Fourth level</a:t>
            </a:r>
          </a:p>
          <a:p>
            <a:pPr lvl="4"/>
            <a:r>
              <a:rPr lang="hu-HU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322592" y="24221816"/>
            <a:ext cx="10838762" cy="1391364"/>
          </a:xfrm>
          <a:prstGeom prst="rect">
            <a:avLst/>
          </a:prstGeom>
        </p:spPr>
        <p:txBody>
          <a:bodyPr vert="horz" lIns="464543" tIns="232271" rIns="464543" bIns="232271" rtlCol="0" anchor="ctr"/>
          <a:lstStyle>
            <a:lvl1pPr algn="l">
              <a:defRPr sz="6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12B06D-4C5B-8D4F-955F-7DF9BA801E4E}" type="datetimeFigureOut">
              <a:rPr lang="en-US" smtClean="0"/>
              <a:t>3/3/2024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871045" y="24221816"/>
            <a:ext cx="14709749" cy="1391364"/>
          </a:xfrm>
          <a:prstGeom prst="rect">
            <a:avLst/>
          </a:prstGeom>
        </p:spPr>
        <p:txBody>
          <a:bodyPr vert="horz" lIns="464543" tIns="232271" rIns="464543" bIns="232271" rtlCol="0" anchor="ctr"/>
          <a:lstStyle>
            <a:lvl1pPr algn="ctr">
              <a:defRPr sz="6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3290484" y="24221816"/>
            <a:ext cx="10838762" cy="1391364"/>
          </a:xfrm>
          <a:prstGeom prst="rect">
            <a:avLst/>
          </a:prstGeom>
        </p:spPr>
        <p:txBody>
          <a:bodyPr vert="horz" lIns="464543" tIns="232271" rIns="464543" bIns="232271" rtlCol="0" anchor="ctr"/>
          <a:lstStyle>
            <a:lvl1pPr algn="r">
              <a:defRPr sz="6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EA1CF5-0286-7A40-879A-48313EDD37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5944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322713" rtl="0" eaLnBrk="1" latinLnBrk="0" hangingPunct="1">
        <a:spcBef>
          <a:spcPct val="0"/>
        </a:spcBef>
        <a:buNone/>
        <a:defRPr sz="22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42035" indent="-1742035" algn="l" defTabSz="2322713" rtl="0" eaLnBrk="1" latinLnBrk="0" hangingPunct="1">
        <a:spcBef>
          <a:spcPct val="20000"/>
        </a:spcBef>
        <a:buFont typeface="Arial"/>
        <a:buChar char="•"/>
        <a:defRPr sz="16300" kern="1200">
          <a:solidFill>
            <a:schemeClr val="tx1"/>
          </a:solidFill>
          <a:latin typeface="+mn-lt"/>
          <a:ea typeface="+mn-ea"/>
          <a:cs typeface="+mn-cs"/>
        </a:defRPr>
      </a:lvl1pPr>
      <a:lvl2pPr marL="3774409" indent="-1451696" algn="l" defTabSz="2322713" rtl="0" eaLnBrk="1" latinLnBrk="0" hangingPunct="1">
        <a:spcBef>
          <a:spcPct val="20000"/>
        </a:spcBef>
        <a:buFont typeface="Arial"/>
        <a:buChar char="–"/>
        <a:defRPr sz="14200" kern="1200">
          <a:solidFill>
            <a:schemeClr val="tx1"/>
          </a:solidFill>
          <a:latin typeface="+mn-lt"/>
          <a:ea typeface="+mn-ea"/>
          <a:cs typeface="+mn-cs"/>
        </a:defRPr>
      </a:lvl2pPr>
      <a:lvl3pPr marL="5806783" indent="-1161357" algn="l" defTabSz="2322713" rtl="0" eaLnBrk="1" latinLnBrk="0" hangingPunct="1">
        <a:spcBef>
          <a:spcPct val="20000"/>
        </a:spcBef>
        <a:buFont typeface="Arial"/>
        <a:buChar char="•"/>
        <a:defRPr sz="12200" kern="1200">
          <a:solidFill>
            <a:schemeClr val="tx1"/>
          </a:solidFill>
          <a:latin typeface="+mn-lt"/>
          <a:ea typeface="+mn-ea"/>
          <a:cs typeface="+mn-cs"/>
        </a:defRPr>
      </a:lvl3pPr>
      <a:lvl4pPr marL="8129496" indent="-1161357" algn="l" defTabSz="2322713" rtl="0" eaLnBrk="1" latinLnBrk="0" hangingPunct="1">
        <a:spcBef>
          <a:spcPct val="20000"/>
        </a:spcBef>
        <a:buFont typeface="Arial"/>
        <a:buChar char="–"/>
        <a:defRPr sz="10200" kern="1200">
          <a:solidFill>
            <a:schemeClr val="tx1"/>
          </a:solidFill>
          <a:latin typeface="+mn-lt"/>
          <a:ea typeface="+mn-ea"/>
          <a:cs typeface="+mn-cs"/>
        </a:defRPr>
      </a:lvl4pPr>
      <a:lvl5pPr marL="10452209" indent="-1161357" algn="l" defTabSz="2322713" rtl="0" eaLnBrk="1" latinLnBrk="0" hangingPunct="1">
        <a:spcBef>
          <a:spcPct val="20000"/>
        </a:spcBef>
        <a:buFont typeface="Arial"/>
        <a:buChar char="»"/>
        <a:defRPr sz="10200" kern="1200">
          <a:solidFill>
            <a:schemeClr val="tx1"/>
          </a:solidFill>
          <a:latin typeface="+mn-lt"/>
          <a:ea typeface="+mn-ea"/>
          <a:cs typeface="+mn-cs"/>
        </a:defRPr>
      </a:lvl5pPr>
      <a:lvl6pPr marL="12774922" indent="-1161357" algn="l" defTabSz="2322713" rtl="0" eaLnBrk="1" latinLnBrk="0" hangingPunct="1">
        <a:spcBef>
          <a:spcPct val="20000"/>
        </a:spcBef>
        <a:buFont typeface="Arial"/>
        <a:buChar char="•"/>
        <a:defRPr sz="10200" kern="1200">
          <a:solidFill>
            <a:schemeClr val="tx1"/>
          </a:solidFill>
          <a:latin typeface="+mn-lt"/>
          <a:ea typeface="+mn-ea"/>
          <a:cs typeface="+mn-cs"/>
        </a:defRPr>
      </a:lvl6pPr>
      <a:lvl7pPr marL="15097636" indent="-1161357" algn="l" defTabSz="2322713" rtl="0" eaLnBrk="1" latinLnBrk="0" hangingPunct="1">
        <a:spcBef>
          <a:spcPct val="20000"/>
        </a:spcBef>
        <a:buFont typeface="Arial"/>
        <a:buChar char="•"/>
        <a:defRPr sz="10200" kern="1200">
          <a:solidFill>
            <a:schemeClr val="tx1"/>
          </a:solidFill>
          <a:latin typeface="+mn-lt"/>
          <a:ea typeface="+mn-ea"/>
          <a:cs typeface="+mn-cs"/>
        </a:defRPr>
      </a:lvl7pPr>
      <a:lvl8pPr marL="17420349" indent="-1161357" algn="l" defTabSz="2322713" rtl="0" eaLnBrk="1" latinLnBrk="0" hangingPunct="1">
        <a:spcBef>
          <a:spcPct val="20000"/>
        </a:spcBef>
        <a:buFont typeface="Arial"/>
        <a:buChar char="•"/>
        <a:defRPr sz="10200" kern="1200">
          <a:solidFill>
            <a:schemeClr val="tx1"/>
          </a:solidFill>
          <a:latin typeface="+mn-lt"/>
          <a:ea typeface="+mn-ea"/>
          <a:cs typeface="+mn-cs"/>
        </a:defRPr>
      </a:lvl8pPr>
      <a:lvl9pPr marL="19743062" indent="-1161357" algn="l" defTabSz="2322713" rtl="0" eaLnBrk="1" latinLnBrk="0" hangingPunct="1">
        <a:spcBef>
          <a:spcPct val="20000"/>
        </a:spcBef>
        <a:buFont typeface="Arial"/>
        <a:buChar char="•"/>
        <a:defRPr sz="10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322713" rtl="0" eaLnBrk="1" latinLnBrk="0" hangingPunct="1">
        <a:defRPr sz="9100" kern="1200">
          <a:solidFill>
            <a:schemeClr val="tx1"/>
          </a:solidFill>
          <a:latin typeface="+mn-lt"/>
          <a:ea typeface="+mn-ea"/>
          <a:cs typeface="+mn-cs"/>
        </a:defRPr>
      </a:lvl1pPr>
      <a:lvl2pPr marL="2322713" algn="l" defTabSz="2322713" rtl="0" eaLnBrk="1" latinLnBrk="0" hangingPunct="1">
        <a:defRPr sz="9100" kern="1200">
          <a:solidFill>
            <a:schemeClr val="tx1"/>
          </a:solidFill>
          <a:latin typeface="+mn-lt"/>
          <a:ea typeface="+mn-ea"/>
          <a:cs typeface="+mn-cs"/>
        </a:defRPr>
      </a:lvl2pPr>
      <a:lvl3pPr marL="4645426" algn="l" defTabSz="2322713" rtl="0" eaLnBrk="1" latinLnBrk="0" hangingPunct="1">
        <a:defRPr sz="9100" kern="1200">
          <a:solidFill>
            <a:schemeClr val="tx1"/>
          </a:solidFill>
          <a:latin typeface="+mn-lt"/>
          <a:ea typeface="+mn-ea"/>
          <a:cs typeface="+mn-cs"/>
        </a:defRPr>
      </a:lvl3pPr>
      <a:lvl4pPr marL="6968139" algn="l" defTabSz="2322713" rtl="0" eaLnBrk="1" latinLnBrk="0" hangingPunct="1">
        <a:defRPr sz="9100" kern="1200">
          <a:solidFill>
            <a:schemeClr val="tx1"/>
          </a:solidFill>
          <a:latin typeface="+mn-lt"/>
          <a:ea typeface="+mn-ea"/>
          <a:cs typeface="+mn-cs"/>
        </a:defRPr>
      </a:lvl4pPr>
      <a:lvl5pPr marL="9290853" algn="l" defTabSz="2322713" rtl="0" eaLnBrk="1" latinLnBrk="0" hangingPunct="1">
        <a:defRPr sz="9100" kern="1200">
          <a:solidFill>
            <a:schemeClr val="tx1"/>
          </a:solidFill>
          <a:latin typeface="+mn-lt"/>
          <a:ea typeface="+mn-ea"/>
          <a:cs typeface="+mn-cs"/>
        </a:defRPr>
      </a:lvl5pPr>
      <a:lvl6pPr marL="11613566" algn="l" defTabSz="2322713" rtl="0" eaLnBrk="1" latinLnBrk="0" hangingPunct="1">
        <a:defRPr sz="9100" kern="1200">
          <a:solidFill>
            <a:schemeClr val="tx1"/>
          </a:solidFill>
          <a:latin typeface="+mn-lt"/>
          <a:ea typeface="+mn-ea"/>
          <a:cs typeface="+mn-cs"/>
        </a:defRPr>
      </a:lvl6pPr>
      <a:lvl7pPr marL="13936279" algn="l" defTabSz="2322713" rtl="0" eaLnBrk="1" latinLnBrk="0" hangingPunct="1">
        <a:defRPr sz="9100" kern="1200">
          <a:solidFill>
            <a:schemeClr val="tx1"/>
          </a:solidFill>
          <a:latin typeface="+mn-lt"/>
          <a:ea typeface="+mn-ea"/>
          <a:cs typeface="+mn-cs"/>
        </a:defRPr>
      </a:lvl7pPr>
      <a:lvl8pPr marL="16258992" algn="l" defTabSz="2322713" rtl="0" eaLnBrk="1" latinLnBrk="0" hangingPunct="1">
        <a:defRPr sz="9100" kern="1200">
          <a:solidFill>
            <a:schemeClr val="tx1"/>
          </a:solidFill>
          <a:latin typeface="+mn-lt"/>
          <a:ea typeface="+mn-ea"/>
          <a:cs typeface="+mn-cs"/>
        </a:defRPr>
      </a:lvl8pPr>
      <a:lvl9pPr marL="18581705" algn="l" defTabSz="2322713" rtl="0" eaLnBrk="1" latinLnBrk="0" hangingPunct="1">
        <a:defRPr sz="9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lap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44706"/>
            <a:ext cx="46451838" cy="26133425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109882" y="7476565"/>
            <a:ext cx="35876753" cy="5085727"/>
          </a:xfrm>
          <a:prstGeom prst="rect">
            <a:avLst/>
          </a:prstGeom>
          <a:noFill/>
        </p:spPr>
        <p:txBody>
          <a:bodyPr wrap="square" lIns="464543" tIns="232271" rIns="464543" bIns="232271" rtlCol="0">
            <a:spAutoFit/>
          </a:bodyPr>
          <a:lstStyle/>
          <a:p>
            <a:pPr algn="ctr"/>
            <a:r>
              <a:rPr lang="hu-HU" sz="15000" b="1" dirty="0" smtClean="0">
                <a:latin typeface="Arial Bold"/>
                <a:cs typeface="Arial Bold"/>
              </a:rPr>
              <a:t>„FÓKUSZBAN </a:t>
            </a:r>
            <a:r>
              <a:rPr lang="hu-HU" sz="15000" b="1" dirty="0">
                <a:latin typeface="Arial Bold"/>
                <a:cs typeface="Arial Bold"/>
              </a:rPr>
              <a:t>A DIÁK“ </a:t>
            </a:r>
            <a:endParaRPr lang="hu-HU" sz="15000" b="1" dirty="0" smtClean="0">
              <a:latin typeface="Arial Bold"/>
              <a:cs typeface="Arial Bold"/>
            </a:endParaRPr>
          </a:p>
          <a:p>
            <a:pPr algn="ctr"/>
            <a:r>
              <a:rPr lang="hu-HU" sz="15000" b="1" dirty="0" smtClean="0">
                <a:latin typeface="Arial Bold"/>
                <a:cs typeface="Arial Bold"/>
              </a:rPr>
              <a:t>CÍMŰ </a:t>
            </a:r>
            <a:r>
              <a:rPr lang="hu-HU" sz="15000" b="1" dirty="0">
                <a:latin typeface="Arial Bold"/>
                <a:cs typeface="Arial Bold"/>
              </a:rPr>
              <a:t>TANANYAG </a:t>
            </a:r>
            <a:r>
              <a:rPr lang="hu-HU" sz="15000" b="1" dirty="0" smtClean="0">
                <a:latin typeface="Arial Bold"/>
                <a:cs typeface="Arial Bold"/>
              </a:rPr>
              <a:t>FELDOLGOZÁSA</a:t>
            </a:r>
            <a:endParaRPr lang="hu-HU" sz="15000" b="1" dirty="0">
              <a:latin typeface="Arial Bold"/>
              <a:cs typeface="Arial Bold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485429" y="19631917"/>
            <a:ext cx="15201065" cy="1484741"/>
          </a:xfrm>
          <a:prstGeom prst="rect">
            <a:avLst/>
          </a:prstGeom>
          <a:noFill/>
        </p:spPr>
        <p:txBody>
          <a:bodyPr wrap="square" lIns="464543" tIns="232271" rIns="464543" bIns="232271" rtlCol="0">
            <a:spAutoFit/>
          </a:bodyPr>
          <a:lstStyle/>
          <a:p>
            <a:r>
              <a:rPr lang="hu-HU" sz="6600" dirty="0" smtClean="0">
                <a:latin typeface="Arial"/>
                <a:cs typeface="Arial"/>
              </a:rPr>
              <a:t>Előadó: Dr.habil. Hanák Zsuzsanna</a:t>
            </a:r>
            <a:endParaRPr lang="en-US" sz="6600" dirty="0">
              <a:latin typeface="Arial"/>
              <a:cs typeface="Arial"/>
            </a:endParaRPr>
          </a:p>
        </p:txBody>
      </p:sp>
      <p:pic>
        <p:nvPicPr>
          <p:cNvPr id="5" name="Kép 4">
            <a:extLst>
              <a:ext uri="{FF2B5EF4-FFF2-40B4-BE49-F238E27FC236}">
                <a16:creationId xmlns:a16="http://schemas.microsoft.com/office/drawing/2014/main" id="{E4A15C3D-FA97-4A3A-91EF-598A1DB705E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228988" y="19411361"/>
            <a:ext cx="13452075" cy="46207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5798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46451838" cy="26133425"/>
          </a:xfrm>
          <a:prstGeom prst="rect">
            <a:avLst/>
          </a:prstGeom>
          <a:solidFill>
            <a:srgbClr val="F0F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64543" tIns="232271" rIns="464543" bIns="232271" rtlCol="0" anchor="ctr"/>
          <a:lstStyle/>
          <a:p>
            <a:pPr algn="ctr"/>
            <a:endParaRPr lang="en-US"/>
          </a:p>
        </p:txBody>
      </p:sp>
      <p:pic>
        <p:nvPicPr>
          <p:cNvPr id="4" name="Picture 3" descr="Asset 5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" y="-753035"/>
            <a:ext cx="46451838" cy="26133425"/>
          </a:xfrm>
          <a:prstGeom prst="rect">
            <a:avLst/>
          </a:prstGeom>
        </p:spPr>
      </p:pic>
      <p:pic>
        <p:nvPicPr>
          <p:cNvPr id="6" name="Picture 5" descr="Asset 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29676" y="0"/>
            <a:ext cx="5322164" cy="26133425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3496235" y="-1"/>
            <a:ext cx="34800989" cy="26245366"/>
          </a:xfrm>
          <a:prstGeom prst="rect">
            <a:avLst/>
          </a:prstGeom>
          <a:noFill/>
        </p:spPr>
        <p:txBody>
          <a:bodyPr wrap="square" lIns="464543" tIns="232271" rIns="464543" bIns="232271" rtlCol="0">
            <a:spAutoFit/>
          </a:bodyPr>
          <a:lstStyle/>
          <a:p>
            <a:pPr marL="0" lvl="1" algn="ctr"/>
            <a:endParaRPr lang="hu-HU" sz="9600" b="1" dirty="0" smtClean="0"/>
          </a:p>
          <a:p>
            <a:pPr marL="0" lvl="1" algn="ctr"/>
            <a:endParaRPr lang="hu-HU" sz="9600" b="1" dirty="0"/>
          </a:p>
          <a:p>
            <a:pPr marL="0" lvl="1" algn="ctr"/>
            <a:r>
              <a:rPr lang="hu-HU" sz="9600" b="1" dirty="0" smtClean="0"/>
              <a:t>„Fókuszban </a:t>
            </a:r>
            <a:r>
              <a:rPr lang="hu-HU" sz="9600" b="1" dirty="0"/>
              <a:t>a </a:t>
            </a:r>
            <a:r>
              <a:rPr lang="hu-HU" sz="9600" b="1" dirty="0" smtClean="0"/>
              <a:t>diák </a:t>
            </a:r>
            <a:r>
              <a:rPr lang="hu-HU" sz="9600" b="1" dirty="0"/>
              <a:t>délutáni </a:t>
            </a:r>
            <a:r>
              <a:rPr lang="hu-HU" sz="9600" b="1" dirty="0" smtClean="0"/>
              <a:t>foglalkozáson” c. gyakorlat</a:t>
            </a:r>
          </a:p>
          <a:p>
            <a:pPr marL="0" lvl="1" algn="ctr"/>
            <a:endParaRPr lang="hu-HU" sz="9600" b="1" dirty="0"/>
          </a:p>
          <a:p>
            <a:pPr marL="0" lvl="1" algn="ctr"/>
            <a:r>
              <a:rPr lang="hu-HU" sz="9600" b="1" dirty="0" smtClean="0"/>
              <a:t>1. lehetőség</a:t>
            </a:r>
            <a:endParaRPr lang="hu-HU" sz="9600" dirty="0"/>
          </a:p>
          <a:p>
            <a:r>
              <a:rPr lang="hu-HU" sz="9600" b="1" dirty="0"/>
              <a:t> </a:t>
            </a:r>
            <a:endParaRPr lang="hu-HU" sz="9600" dirty="0"/>
          </a:p>
          <a:p>
            <a:pPr lvl="0" algn="ctr">
              <a:lnSpc>
                <a:spcPct val="150000"/>
              </a:lnSpc>
            </a:pPr>
            <a:r>
              <a:rPr lang="hu-HU" sz="9600" dirty="0" smtClean="0"/>
              <a:t>A hallgató végezzen </a:t>
            </a:r>
            <a:r>
              <a:rPr lang="hu-HU" sz="9600" dirty="0"/>
              <a:t>megfigyelést délutáni foglalkozáson egy-egy kiválasztott tanuló esetében, (napközi/tanulószoba/KAP program stb.) </a:t>
            </a:r>
            <a:endParaRPr lang="hu-HU" sz="9600" dirty="0" smtClean="0"/>
          </a:p>
          <a:p>
            <a:pPr lvl="0" algn="ctr">
              <a:lnSpc>
                <a:spcPct val="150000"/>
              </a:lnSpc>
            </a:pPr>
            <a:r>
              <a:rPr lang="hu-HU" sz="9600" dirty="0" smtClean="0"/>
              <a:t>A hallgató gondolja </a:t>
            </a:r>
            <a:r>
              <a:rPr lang="hu-HU" sz="9600" dirty="0"/>
              <a:t>át a látottakat és fogalmazza meg a tapasztalatait, délutáni foglalkozáson látottakról, foglalja ezt össze írásban, kb. egy oldal terjedelemben </a:t>
            </a:r>
            <a:endParaRPr lang="hu-HU" sz="9600" dirty="0" smtClean="0"/>
          </a:p>
          <a:p>
            <a:pPr lvl="0" algn="ctr">
              <a:lnSpc>
                <a:spcPct val="150000"/>
              </a:lnSpc>
            </a:pPr>
            <a:r>
              <a:rPr lang="hu-HU" sz="9600" i="1" dirty="0" smtClean="0"/>
              <a:t>(</a:t>
            </a:r>
            <a:r>
              <a:rPr lang="hu-HU" sz="9600" i="1" dirty="0"/>
              <a:t>max.:30. pont)</a:t>
            </a:r>
            <a:endParaRPr lang="hu-HU" sz="9600" dirty="0"/>
          </a:p>
          <a:p>
            <a:endParaRPr lang="en-US" dirty="0">
              <a:latin typeface="Arial Regular"/>
              <a:cs typeface="Arial Regular"/>
            </a:endParaRPr>
          </a:p>
        </p:txBody>
      </p:sp>
    </p:spTree>
    <p:extLst>
      <p:ext uri="{BB962C8B-B14F-4D97-AF65-F5344CB8AC3E}">
        <p14:creationId xmlns:p14="http://schemas.microsoft.com/office/powerpoint/2010/main" val="1042317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46451838" cy="26133425"/>
          </a:xfrm>
          <a:prstGeom prst="rect">
            <a:avLst/>
          </a:prstGeom>
          <a:solidFill>
            <a:srgbClr val="F0F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64543" tIns="232271" rIns="464543" bIns="232271" rtlCol="0" anchor="ctr"/>
          <a:lstStyle/>
          <a:p>
            <a:pPr algn="ctr"/>
            <a:endParaRPr lang="en-US"/>
          </a:p>
        </p:txBody>
      </p:sp>
      <p:pic>
        <p:nvPicPr>
          <p:cNvPr id="4" name="Picture 3" descr="Asset 5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" y="-753035"/>
            <a:ext cx="46451838" cy="26133425"/>
          </a:xfrm>
          <a:prstGeom prst="rect">
            <a:avLst/>
          </a:prstGeom>
        </p:spPr>
      </p:pic>
      <p:pic>
        <p:nvPicPr>
          <p:cNvPr id="6" name="Picture 5" descr="Asset 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29676" y="0"/>
            <a:ext cx="5322164" cy="26133425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4724203" y="0"/>
            <a:ext cx="33573021" cy="20413000"/>
          </a:xfrm>
          <a:prstGeom prst="rect">
            <a:avLst/>
          </a:prstGeom>
          <a:noFill/>
        </p:spPr>
        <p:txBody>
          <a:bodyPr wrap="square" lIns="464543" tIns="232271" rIns="464543" bIns="232271" rtlCol="0">
            <a:spAutoFit/>
          </a:bodyPr>
          <a:lstStyle/>
          <a:p>
            <a:pPr marL="0" lvl="1" algn="ctr">
              <a:lnSpc>
                <a:spcPct val="150000"/>
              </a:lnSpc>
            </a:pPr>
            <a:endParaRPr lang="hu-HU" sz="9600" b="1" dirty="0" smtClean="0"/>
          </a:p>
          <a:p>
            <a:pPr marL="0" lvl="1" algn="ctr">
              <a:lnSpc>
                <a:spcPct val="150000"/>
              </a:lnSpc>
            </a:pPr>
            <a:r>
              <a:rPr lang="hu-HU" sz="9600" b="1" dirty="0" smtClean="0"/>
              <a:t>„Fókuszban </a:t>
            </a:r>
            <a:r>
              <a:rPr lang="hu-HU" sz="9600" b="1" dirty="0"/>
              <a:t>a </a:t>
            </a:r>
            <a:r>
              <a:rPr lang="hu-HU" sz="9600" b="1" dirty="0" smtClean="0"/>
              <a:t>diák </a:t>
            </a:r>
            <a:r>
              <a:rPr lang="hu-HU" sz="9600" b="1" dirty="0"/>
              <a:t>délutáni </a:t>
            </a:r>
            <a:r>
              <a:rPr lang="hu-HU" sz="9600" b="1" dirty="0" smtClean="0"/>
              <a:t>foglalkozáson” c. gyakorlat</a:t>
            </a:r>
          </a:p>
          <a:p>
            <a:pPr marL="0" lvl="1" algn="ctr">
              <a:lnSpc>
                <a:spcPct val="150000"/>
              </a:lnSpc>
            </a:pPr>
            <a:endParaRPr lang="hu-HU" sz="9600" b="1" dirty="0"/>
          </a:p>
          <a:p>
            <a:pPr marL="0" lvl="1" algn="ctr">
              <a:lnSpc>
                <a:spcPct val="150000"/>
              </a:lnSpc>
            </a:pPr>
            <a:r>
              <a:rPr lang="hu-HU" sz="9600" b="1" dirty="0" smtClean="0"/>
              <a:t>2.lehetőség</a:t>
            </a:r>
            <a:endParaRPr lang="hu-HU" sz="9600" dirty="0"/>
          </a:p>
          <a:p>
            <a:pPr algn="ctr">
              <a:lnSpc>
                <a:spcPct val="150000"/>
              </a:lnSpc>
            </a:pPr>
            <a:r>
              <a:rPr lang="hu-HU" sz="9600" b="1" dirty="0"/>
              <a:t> </a:t>
            </a:r>
            <a:endParaRPr lang="hu-HU" sz="9600" dirty="0"/>
          </a:p>
          <a:p>
            <a:pPr lvl="0" algn="ctr">
              <a:lnSpc>
                <a:spcPct val="150000"/>
              </a:lnSpc>
            </a:pPr>
            <a:r>
              <a:rPr lang="hu-HU" sz="9600" dirty="0" smtClean="0"/>
              <a:t>A hallgató korrepetálja </a:t>
            </a:r>
            <a:r>
              <a:rPr lang="hu-HU" sz="9600" dirty="0"/>
              <a:t>szaktárgyi felkészülésben az egyik segítséget kérő tanulót az iskolai mentor javaslatai alapján, majd írja le tapasztalatait kb. egy oldal terjedelemben. </a:t>
            </a:r>
            <a:r>
              <a:rPr lang="hu-HU" sz="9600" i="1" dirty="0"/>
              <a:t>(max.:30. pont)</a:t>
            </a:r>
            <a:endParaRPr lang="hu-HU" sz="9600" dirty="0"/>
          </a:p>
          <a:p>
            <a:pPr algn="ctr">
              <a:lnSpc>
                <a:spcPct val="150000"/>
              </a:lnSpc>
            </a:pPr>
            <a:endParaRPr lang="en-US" sz="9600" dirty="0">
              <a:latin typeface="Arial Regular"/>
              <a:cs typeface="Arial Regular"/>
            </a:endParaRPr>
          </a:p>
        </p:txBody>
      </p:sp>
    </p:spTree>
    <p:extLst>
      <p:ext uri="{BB962C8B-B14F-4D97-AF65-F5344CB8AC3E}">
        <p14:creationId xmlns:p14="http://schemas.microsoft.com/office/powerpoint/2010/main" val="3061915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46451838" cy="26133425"/>
          </a:xfrm>
          <a:prstGeom prst="rect">
            <a:avLst/>
          </a:prstGeom>
          <a:solidFill>
            <a:srgbClr val="F0F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64543" tIns="232271" rIns="464543" bIns="232271" rtlCol="0" anchor="ctr"/>
          <a:lstStyle/>
          <a:p>
            <a:pPr algn="ctr"/>
            <a:endParaRPr lang="en-US"/>
          </a:p>
        </p:txBody>
      </p:sp>
      <p:pic>
        <p:nvPicPr>
          <p:cNvPr id="4" name="Picture 3" descr="Asset 5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" y="-753035"/>
            <a:ext cx="46451838" cy="26133425"/>
          </a:xfrm>
          <a:prstGeom prst="rect">
            <a:avLst/>
          </a:prstGeom>
        </p:spPr>
      </p:pic>
      <p:pic>
        <p:nvPicPr>
          <p:cNvPr id="6" name="Picture 5" descr="Asset 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29676" y="0"/>
            <a:ext cx="5322164" cy="26133425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4724203" y="0"/>
            <a:ext cx="33573021" cy="26245366"/>
          </a:xfrm>
          <a:prstGeom prst="rect">
            <a:avLst/>
          </a:prstGeom>
          <a:noFill/>
        </p:spPr>
        <p:txBody>
          <a:bodyPr wrap="square" lIns="464543" tIns="232271" rIns="464543" bIns="232271" rtlCol="0">
            <a:spAutoFit/>
          </a:bodyPr>
          <a:lstStyle/>
          <a:p>
            <a:pPr marL="0" lvl="1" algn="ctr">
              <a:lnSpc>
                <a:spcPct val="150000"/>
              </a:lnSpc>
            </a:pPr>
            <a:endParaRPr lang="hu-HU" sz="9600" b="1" dirty="0" smtClean="0"/>
          </a:p>
          <a:p>
            <a:pPr marL="0" lvl="1" algn="ctr">
              <a:lnSpc>
                <a:spcPct val="150000"/>
              </a:lnSpc>
            </a:pPr>
            <a:r>
              <a:rPr lang="hu-HU" sz="9600" b="1" dirty="0" smtClean="0"/>
              <a:t>„Fókuszban </a:t>
            </a:r>
            <a:r>
              <a:rPr lang="hu-HU" sz="9600" b="1" dirty="0"/>
              <a:t>a </a:t>
            </a:r>
            <a:r>
              <a:rPr lang="hu-HU" sz="9600" b="1" dirty="0" smtClean="0"/>
              <a:t>diák </a:t>
            </a:r>
            <a:r>
              <a:rPr lang="hu-HU" sz="9600" b="1" dirty="0"/>
              <a:t>délutáni </a:t>
            </a:r>
            <a:r>
              <a:rPr lang="hu-HU" sz="9600" b="1" dirty="0" smtClean="0"/>
              <a:t>foglalkozáson” c. gyakorlat</a:t>
            </a:r>
          </a:p>
          <a:p>
            <a:pPr marL="0" lvl="1" algn="ctr">
              <a:lnSpc>
                <a:spcPct val="150000"/>
              </a:lnSpc>
            </a:pPr>
            <a:endParaRPr lang="hu-HU" sz="9600" b="1" dirty="0"/>
          </a:p>
          <a:p>
            <a:pPr marL="0" lvl="1" algn="ctr">
              <a:lnSpc>
                <a:spcPct val="150000"/>
              </a:lnSpc>
            </a:pPr>
            <a:r>
              <a:rPr lang="hu-HU" sz="9600" b="1" dirty="0" smtClean="0"/>
              <a:t>3. lehetőség</a:t>
            </a:r>
            <a:endParaRPr lang="hu-HU" sz="9600" dirty="0"/>
          </a:p>
          <a:p>
            <a:pPr algn="ctr">
              <a:lnSpc>
                <a:spcPct val="150000"/>
              </a:lnSpc>
            </a:pPr>
            <a:r>
              <a:rPr lang="hu-HU" sz="9600" b="1" dirty="0"/>
              <a:t> </a:t>
            </a:r>
            <a:endParaRPr lang="hu-HU" sz="9600" dirty="0"/>
          </a:p>
          <a:p>
            <a:pPr lvl="0" algn="ctr">
              <a:lnSpc>
                <a:spcPct val="150000"/>
              </a:lnSpc>
            </a:pPr>
            <a:r>
              <a:rPr lang="hu-HU" sz="9600" dirty="0" smtClean="0"/>
              <a:t>A hallgató szervezzen </a:t>
            </a:r>
            <a:r>
              <a:rPr lang="hu-HU" sz="9600" dirty="0"/>
              <a:t>a diákok számára egy délutáni programot, az iskolai mentor segítségével, írja le a foglalkozás tervét , és számoljon be az eredményekről, a program sikeréről. </a:t>
            </a:r>
            <a:r>
              <a:rPr lang="hu-HU" sz="9600" i="1" dirty="0"/>
              <a:t> </a:t>
            </a:r>
            <a:endParaRPr lang="hu-HU" sz="9600" i="1" dirty="0" smtClean="0"/>
          </a:p>
          <a:p>
            <a:pPr lvl="0" algn="ctr">
              <a:lnSpc>
                <a:spcPct val="150000"/>
              </a:lnSpc>
            </a:pPr>
            <a:r>
              <a:rPr lang="hu-HU" sz="9600" i="1" dirty="0" smtClean="0"/>
              <a:t>(</a:t>
            </a:r>
            <a:r>
              <a:rPr lang="hu-HU" sz="9600" i="1" dirty="0"/>
              <a:t>max.:30. pont</a:t>
            </a:r>
            <a:r>
              <a:rPr lang="hu-HU" sz="9600" i="1" dirty="0" smtClean="0"/>
              <a:t>)</a:t>
            </a:r>
          </a:p>
          <a:p>
            <a:pPr lvl="0" algn="ctr">
              <a:lnSpc>
                <a:spcPct val="150000"/>
              </a:lnSpc>
            </a:pPr>
            <a:r>
              <a:rPr lang="hu-HU" sz="9600" i="1" dirty="0" smtClean="0"/>
              <a:t>(Ez a program az egész osztályra/csoportra vonatkozik, nem egy tanulónak szervezi a hallgató a programot.)</a:t>
            </a:r>
            <a:endParaRPr lang="hu-HU" sz="9600" dirty="0"/>
          </a:p>
          <a:p>
            <a:endParaRPr lang="en-US" dirty="0">
              <a:latin typeface="Arial Regular"/>
              <a:cs typeface="Arial Regular"/>
            </a:endParaRPr>
          </a:p>
        </p:txBody>
      </p:sp>
    </p:spTree>
    <p:extLst>
      <p:ext uri="{BB962C8B-B14F-4D97-AF65-F5344CB8AC3E}">
        <p14:creationId xmlns:p14="http://schemas.microsoft.com/office/powerpoint/2010/main" val="2248407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46451838" cy="26133425"/>
          </a:xfrm>
          <a:prstGeom prst="rect">
            <a:avLst/>
          </a:prstGeom>
          <a:solidFill>
            <a:srgbClr val="F0F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64543" tIns="232271" rIns="464543" bIns="232271" rtlCol="0" anchor="ctr"/>
          <a:lstStyle/>
          <a:p>
            <a:pPr algn="ctr"/>
            <a:endParaRPr lang="en-US"/>
          </a:p>
        </p:txBody>
      </p:sp>
      <p:pic>
        <p:nvPicPr>
          <p:cNvPr id="4" name="Picture 3" descr="Asset 5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" y="-753035"/>
            <a:ext cx="46451838" cy="26133425"/>
          </a:xfrm>
          <a:prstGeom prst="rect">
            <a:avLst/>
          </a:prstGeom>
        </p:spPr>
      </p:pic>
      <p:pic>
        <p:nvPicPr>
          <p:cNvPr id="6" name="Picture 5" descr="Asset 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29676" y="0"/>
            <a:ext cx="5322164" cy="26133425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968188" y="1237129"/>
            <a:ext cx="40161483" cy="20413000"/>
          </a:xfrm>
          <a:prstGeom prst="rect">
            <a:avLst/>
          </a:prstGeom>
          <a:noFill/>
        </p:spPr>
        <p:txBody>
          <a:bodyPr wrap="square" lIns="464543" tIns="232271" rIns="464543" bIns="232271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hu-HU" sz="9600" b="1" i="1" dirty="0" smtClean="0"/>
              <a:t>Választható feladatok </a:t>
            </a:r>
          </a:p>
          <a:p>
            <a:pPr algn="ctr">
              <a:lnSpc>
                <a:spcPct val="150000"/>
              </a:lnSpc>
            </a:pPr>
            <a:endParaRPr lang="hu-HU" sz="9600" b="1" i="1" dirty="0" smtClean="0"/>
          </a:p>
          <a:p>
            <a:pPr algn="ctr">
              <a:lnSpc>
                <a:spcPct val="150000"/>
              </a:lnSpc>
            </a:pPr>
            <a:r>
              <a:rPr lang="hu-HU" sz="9600" b="1" dirty="0" smtClean="0"/>
              <a:t>„Fókuszban a diák tanórán kívüli, de iskolán belüli tevékenységben” </a:t>
            </a:r>
          </a:p>
          <a:p>
            <a:pPr algn="ctr">
              <a:lnSpc>
                <a:spcPct val="150000"/>
              </a:lnSpc>
            </a:pPr>
            <a:r>
              <a:rPr lang="hu-HU" sz="9600" b="1" dirty="0" smtClean="0"/>
              <a:t>„Fókuszban a diák iskolán kívüli programon”</a:t>
            </a:r>
          </a:p>
          <a:p>
            <a:pPr lvl="0" algn="ctr">
              <a:lnSpc>
                <a:spcPct val="150000"/>
              </a:lnSpc>
            </a:pPr>
            <a:r>
              <a:rPr lang="hu-HU" sz="9600" b="1" dirty="0" smtClean="0"/>
              <a:t>„Egyéb”</a:t>
            </a:r>
          </a:p>
          <a:p>
            <a:pPr lvl="0" algn="ctr">
              <a:lnSpc>
                <a:spcPct val="150000"/>
              </a:lnSpc>
            </a:pPr>
            <a:endParaRPr lang="hu-HU" sz="9600" dirty="0"/>
          </a:p>
          <a:p>
            <a:pPr lvl="0" algn="ctr">
              <a:lnSpc>
                <a:spcPct val="150000"/>
              </a:lnSpc>
            </a:pPr>
            <a:r>
              <a:rPr lang="hu-HU" sz="9600" dirty="0" smtClean="0"/>
              <a:t>Ezek közül egy teljesítése kötelező a hallgató választása és a lehetőségek alapján. </a:t>
            </a:r>
          </a:p>
          <a:p>
            <a:pPr lvl="0" algn="ctr">
              <a:lnSpc>
                <a:spcPct val="150000"/>
              </a:lnSpc>
            </a:pPr>
            <a:r>
              <a:rPr lang="hu-HU" sz="9600" i="1" dirty="0" smtClean="0"/>
              <a:t>(A feladat az egész osztályra/csoportra vonatkozik nem egy tanulóra.)</a:t>
            </a:r>
            <a:endParaRPr lang="hu-HU" sz="9600" i="1" dirty="0"/>
          </a:p>
        </p:txBody>
      </p:sp>
    </p:spTree>
    <p:extLst>
      <p:ext uri="{BB962C8B-B14F-4D97-AF65-F5344CB8AC3E}">
        <p14:creationId xmlns:p14="http://schemas.microsoft.com/office/powerpoint/2010/main" val="927552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46451838" cy="26133425"/>
          </a:xfrm>
          <a:prstGeom prst="rect">
            <a:avLst/>
          </a:prstGeom>
          <a:solidFill>
            <a:srgbClr val="F0F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64543" tIns="232271" rIns="464543" bIns="232271" rtlCol="0" anchor="ctr"/>
          <a:lstStyle/>
          <a:p>
            <a:pPr algn="ctr"/>
            <a:endParaRPr lang="en-US"/>
          </a:p>
        </p:txBody>
      </p:sp>
      <p:pic>
        <p:nvPicPr>
          <p:cNvPr id="4" name="Picture 3" descr="Asset 5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" y="-753035"/>
            <a:ext cx="46451838" cy="26133425"/>
          </a:xfrm>
          <a:prstGeom prst="rect">
            <a:avLst/>
          </a:prstGeom>
        </p:spPr>
      </p:pic>
      <p:pic>
        <p:nvPicPr>
          <p:cNvPr id="6" name="Picture 5" descr="Asset 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29676" y="0"/>
            <a:ext cx="5322164" cy="26133425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237129" y="0"/>
            <a:ext cx="37060095" cy="25506702"/>
          </a:xfrm>
          <a:prstGeom prst="rect">
            <a:avLst/>
          </a:prstGeom>
          <a:noFill/>
        </p:spPr>
        <p:txBody>
          <a:bodyPr wrap="square" lIns="464543" tIns="232271" rIns="464543" bIns="232271" rtlCol="0">
            <a:spAutoFit/>
          </a:bodyPr>
          <a:lstStyle/>
          <a:p>
            <a:pPr marL="0" lvl="1" algn="ctr"/>
            <a:r>
              <a:rPr lang="hu-HU" sz="9600" b="1" dirty="0"/>
              <a:t> </a:t>
            </a:r>
            <a:endParaRPr lang="hu-HU" sz="9600" b="1" dirty="0" smtClean="0"/>
          </a:p>
          <a:p>
            <a:pPr marL="0" lvl="1" algn="ctr"/>
            <a:endParaRPr lang="hu-HU" sz="9600" dirty="0"/>
          </a:p>
          <a:p>
            <a:pPr lvl="0" algn="ctr"/>
            <a:r>
              <a:rPr lang="hu-HU" sz="9600" b="1" dirty="0" smtClean="0"/>
              <a:t>1. Fókuszban </a:t>
            </a:r>
            <a:r>
              <a:rPr lang="hu-HU" sz="9600" b="1" dirty="0"/>
              <a:t>a diák tanórán kívüli, de iskolán belüli </a:t>
            </a:r>
            <a:r>
              <a:rPr lang="hu-HU" sz="9600" b="1" dirty="0" smtClean="0"/>
              <a:t>tevékenységben</a:t>
            </a:r>
          </a:p>
          <a:p>
            <a:pPr lvl="0" algn="ctr"/>
            <a:r>
              <a:rPr lang="hu-HU" sz="9600" b="1" dirty="0" smtClean="0"/>
              <a:t> </a:t>
            </a:r>
            <a:endParaRPr lang="hu-HU" sz="9600" dirty="0"/>
          </a:p>
          <a:p>
            <a:pPr lvl="0" algn="ctr"/>
            <a:r>
              <a:rPr lang="hu-HU" sz="9600" dirty="0" smtClean="0"/>
              <a:t>A hallgató vegyen </a:t>
            </a:r>
            <a:r>
              <a:rPr lang="hu-HU" sz="9600" dirty="0"/>
              <a:t>részt és számoljon be egy szervezett tanórán kívüli, de iskolán belüli programról/rendezvényről, melyen tanulók </a:t>
            </a:r>
            <a:r>
              <a:rPr lang="hu-HU" sz="9600" dirty="0" smtClean="0"/>
              <a:t>vesznek </a:t>
            </a:r>
            <a:r>
              <a:rPr lang="hu-HU" sz="9600" dirty="0"/>
              <a:t>részt, pl.:</a:t>
            </a:r>
          </a:p>
          <a:p>
            <a:pPr lvl="0" algn="ctr"/>
            <a:r>
              <a:rPr lang="hu-HU" sz="9600" b="1" dirty="0"/>
              <a:t>tanulói iskolai szabadprogram</a:t>
            </a:r>
          </a:p>
          <a:p>
            <a:pPr lvl="0" algn="ctr"/>
            <a:r>
              <a:rPr lang="hu-HU" sz="9600" b="1" dirty="0"/>
              <a:t>szakkör</a:t>
            </a:r>
          </a:p>
          <a:p>
            <a:pPr lvl="0" algn="ctr"/>
            <a:r>
              <a:rPr lang="hu-HU" sz="9600" b="1" dirty="0"/>
              <a:t>sportkör/edzés</a:t>
            </a:r>
          </a:p>
          <a:p>
            <a:pPr lvl="0" algn="ctr"/>
            <a:r>
              <a:rPr lang="hu-HU" sz="9600" b="1" dirty="0"/>
              <a:t>é</a:t>
            </a:r>
            <a:r>
              <a:rPr lang="hu-HU" sz="9600" b="1" dirty="0" smtClean="0"/>
              <a:t>tkezés</a:t>
            </a:r>
          </a:p>
          <a:p>
            <a:pPr lvl="0" algn="ctr"/>
            <a:r>
              <a:rPr lang="hu-HU" sz="9600" b="1" dirty="0"/>
              <a:t>s</a:t>
            </a:r>
            <a:r>
              <a:rPr lang="hu-HU" sz="9600" b="1" dirty="0" smtClean="0"/>
              <a:t>tb.</a:t>
            </a:r>
            <a:endParaRPr lang="hu-HU" sz="9600" b="1" dirty="0"/>
          </a:p>
          <a:p>
            <a:pPr algn="ctr"/>
            <a:r>
              <a:rPr lang="hu-HU" sz="9600" dirty="0" smtClean="0"/>
              <a:t>A hallgató foglalja </a:t>
            </a:r>
            <a:r>
              <a:rPr lang="hu-HU" sz="9600" dirty="0"/>
              <a:t>össze írásban, egy oldal terjedelemben a program célját, feladatát, a tanulói aktivitást és esetleg-ha be tudott kapcsolódni a programba- a saját tapasztalatait. </a:t>
            </a:r>
            <a:endParaRPr lang="hu-HU" sz="9600" dirty="0" smtClean="0"/>
          </a:p>
          <a:p>
            <a:pPr algn="ctr"/>
            <a:r>
              <a:rPr lang="hu-HU" sz="9600" i="1" dirty="0" smtClean="0"/>
              <a:t> </a:t>
            </a:r>
            <a:r>
              <a:rPr lang="hu-HU" sz="9600" i="1" dirty="0"/>
              <a:t>(max.:30. pont)</a:t>
            </a:r>
            <a:endParaRPr lang="hu-HU" sz="9600" dirty="0"/>
          </a:p>
          <a:p>
            <a:endParaRPr lang="en-US" dirty="0">
              <a:latin typeface="Arial Regular"/>
              <a:cs typeface="Arial Regular"/>
            </a:endParaRPr>
          </a:p>
        </p:txBody>
      </p:sp>
    </p:spTree>
    <p:extLst>
      <p:ext uri="{BB962C8B-B14F-4D97-AF65-F5344CB8AC3E}">
        <p14:creationId xmlns:p14="http://schemas.microsoft.com/office/powerpoint/2010/main" val="3414524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46451838" cy="26133425"/>
          </a:xfrm>
          <a:prstGeom prst="rect">
            <a:avLst/>
          </a:prstGeom>
          <a:solidFill>
            <a:srgbClr val="F0F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64543" tIns="232271" rIns="464543" bIns="232271" rtlCol="0" anchor="ctr"/>
          <a:lstStyle/>
          <a:p>
            <a:pPr algn="ctr"/>
            <a:endParaRPr lang="en-US"/>
          </a:p>
        </p:txBody>
      </p:sp>
      <p:pic>
        <p:nvPicPr>
          <p:cNvPr id="4" name="Picture 3" descr="Asset 5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" y="-753035"/>
            <a:ext cx="46451838" cy="26133425"/>
          </a:xfrm>
          <a:prstGeom prst="rect">
            <a:avLst/>
          </a:prstGeom>
        </p:spPr>
      </p:pic>
      <p:pic>
        <p:nvPicPr>
          <p:cNvPr id="6" name="Picture 5" descr="Asset 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29676" y="0"/>
            <a:ext cx="5322164" cy="26133425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4724203" y="0"/>
            <a:ext cx="33573021" cy="25429758"/>
          </a:xfrm>
          <a:prstGeom prst="rect">
            <a:avLst/>
          </a:prstGeom>
          <a:noFill/>
        </p:spPr>
        <p:txBody>
          <a:bodyPr wrap="square" lIns="464543" tIns="232271" rIns="464543" bIns="232271" rtlCol="0">
            <a:spAutoFit/>
          </a:bodyPr>
          <a:lstStyle/>
          <a:p>
            <a:pPr marL="0" lvl="1"/>
            <a:endParaRPr lang="hu-HU" b="1" dirty="0" smtClean="0"/>
          </a:p>
          <a:p>
            <a:pPr algn="ctr"/>
            <a:endParaRPr lang="hu-HU" sz="9600" b="1" dirty="0" smtClean="0"/>
          </a:p>
          <a:p>
            <a:pPr algn="ctr"/>
            <a:r>
              <a:rPr lang="hu-HU" sz="9600" b="1" dirty="0"/>
              <a:t> </a:t>
            </a:r>
            <a:r>
              <a:rPr lang="hu-HU" sz="9600" b="1" dirty="0" smtClean="0"/>
              <a:t>2. Fókuszban </a:t>
            </a:r>
            <a:r>
              <a:rPr lang="hu-HU" sz="9600" b="1" dirty="0"/>
              <a:t>a diák iskolán kívüli programon </a:t>
            </a:r>
            <a:endParaRPr lang="hu-HU" sz="9600" b="1" dirty="0" smtClean="0"/>
          </a:p>
          <a:p>
            <a:pPr algn="ctr"/>
            <a:endParaRPr lang="hu-HU" sz="9600" b="1" dirty="0" smtClean="0"/>
          </a:p>
          <a:p>
            <a:pPr lvl="0" algn="ctr">
              <a:lnSpc>
                <a:spcPct val="150000"/>
              </a:lnSpc>
            </a:pPr>
            <a:r>
              <a:rPr lang="hu-HU" sz="9600" dirty="0" smtClean="0"/>
              <a:t>A hallgató vegyen </a:t>
            </a:r>
            <a:r>
              <a:rPr lang="hu-HU" sz="9600" dirty="0"/>
              <a:t>részt és számoljon be egy </a:t>
            </a:r>
            <a:r>
              <a:rPr lang="hu-HU" sz="9600" dirty="0" smtClean="0"/>
              <a:t>szervezett </a:t>
            </a:r>
            <a:r>
              <a:rPr lang="hu-HU" sz="9600" dirty="0"/>
              <a:t>iskolán kívüli </a:t>
            </a:r>
            <a:r>
              <a:rPr lang="hu-HU" sz="9600" dirty="0" smtClean="0"/>
              <a:t>programról/rendezvényről</a:t>
            </a:r>
            <a:r>
              <a:rPr lang="hu-HU" sz="9600" dirty="0"/>
              <a:t>, melyen tanulók </a:t>
            </a:r>
            <a:r>
              <a:rPr lang="hu-HU" sz="9600" dirty="0" smtClean="0"/>
              <a:t>vesznek </a:t>
            </a:r>
            <a:r>
              <a:rPr lang="hu-HU" sz="9600" dirty="0"/>
              <a:t>részt, pl</a:t>
            </a:r>
            <a:r>
              <a:rPr lang="hu-HU" sz="9600" dirty="0" smtClean="0"/>
              <a:t>.: </a:t>
            </a:r>
            <a:r>
              <a:rPr lang="hu-HU" sz="9600" b="1" dirty="0" smtClean="0"/>
              <a:t>osztálykirándulás , intézménylátogatás , sportrendezvény, színház</a:t>
            </a:r>
            <a:r>
              <a:rPr lang="hu-HU" sz="9600" b="1" dirty="0"/>
              <a:t>, </a:t>
            </a:r>
            <a:r>
              <a:rPr lang="hu-HU" sz="9600" b="1" dirty="0" smtClean="0"/>
              <a:t>mozilátogatás, stb.</a:t>
            </a:r>
            <a:endParaRPr lang="hu-HU" sz="9600" b="1" dirty="0"/>
          </a:p>
          <a:p>
            <a:pPr algn="ctr">
              <a:lnSpc>
                <a:spcPct val="150000"/>
              </a:lnSpc>
            </a:pPr>
            <a:r>
              <a:rPr lang="hu-HU" sz="9600" dirty="0"/>
              <a:t>Foglalja össze írásban, egy oldal terjedelemben a program célját, feladatát, a tanulói aktivitást és esetleg-ha be tudott kapcsolódni a programba- a saját tapasztalatait. </a:t>
            </a:r>
            <a:endParaRPr lang="hu-HU" sz="9600" dirty="0" smtClean="0"/>
          </a:p>
          <a:p>
            <a:pPr algn="ctr">
              <a:lnSpc>
                <a:spcPct val="150000"/>
              </a:lnSpc>
            </a:pPr>
            <a:r>
              <a:rPr lang="hu-HU" sz="9600" i="1" dirty="0" smtClean="0"/>
              <a:t>(</a:t>
            </a:r>
            <a:r>
              <a:rPr lang="hu-HU" sz="9600" i="1" dirty="0"/>
              <a:t>max.:30. pont)</a:t>
            </a:r>
            <a:endParaRPr lang="hu-HU" sz="9600" dirty="0"/>
          </a:p>
          <a:p>
            <a:endParaRPr lang="en-US" dirty="0">
              <a:latin typeface="Arial Regular"/>
              <a:cs typeface="Arial Regular"/>
            </a:endParaRPr>
          </a:p>
        </p:txBody>
      </p:sp>
    </p:spTree>
    <p:extLst>
      <p:ext uri="{BB962C8B-B14F-4D97-AF65-F5344CB8AC3E}">
        <p14:creationId xmlns:p14="http://schemas.microsoft.com/office/powerpoint/2010/main" val="544688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46451838" cy="26133425"/>
          </a:xfrm>
          <a:prstGeom prst="rect">
            <a:avLst/>
          </a:prstGeom>
          <a:solidFill>
            <a:srgbClr val="F0F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64543" tIns="232271" rIns="464543" bIns="232271" rtlCol="0" anchor="ctr"/>
          <a:lstStyle/>
          <a:p>
            <a:pPr algn="ctr"/>
            <a:endParaRPr lang="en-US"/>
          </a:p>
        </p:txBody>
      </p:sp>
      <p:pic>
        <p:nvPicPr>
          <p:cNvPr id="4" name="Picture 3" descr="Asset 5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" y="-753035"/>
            <a:ext cx="46451838" cy="26133425"/>
          </a:xfrm>
          <a:prstGeom prst="rect">
            <a:avLst/>
          </a:prstGeom>
        </p:spPr>
      </p:pic>
      <p:pic>
        <p:nvPicPr>
          <p:cNvPr id="6" name="Picture 5" descr="Asset 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29676" y="0"/>
            <a:ext cx="5322164" cy="26133425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4724203" y="0"/>
            <a:ext cx="33573021" cy="26060700"/>
          </a:xfrm>
          <a:prstGeom prst="rect">
            <a:avLst/>
          </a:prstGeom>
          <a:noFill/>
        </p:spPr>
        <p:txBody>
          <a:bodyPr wrap="square" lIns="464543" tIns="232271" rIns="464543" bIns="232271" rtlCol="0">
            <a:spAutoFit/>
          </a:bodyPr>
          <a:lstStyle/>
          <a:p>
            <a:pPr marL="0" lvl="1"/>
            <a:endParaRPr lang="hu-HU" b="1" dirty="0" smtClean="0"/>
          </a:p>
          <a:p>
            <a:pPr lvl="0" algn="ctr">
              <a:lnSpc>
                <a:spcPct val="150000"/>
              </a:lnSpc>
            </a:pPr>
            <a:r>
              <a:rPr lang="hu-HU" sz="9600" b="1" dirty="0"/>
              <a:t> </a:t>
            </a:r>
            <a:r>
              <a:rPr lang="hu-HU" sz="9600" b="1" dirty="0" smtClean="0"/>
              <a:t>3. Egyéb</a:t>
            </a:r>
            <a:r>
              <a:rPr lang="hu-HU" sz="9600" dirty="0" smtClean="0"/>
              <a:t> </a:t>
            </a:r>
            <a:r>
              <a:rPr lang="hu-HU" sz="9600" dirty="0"/>
              <a:t>(pl.: pályaorientációs program, iskolai fogászat stb.)</a:t>
            </a:r>
          </a:p>
          <a:p>
            <a:pPr lvl="0" algn="ctr">
              <a:lnSpc>
                <a:spcPct val="150000"/>
              </a:lnSpc>
            </a:pPr>
            <a:r>
              <a:rPr lang="hu-HU" sz="9600" dirty="0" smtClean="0"/>
              <a:t>A hallgató </a:t>
            </a:r>
            <a:r>
              <a:rPr lang="hu-HU" sz="9600" dirty="0"/>
              <a:t>m</a:t>
            </a:r>
            <a:r>
              <a:rPr lang="hu-HU" sz="9600" dirty="0" smtClean="0"/>
              <a:t>érje </a:t>
            </a:r>
            <a:r>
              <a:rPr lang="hu-HU" sz="9600" dirty="0"/>
              <a:t>fel például, egy pályaválasztás előtt álló tanuló munkával kapcsolatos értékválasztasát az iskolai mentor segítségével. </a:t>
            </a:r>
            <a:r>
              <a:rPr lang="hu-HU" sz="9600" dirty="0" smtClean="0"/>
              <a:t>Beszélgessen </a:t>
            </a:r>
            <a:r>
              <a:rPr lang="hu-HU" sz="9600" dirty="0"/>
              <a:t>a tanulóval, a tanuló tanáraival, esetleg a szülőkkel is e témában. </a:t>
            </a:r>
            <a:endParaRPr lang="hu-HU" sz="9600" dirty="0" smtClean="0"/>
          </a:p>
          <a:p>
            <a:pPr lvl="0" algn="ctr">
              <a:lnSpc>
                <a:spcPct val="150000"/>
              </a:lnSpc>
            </a:pPr>
            <a:r>
              <a:rPr lang="hu-HU" sz="6000" i="1" dirty="0" smtClean="0"/>
              <a:t>Kérdőív </a:t>
            </a:r>
            <a:r>
              <a:rPr lang="hu-HU" sz="6000" i="1" dirty="0"/>
              <a:t>megtalálható: Dr. Tóth László (2004): Pszichológiai vizsgálati módszerek a tanulók megismeréséhez. Pedellus Kiadó Debrecen 121-123.old. </a:t>
            </a:r>
            <a:endParaRPr lang="hu-HU" sz="6000" i="1" dirty="0" smtClean="0"/>
          </a:p>
          <a:p>
            <a:pPr lvl="0" algn="ctr">
              <a:lnSpc>
                <a:spcPct val="150000"/>
              </a:lnSpc>
            </a:pPr>
            <a:r>
              <a:rPr lang="hu-HU" sz="9600" i="1" dirty="0" smtClean="0"/>
              <a:t> </a:t>
            </a:r>
            <a:r>
              <a:rPr lang="hu-HU" sz="9600" dirty="0" smtClean="0"/>
              <a:t>A hallgató foglalja </a:t>
            </a:r>
            <a:r>
              <a:rPr lang="hu-HU" sz="9600" dirty="0"/>
              <a:t>össze írásban, egy oldal terjedelemben a munka célját, feladatát, a tanulói aktivitást és  a saját tapasztalatait. </a:t>
            </a:r>
            <a:endParaRPr lang="hu-HU" sz="9600" dirty="0" smtClean="0"/>
          </a:p>
          <a:p>
            <a:pPr lvl="0" algn="ctr">
              <a:lnSpc>
                <a:spcPct val="150000"/>
              </a:lnSpc>
            </a:pPr>
            <a:r>
              <a:rPr lang="hu-HU" sz="9600" i="1" dirty="0" smtClean="0"/>
              <a:t>(</a:t>
            </a:r>
            <a:r>
              <a:rPr lang="hu-HU" sz="9600" i="1" dirty="0"/>
              <a:t>max.:30. pont)</a:t>
            </a:r>
            <a:endParaRPr lang="hu-HU" sz="9600" dirty="0"/>
          </a:p>
          <a:p>
            <a:endParaRPr lang="hu-HU" sz="9600" dirty="0"/>
          </a:p>
        </p:txBody>
      </p:sp>
    </p:spTree>
    <p:extLst>
      <p:ext uri="{BB962C8B-B14F-4D97-AF65-F5344CB8AC3E}">
        <p14:creationId xmlns:p14="http://schemas.microsoft.com/office/powerpoint/2010/main" val="3906219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46451838" cy="26133425"/>
          </a:xfrm>
          <a:prstGeom prst="rect">
            <a:avLst/>
          </a:prstGeom>
          <a:solidFill>
            <a:srgbClr val="F0F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64543" tIns="232271" rIns="464543" bIns="232271" rtlCol="0" anchor="ctr"/>
          <a:lstStyle/>
          <a:p>
            <a:pPr algn="ctr"/>
            <a:endParaRPr lang="en-US"/>
          </a:p>
        </p:txBody>
      </p:sp>
      <p:pic>
        <p:nvPicPr>
          <p:cNvPr id="4" name="Picture 3" descr="Asset 5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" y="-753035"/>
            <a:ext cx="46451838" cy="26133425"/>
          </a:xfrm>
          <a:prstGeom prst="rect">
            <a:avLst/>
          </a:prstGeom>
        </p:spPr>
      </p:pic>
      <p:pic>
        <p:nvPicPr>
          <p:cNvPr id="6" name="Picture 5" descr="Asset 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29676" y="0"/>
            <a:ext cx="5322164" cy="26133425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2312894" y="376518"/>
            <a:ext cx="37974494" cy="26045311"/>
          </a:xfrm>
          <a:prstGeom prst="rect">
            <a:avLst/>
          </a:prstGeom>
          <a:noFill/>
        </p:spPr>
        <p:txBody>
          <a:bodyPr wrap="square" lIns="464543" tIns="232271" rIns="464543" bIns="232271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hu-HU" sz="9600" b="1" dirty="0" smtClean="0"/>
              <a:t>Időterv</a:t>
            </a:r>
          </a:p>
          <a:p>
            <a:pPr>
              <a:lnSpc>
                <a:spcPct val="150000"/>
              </a:lnSpc>
            </a:pPr>
            <a:r>
              <a:rPr lang="hu-HU" sz="9600" u="sng" dirty="0"/>
              <a:t>Hallgatói tájékoztató: </a:t>
            </a:r>
            <a:r>
              <a:rPr lang="hu-HU" sz="9600" dirty="0"/>
              <a:t>2 tanóra az egyetemen </a:t>
            </a:r>
          </a:p>
          <a:p>
            <a:pPr>
              <a:lnSpc>
                <a:spcPct val="150000"/>
              </a:lnSpc>
            </a:pPr>
            <a:r>
              <a:rPr lang="hu-HU" sz="6000" dirty="0" smtClean="0"/>
              <a:t>2024</a:t>
            </a:r>
            <a:r>
              <a:rPr lang="hu-HU" sz="6000" dirty="0"/>
              <a:t>.</a:t>
            </a:r>
            <a:r>
              <a:rPr lang="hu-HU" sz="6000" dirty="0" smtClean="0"/>
              <a:t> február  29 (csütörtök): </a:t>
            </a:r>
            <a:r>
              <a:rPr lang="hu-HU" sz="6000" dirty="0"/>
              <a:t>Dr. Hanák Zsuzsanna </a:t>
            </a:r>
            <a:r>
              <a:rPr lang="hu-HU" sz="6000" dirty="0" smtClean="0"/>
              <a:t>csoportja</a:t>
            </a:r>
          </a:p>
          <a:p>
            <a:pPr>
              <a:lnSpc>
                <a:spcPct val="150000"/>
              </a:lnSpc>
            </a:pPr>
            <a:r>
              <a:rPr lang="hu-HU" sz="6000" dirty="0" smtClean="0"/>
              <a:t>2024. </a:t>
            </a:r>
            <a:r>
              <a:rPr lang="hu-HU" sz="6000" dirty="0"/>
              <a:t>m</a:t>
            </a:r>
            <a:r>
              <a:rPr lang="hu-HU" sz="6000" dirty="0" smtClean="0"/>
              <a:t>árcius 04  (hétfő): Dr</a:t>
            </a:r>
            <a:r>
              <a:rPr lang="hu-HU" sz="6000" dirty="0"/>
              <a:t>. Taskó Tünde csoportja</a:t>
            </a:r>
          </a:p>
          <a:p>
            <a:pPr>
              <a:lnSpc>
                <a:spcPct val="150000"/>
              </a:lnSpc>
            </a:pPr>
            <a:endParaRPr lang="hu-HU" sz="6000" dirty="0"/>
          </a:p>
          <a:p>
            <a:pPr>
              <a:lnSpc>
                <a:spcPct val="150000"/>
              </a:lnSpc>
            </a:pPr>
            <a:r>
              <a:rPr lang="hu-HU" sz="9600" u="sng" dirty="0"/>
              <a:t>Március hónapban </a:t>
            </a:r>
            <a:r>
              <a:rPr lang="hu-HU" sz="9600" dirty="0"/>
              <a:t>összesen: 6 tanóra az iskolában 2 tanóra az egyetemen</a:t>
            </a:r>
          </a:p>
          <a:p>
            <a:pPr>
              <a:lnSpc>
                <a:spcPct val="150000"/>
              </a:lnSpc>
            </a:pPr>
            <a:r>
              <a:rPr lang="hu-HU" sz="9600" i="1" dirty="0"/>
              <a:t>Kötelező feladatok elvégzése</a:t>
            </a:r>
            <a:r>
              <a:rPr lang="hu-HU" sz="9600" dirty="0"/>
              <a:t> „Fókuszban a diák tanórán” c. feladat </a:t>
            </a:r>
          </a:p>
          <a:p>
            <a:pPr>
              <a:lnSpc>
                <a:spcPct val="150000"/>
              </a:lnSpc>
            </a:pPr>
            <a:r>
              <a:rPr lang="hu-HU" sz="9600" u="sng" dirty="0"/>
              <a:t>Április hónapban </a:t>
            </a:r>
            <a:r>
              <a:rPr lang="hu-HU" sz="9600" dirty="0"/>
              <a:t>összesen: 6 tanóra az iskolában 2 tanóra az egyetemen </a:t>
            </a:r>
          </a:p>
          <a:p>
            <a:pPr>
              <a:lnSpc>
                <a:spcPct val="150000"/>
              </a:lnSpc>
            </a:pPr>
            <a:r>
              <a:rPr lang="hu-HU" sz="9600" i="1" dirty="0"/>
              <a:t>Kötelező feladatok elvégzése</a:t>
            </a:r>
            <a:r>
              <a:rPr lang="hu-HU" sz="9600" dirty="0"/>
              <a:t> „Fókuszban a diák délutáni foglalkozáson” c. feladat elvégzése. </a:t>
            </a:r>
          </a:p>
          <a:p>
            <a:pPr>
              <a:lnSpc>
                <a:spcPct val="150000"/>
              </a:lnSpc>
            </a:pPr>
            <a:r>
              <a:rPr lang="hu-HU" sz="9600" u="sng" dirty="0"/>
              <a:t>Május hónapban </a:t>
            </a:r>
            <a:r>
              <a:rPr lang="hu-HU" sz="9600" dirty="0"/>
              <a:t>összesen: 6 tanóra az iskolában </a:t>
            </a:r>
            <a:r>
              <a:rPr lang="hu-HU" sz="9600" i="1" dirty="0"/>
              <a:t>Választható feladat elvégzése</a:t>
            </a:r>
            <a:r>
              <a:rPr lang="hu-HU" sz="9600" dirty="0"/>
              <a:t> és 2 tanóra az egyetemen Hallgatói beszámoló és reflexiók.</a:t>
            </a:r>
          </a:p>
          <a:p>
            <a:endParaRPr lang="hu-HU" sz="9600" dirty="0"/>
          </a:p>
        </p:txBody>
      </p:sp>
    </p:spTree>
    <p:extLst>
      <p:ext uri="{BB962C8B-B14F-4D97-AF65-F5344CB8AC3E}">
        <p14:creationId xmlns:p14="http://schemas.microsoft.com/office/powerpoint/2010/main" val="1945200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46451838" cy="26133425"/>
          </a:xfrm>
          <a:prstGeom prst="rect">
            <a:avLst/>
          </a:prstGeom>
          <a:solidFill>
            <a:srgbClr val="F0F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64543" tIns="232271" rIns="464543" bIns="232271" rtlCol="0" anchor="ctr"/>
          <a:lstStyle/>
          <a:p>
            <a:pPr algn="ctr"/>
            <a:endParaRPr lang="en-US"/>
          </a:p>
        </p:txBody>
      </p:sp>
      <p:pic>
        <p:nvPicPr>
          <p:cNvPr id="4" name="Picture 3" descr="Asset 5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" y="-753035"/>
            <a:ext cx="46451838" cy="26133425"/>
          </a:xfrm>
          <a:prstGeom prst="rect">
            <a:avLst/>
          </a:prstGeom>
        </p:spPr>
      </p:pic>
      <p:pic>
        <p:nvPicPr>
          <p:cNvPr id="6" name="Picture 5" descr="Asset 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29676" y="0"/>
            <a:ext cx="5322164" cy="26133425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3711388" y="1183341"/>
            <a:ext cx="32380518" cy="14426746"/>
          </a:xfrm>
          <a:prstGeom prst="rect">
            <a:avLst/>
          </a:prstGeom>
          <a:noFill/>
        </p:spPr>
        <p:txBody>
          <a:bodyPr wrap="square" lIns="464543" tIns="232271" rIns="464543" bIns="232271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hu-HU" sz="9600" b="1" dirty="0" smtClean="0"/>
              <a:t>Megvalósítás</a:t>
            </a:r>
          </a:p>
          <a:p>
            <a:pPr algn="ctr">
              <a:lnSpc>
                <a:spcPct val="150000"/>
              </a:lnSpc>
            </a:pPr>
            <a:endParaRPr lang="hu-HU" sz="9600" dirty="0" smtClean="0"/>
          </a:p>
          <a:p>
            <a:pPr algn="ctr">
              <a:lnSpc>
                <a:spcPct val="150000"/>
              </a:lnSpc>
            </a:pPr>
            <a:r>
              <a:rPr lang="hu-HU" sz="9600" dirty="0" smtClean="0"/>
              <a:t>Az kiscsoportok felváltva, hetente részt vesznek a Neptunban meghatározott szemináriumon is, a munka zömét az iskolákban végzik. </a:t>
            </a:r>
          </a:p>
          <a:p>
            <a:r>
              <a:rPr lang="hu-HU" sz="9600" b="1" dirty="0"/>
              <a:t> </a:t>
            </a:r>
            <a:endParaRPr lang="hu-HU" sz="9600" dirty="0"/>
          </a:p>
          <a:p>
            <a:endParaRPr lang="en-US" dirty="0">
              <a:latin typeface="Arial Regular"/>
              <a:cs typeface="Arial Regular"/>
            </a:endParaRPr>
          </a:p>
        </p:txBody>
      </p:sp>
    </p:spTree>
    <p:extLst>
      <p:ext uri="{BB962C8B-B14F-4D97-AF65-F5344CB8AC3E}">
        <p14:creationId xmlns:p14="http://schemas.microsoft.com/office/powerpoint/2010/main" val="1915401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46451838" cy="26133425"/>
          </a:xfrm>
          <a:prstGeom prst="rect">
            <a:avLst/>
          </a:prstGeom>
          <a:solidFill>
            <a:srgbClr val="F0F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64543" tIns="232271" rIns="464543" bIns="232271" rtlCol="0" anchor="ctr"/>
          <a:lstStyle/>
          <a:p>
            <a:pPr algn="ctr"/>
            <a:endParaRPr lang="en-US"/>
          </a:p>
        </p:txBody>
      </p:sp>
      <p:pic>
        <p:nvPicPr>
          <p:cNvPr id="4" name="Picture 3" descr="Asset 5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" y="-753035"/>
            <a:ext cx="46451838" cy="26133425"/>
          </a:xfrm>
          <a:prstGeom prst="rect">
            <a:avLst/>
          </a:prstGeom>
        </p:spPr>
      </p:pic>
      <p:pic>
        <p:nvPicPr>
          <p:cNvPr id="6" name="Picture 5" descr="Asset 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29676" y="0"/>
            <a:ext cx="5322164" cy="26133425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3711388" y="1129553"/>
            <a:ext cx="36091906" cy="26245366"/>
          </a:xfrm>
          <a:prstGeom prst="rect">
            <a:avLst/>
          </a:prstGeom>
          <a:noFill/>
        </p:spPr>
        <p:txBody>
          <a:bodyPr wrap="square" lIns="464543" tIns="232271" rIns="464543" bIns="232271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hu-HU" sz="9600" b="1" dirty="0"/>
              <a:t>A számonkérés </a:t>
            </a:r>
            <a:r>
              <a:rPr lang="hu-HU" sz="9600" b="1" dirty="0" smtClean="0"/>
              <a:t>módja</a:t>
            </a:r>
          </a:p>
          <a:p>
            <a:pPr algn="ctr">
              <a:lnSpc>
                <a:spcPct val="150000"/>
              </a:lnSpc>
            </a:pPr>
            <a:endParaRPr lang="hu-HU" sz="9600" dirty="0"/>
          </a:p>
          <a:p>
            <a:pPr algn="ctr">
              <a:lnSpc>
                <a:spcPct val="150000"/>
              </a:lnSpc>
            </a:pPr>
            <a:r>
              <a:rPr lang="hu-HU" sz="9600" dirty="0"/>
              <a:t>A hallgató a „Portfóliójában” (elektronikus felület) segítségével dokumentálja az elvégzet feladatokat. A portfólió tartalmára kap érdemjegyet, valamint az iskolai mentor véleménye alapján. A hallgatónak két kötelező és egy választható feladatot kell teljesítenie</a:t>
            </a:r>
            <a:r>
              <a:rPr lang="hu-HU" sz="9600" b="1" dirty="0"/>
              <a:t>, összesen a portfólió legalább három elvégzett feladat dokumentumait kell, hogy tartalmazza. </a:t>
            </a:r>
            <a:endParaRPr lang="hu-HU" sz="9600" b="1" dirty="0" smtClean="0"/>
          </a:p>
          <a:p>
            <a:pPr algn="ctr">
              <a:lnSpc>
                <a:spcPct val="150000"/>
              </a:lnSpc>
            </a:pPr>
            <a:r>
              <a:rPr lang="hu-HU" sz="9600" i="1" dirty="0" smtClean="0"/>
              <a:t>(</a:t>
            </a:r>
            <a:r>
              <a:rPr lang="hu-HU" sz="9600" i="1" dirty="0"/>
              <a:t>Több feladat elvégzése és annak dokumentálása, plusz pontszámot jelent az értékelésnél.)</a:t>
            </a:r>
            <a:endParaRPr lang="hu-HU" sz="9600" dirty="0"/>
          </a:p>
          <a:p>
            <a:pPr algn="ctr">
              <a:lnSpc>
                <a:spcPct val="150000"/>
              </a:lnSpc>
            </a:pPr>
            <a:r>
              <a:rPr lang="hu-HU" sz="9600" b="1" dirty="0"/>
              <a:t> </a:t>
            </a:r>
            <a:endParaRPr lang="hu-HU" sz="9600" dirty="0"/>
          </a:p>
          <a:p>
            <a:endParaRPr lang="en-US" dirty="0">
              <a:latin typeface="Arial Regular"/>
              <a:cs typeface="Arial Regular"/>
            </a:endParaRPr>
          </a:p>
        </p:txBody>
      </p:sp>
    </p:spTree>
    <p:extLst>
      <p:ext uri="{BB962C8B-B14F-4D97-AF65-F5344CB8AC3E}">
        <p14:creationId xmlns:p14="http://schemas.microsoft.com/office/powerpoint/2010/main" val="1020349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46451838" cy="26133425"/>
          </a:xfrm>
          <a:prstGeom prst="rect">
            <a:avLst/>
          </a:prstGeom>
          <a:solidFill>
            <a:srgbClr val="F0F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64543" tIns="232271" rIns="464543" bIns="232271" rtlCol="0" anchor="ctr"/>
          <a:lstStyle/>
          <a:p>
            <a:pPr algn="ctr"/>
            <a:endParaRPr lang="en-US"/>
          </a:p>
        </p:txBody>
      </p:sp>
      <p:pic>
        <p:nvPicPr>
          <p:cNvPr id="4" name="Picture 3" descr="Asset 5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" y="-753035"/>
            <a:ext cx="46451838" cy="26133425"/>
          </a:xfrm>
          <a:prstGeom prst="rect">
            <a:avLst/>
          </a:prstGeom>
        </p:spPr>
      </p:pic>
      <p:pic>
        <p:nvPicPr>
          <p:cNvPr id="6" name="Picture 5" descr="Asset 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29676" y="0"/>
            <a:ext cx="5322164" cy="26133425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3167160" y="2004330"/>
            <a:ext cx="37550534" cy="2654292"/>
          </a:xfrm>
          <a:prstGeom prst="rect">
            <a:avLst/>
          </a:prstGeom>
          <a:noFill/>
        </p:spPr>
        <p:txBody>
          <a:bodyPr wrap="square" lIns="464543" tIns="232271" rIns="464543" bIns="232271" rtlCol="0">
            <a:spAutoFit/>
          </a:bodyPr>
          <a:lstStyle/>
          <a:p>
            <a:r>
              <a:rPr lang="hu-HU" sz="14200" b="1" dirty="0" smtClean="0">
                <a:latin typeface="Arial Bold"/>
                <a:cs typeface="Arial Bold"/>
              </a:rPr>
              <a:t>Tartalom</a:t>
            </a:r>
            <a:endParaRPr lang="en-US" sz="14200" b="1" dirty="0">
              <a:latin typeface="Arial Bold"/>
              <a:cs typeface="Arial Bold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711388" y="6662951"/>
            <a:ext cx="37006306" cy="16642737"/>
          </a:xfrm>
          <a:prstGeom prst="rect">
            <a:avLst/>
          </a:prstGeom>
          <a:noFill/>
        </p:spPr>
        <p:txBody>
          <a:bodyPr wrap="square" lIns="464543" tIns="232271" rIns="464543" bIns="232271" rtlCol="0">
            <a:spAutoFit/>
          </a:bodyPr>
          <a:lstStyle/>
          <a:p>
            <a:pPr marL="1143000" lvl="1" indent="-114300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hu-HU" sz="9600" dirty="0" smtClean="0"/>
              <a:t>„Fókuszban </a:t>
            </a:r>
            <a:r>
              <a:rPr lang="hu-HU" sz="9600" dirty="0"/>
              <a:t>a diák”-c. kurzus </a:t>
            </a:r>
            <a:r>
              <a:rPr lang="hu-HU" sz="9600" dirty="0" smtClean="0"/>
              <a:t>koncepciója</a:t>
            </a:r>
            <a:r>
              <a:rPr lang="hu-HU" sz="9600" dirty="0"/>
              <a:t>.</a:t>
            </a:r>
          </a:p>
          <a:p>
            <a:pPr marL="1143000" lvl="1" indent="-114300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hu-HU" sz="9600" dirty="0"/>
              <a:t>„Fókuszban a diák” c. kurzus feladatai</a:t>
            </a:r>
            <a:r>
              <a:rPr lang="hu-HU" sz="9600" dirty="0" smtClean="0"/>
              <a:t>, </a:t>
            </a:r>
            <a:r>
              <a:rPr lang="hu-HU" sz="9600" dirty="0"/>
              <a:t>a kötelező és </a:t>
            </a:r>
            <a:r>
              <a:rPr lang="hu-HU" sz="9600" dirty="0" smtClean="0"/>
              <a:t>a választható </a:t>
            </a:r>
            <a:r>
              <a:rPr lang="hu-HU" sz="9600" dirty="0"/>
              <a:t>feladatok részletes </a:t>
            </a:r>
            <a:r>
              <a:rPr lang="hu-HU" sz="9600" dirty="0" smtClean="0"/>
              <a:t>áttekintése.</a:t>
            </a:r>
            <a:endParaRPr lang="hu-HU" sz="9600" dirty="0"/>
          </a:p>
          <a:p>
            <a:pPr marL="1143000" lvl="1" indent="-114300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hu-HU" sz="9600" dirty="0" smtClean="0"/>
              <a:t>„Fókuszban </a:t>
            </a:r>
            <a:r>
              <a:rPr lang="hu-HU" sz="9600" dirty="0"/>
              <a:t>a diák” c. kurzus feladatainak megvalósítása, </a:t>
            </a:r>
            <a:r>
              <a:rPr lang="hu-HU" sz="9600" dirty="0" err="1" smtClean="0"/>
              <a:t>mentorálása</a:t>
            </a:r>
            <a:r>
              <a:rPr lang="hu-HU" sz="9600" dirty="0" smtClean="0"/>
              <a:t>. </a:t>
            </a:r>
          </a:p>
          <a:p>
            <a:pPr marL="1143000" lvl="1" indent="-114300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hu-HU" sz="9600" dirty="0" smtClean="0"/>
              <a:t>„</a:t>
            </a:r>
            <a:r>
              <a:rPr lang="hu-HU" sz="9600" dirty="0"/>
              <a:t>Fókuszban a diák” c. kurzus értékelése, </a:t>
            </a:r>
            <a:r>
              <a:rPr lang="hu-HU" sz="9600" dirty="0" smtClean="0"/>
              <a:t>reflexiók. </a:t>
            </a:r>
          </a:p>
          <a:p>
            <a:pPr marL="1143000" lvl="1" indent="-114300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hu-HU" sz="9600" dirty="0" smtClean="0"/>
              <a:t>A gyakorlat előkészítése.</a:t>
            </a:r>
            <a:endParaRPr lang="hu-HU" sz="9600" dirty="0"/>
          </a:p>
          <a:p>
            <a:r>
              <a:rPr lang="hu-HU" sz="9600" b="1" dirty="0"/>
              <a:t> </a:t>
            </a:r>
            <a:endParaRPr lang="hu-HU" sz="9600" dirty="0"/>
          </a:p>
          <a:p>
            <a:endParaRPr lang="en-US" dirty="0">
              <a:latin typeface="Arial Regular"/>
              <a:cs typeface="Arial Regular"/>
            </a:endParaRPr>
          </a:p>
        </p:txBody>
      </p:sp>
    </p:spTree>
    <p:extLst>
      <p:ext uri="{BB962C8B-B14F-4D97-AF65-F5344CB8AC3E}">
        <p14:creationId xmlns:p14="http://schemas.microsoft.com/office/powerpoint/2010/main" val="1350279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46451838" cy="26133425"/>
          </a:xfrm>
          <a:prstGeom prst="rect">
            <a:avLst/>
          </a:prstGeom>
          <a:solidFill>
            <a:srgbClr val="F0F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64543" tIns="232271" rIns="464543" bIns="232271" rtlCol="0" anchor="ctr"/>
          <a:lstStyle/>
          <a:p>
            <a:pPr algn="ctr"/>
            <a:endParaRPr lang="en-US"/>
          </a:p>
        </p:txBody>
      </p:sp>
      <p:pic>
        <p:nvPicPr>
          <p:cNvPr id="4" name="Picture 3" descr="Asset 5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" y="-753035"/>
            <a:ext cx="46451838" cy="26133425"/>
          </a:xfrm>
          <a:prstGeom prst="rect">
            <a:avLst/>
          </a:prstGeom>
        </p:spPr>
      </p:pic>
      <p:pic>
        <p:nvPicPr>
          <p:cNvPr id="6" name="Picture 5" descr="Asset 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29676" y="0"/>
            <a:ext cx="5322164" cy="26133425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3711388" y="1344707"/>
            <a:ext cx="36468424" cy="19999361"/>
          </a:xfrm>
          <a:prstGeom prst="rect">
            <a:avLst/>
          </a:prstGeom>
          <a:noFill/>
        </p:spPr>
        <p:txBody>
          <a:bodyPr wrap="square" lIns="464543" tIns="232271" rIns="464543" bIns="232271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hu-HU" sz="9600" b="1" dirty="0"/>
              <a:t>A </a:t>
            </a:r>
            <a:r>
              <a:rPr lang="hu-HU" sz="9600" b="1" dirty="0" smtClean="0"/>
              <a:t>„Portfólió</a:t>
            </a:r>
            <a:r>
              <a:rPr lang="hu-HU" sz="9600" b="1" dirty="0"/>
              <a:t>” értékelése az érdemjegy </a:t>
            </a:r>
            <a:r>
              <a:rPr lang="hu-HU" sz="9600" b="1" dirty="0" smtClean="0"/>
              <a:t>megállapításához</a:t>
            </a:r>
          </a:p>
          <a:p>
            <a:pPr algn="ctr">
              <a:lnSpc>
                <a:spcPct val="150000"/>
              </a:lnSpc>
            </a:pPr>
            <a:endParaRPr lang="hu-HU" sz="8800" dirty="0"/>
          </a:p>
          <a:p>
            <a:pPr lvl="0" algn="ctr">
              <a:lnSpc>
                <a:spcPct val="150000"/>
              </a:lnSpc>
            </a:pPr>
            <a:r>
              <a:rPr lang="hu-HU" sz="9600" dirty="0"/>
              <a:t>Kötelező feladat: Fókuszban a diák tanórákon (max.:30. pont)</a:t>
            </a:r>
            <a:endParaRPr lang="hu-HU" sz="8800" dirty="0"/>
          </a:p>
          <a:p>
            <a:pPr lvl="0" algn="ctr">
              <a:lnSpc>
                <a:spcPct val="150000"/>
              </a:lnSpc>
            </a:pPr>
            <a:r>
              <a:rPr lang="hu-HU" sz="9600" dirty="0"/>
              <a:t>Kötelező feladat: Fókuszban a diák délutáni foglalkozásokon (max.:30. pont)</a:t>
            </a:r>
            <a:endParaRPr lang="hu-HU" sz="8800" dirty="0"/>
          </a:p>
          <a:p>
            <a:pPr lvl="0" algn="ctr">
              <a:lnSpc>
                <a:spcPct val="150000"/>
              </a:lnSpc>
            </a:pPr>
            <a:r>
              <a:rPr lang="hu-HU" sz="9600" dirty="0"/>
              <a:t>Választott feladat (max.:30. pont)</a:t>
            </a:r>
            <a:endParaRPr lang="hu-HU" sz="8800" dirty="0"/>
          </a:p>
          <a:p>
            <a:pPr lvl="0" algn="ctr">
              <a:lnSpc>
                <a:spcPct val="150000"/>
              </a:lnSpc>
            </a:pPr>
            <a:r>
              <a:rPr lang="hu-HU" sz="9600" dirty="0"/>
              <a:t>Hallgatói aktivitás, pontosság, az iskolai munkába történő bekapcsolódás (max.:10. pont)</a:t>
            </a:r>
            <a:endParaRPr lang="hu-HU" sz="8800" dirty="0"/>
          </a:p>
          <a:p>
            <a:pPr algn="ctr">
              <a:lnSpc>
                <a:spcPct val="150000"/>
              </a:lnSpc>
            </a:pPr>
            <a:r>
              <a:rPr lang="hu-HU" sz="9600" dirty="0"/>
              <a:t>Összesen: 100 pont</a:t>
            </a:r>
            <a:endParaRPr lang="hu-HU" sz="8800" dirty="0"/>
          </a:p>
        </p:txBody>
      </p:sp>
    </p:spTree>
    <p:extLst>
      <p:ext uri="{BB962C8B-B14F-4D97-AF65-F5344CB8AC3E}">
        <p14:creationId xmlns:p14="http://schemas.microsoft.com/office/powerpoint/2010/main" val="2563203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46451838" cy="26133425"/>
          </a:xfrm>
          <a:prstGeom prst="rect">
            <a:avLst/>
          </a:prstGeom>
          <a:solidFill>
            <a:srgbClr val="F0F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64543" tIns="232271" rIns="464543" bIns="232271" rtlCol="0" anchor="ctr"/>
          <a:lstStyle/>
          <a:p>
            <a:pPr algn="ctr"/>
            <a:endParaRPr lang="en-US"/>
          </a:p>
        </p:txBody>
      </p:sp>
      <p:pic>
        <p:nvPicPr>
          <p:cNvPr id="4" name="Picture 3" descr="Asset 5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" y="-753035"/>
            <a:ext cx="46451838" cy="26133425"/>
          </a:xfrm>
          <a:prstGeom prst="rect">
            <a:avLst/>
          </a:prstGeom>
        </p:spPr>
      </p:pic>
      <p:pic>
        <p:nvPicPr>
          <p:cNvPr id="6" name="Picture 5" descr="Asset 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29676" y="0"/>
            <a:ext cx="5322164" cy="26133425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3711388" y="1129553"/>
            <a:ext cx="34478259" cy="19597392"/>
          </a:xfrm>
          <a:prstGeom prst="rect">
            <a:avLst/>
          </a:prstGeom>
          <a:noFill/>
        </p:spPr>
        <p:txBody>
          <a:bodyPr wrap="square" lIns="464543" tIns="232271" rIns="464543" bIns="232271" rtlCol="0">
            <a:spAutoFit/>
          </a:bodyPr>
          <a:lstStyle/>
          <a:p>
            <a:pPr>
              <a:lnSpc>
                <a:spcPct val="150000"/>
              </a:lnSpc>
            </a:pPr>
            <a:r>
              <a:rPr lang="hu-HU" sz="9600" b="1" dirty="0" smtClean="0"/>
              <a:t>Osztályozás</a:t>
            </a:r>
          </a:p>
          <a:p>
            <a:pPr>
              <a:lnSpc>
                <a:spcPct val="150000"/>
              </a:lnSpc>
            </a:pPr>
            <a:endParaRPr lang="hu-HU" sz="9600" dirty="0"/>
          </a:p>
          <a:p>
            <a:pPr>
              <a:lnSpc>
                <a:spcPct val="150000"/>
              </a:lnSpc>
            </a:pPr>
            <a:r>
              <a:rPr lang="hu-HU" sz="9600" dirty="0"/>
              <a:t>91-100 pont: jeles (5)</a:t>
            </a:r>
          </a:p>
          <a:p>
            <a:pPr>
              <a:lnSpc>
                <a:spcPct val="150000"/>
              </a:lnSpc>
            </a:pPr>
            <a:r>
              <a:rPr lang="hu-HU" sz="9600" dirty="0"/>
              <a:t>78-90 pont: jó (4)</a:t>
            </a:r>
          </a:p>
          <a:p>
            <a:pPr>
              <a:lnSpc>
                <a:spcPct val="150000"/>
              </a:lnSpc>
            </a:pPr>
            <a:r>
              <a:rPr lang="hu-HU" sz="9600" dirty="0"/>
              <a:t>65-77 pont: közepes (3) </a:t>
            </a:r>
          </a:p>
          <a:p>
            <a:pPr>
              <a:lnSpc>
                <a:spcPct val="150000"/>
              </a:lnSpc>
            </a:pPr>
            <a:r>
              <a:rPr lang="hu-HU" sz="9600" dirty="0"/>
              <a:t>50-64 pont: elégséges (2)</a:t>
            </a:r>
          </a:p>
          <a:p>
            <a:pPr>
              <a:lnSpc>
                <a:spcPct val="150000"/>
              </a:lnSpc>
            </a:pPr>
            <a:r>
              <a:rPr lang="hu-HU" sz="9600" dirty="0"/>
              <a:t>0-49 pont: elégtelen (1)</a:t>
            </a:r>
          </a:p>
          <a:p>
            <a:pPr>
              <a:lnSpc>
                <a:spcPct val="150000"/>
              </a:lnSpc>
            </a:pPr>
            <a:r>
              <a:rPr lang="hu-HU" sz="9600" b="1" dirty="0"/>
              <a:t> </a:t>
            </a:r>
            <a:endParaRPr lang="hu-HU" sz="9600" dirty="0"/>
          </a:p>
          <a:p>
            <a:endParaRPr lang="en-US" dirty="0">
              <a:latin typeface="Arial Regular"/>
              <a:cs typeface="Arial Regular"/>
            </a:endParaRPr>
          </a:p>
        </p:txBody>
      </p:sp>
    </p:spTree>
    <p:extLst>
      <p:ext uri="{BB962C8B-B14F-4D97-AF65-F5344CB8AC3E}">
        <p14:creationId xmlns:p14="http://schemas.microsoft.com/office/powerpoint/2010/main" val="1768828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46451838" cy="26133425"/>
          </a:xfrm>
          <a:prstGeom prst="rect">
            <a:avLst/>
          </a:prstGeom>
          <a:solidFill>
            <a:srgbClr val="F0F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64543" tIns="232271" rIns="464543" bIns="232271" rtlCol="0" anchor="ctr"/>
          <a:lstStyle/>
          <a:p>
            <a:pPr algn="ctr"/>
            <a:endParaRPr lang="en-US"/>
          </a:p>
        </p:txBody>
      </p:sp>
      <p:pic>
        <p:nvPicPr>
          <p:cNvPr id="4" name="Picture 3" descr="Asset 5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" y="-753035"/>
            <a:ext cx="46451838" cy="26133425"/>
          </a:xfrm>
          <a:prstGeom prst="rect">
            <a:avLst/>
          </a:prstGeom>
        </p:spPr>
      </p:pic>
      <p:pic>
        <p:nvPicPr>
          <p:cNvPr id="6" name="Picture 5" descr="Asset 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29676" y="0"/>
            <a:ext cx="5322164" cy="26133425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3711388" y="1183341"/>
            <a:ext cx="35607812" cy="21813383"/>
          </a:xfrm>
          <a:prstGeom prst="rect">
            <a:avLst/>
          </a:prstGeom>
          <a:noFill/>
        </p:spPr>
        <p:txBody>
          <a:bodyPr wrap="square" lIns="464543" tIns="232271" rIns="464543" bIns="232271" rtlCol="0">
            <a:spAutoFit/>
          </a:bodyPr>
          <a:lstStyle/>
          <a:p>
            <a:pPr>
              <a:lnSpc>
                <a:spcPct val="150000"/>
              </a:lnSpc>
            </a:pPr>
            <a:r>
              <a:rPr lang="hu-HU" sz="9600" b="1" dirty="0" smtClean="0"/>
              <a:t>Szakirodalmak</a:t>
            </a:r>
          </a:p>
          <a:p>
            <a:pPr>
              <a:lnSpc>
                <a:spcPct val="150000"/>
              </a:lnSpc>
            </a:pPr>
            <a:endParaRPr lang="hu-HU" sz="9600" dirty="0"/>
          </a:p>
          <a:p>
            <a:pPr lvl="0">
              <a:lnSpc>
                <a:spcPct val="150000"/>
              </a:lnSpc>
            </a:pPr>
            <a:r>
              <a:rPr lang="hu-HU" sz="9600" dirty="0" smtClean="0"/>
              <a:t>A </a:t>
            </a:r>
            <a:r>
              <a:rPr lang="hu-HU" sz="9600" dirty="0"/>
              <a:t>gyakorló intézmény Pedagógiai Programja</a:t>
            </a:r>
          </a:p>
          <a:p>
            <a:pPr lvl="0">
              <a:lnSpc>
                <a:spcPct val="150000"/>
              </a:lnSpc>
            </a:pPr>
            <a:r>
              <a:rPr lang="hu-HU" sz="9600" dirty="0"/>
              <a:t>A gyakorló intézmény Házirendje</a:t>
            </a:r>
          </a:p>
          <a:p>
            <a:pPr lvl="0">
              <a:lnSpc>
                <a:spcPct val="150000"/>
              </a:lnSpc>
            </a:pPr>
            <a:r>
              <a:rPr lang="hu-HU" sz="9600" dirty="0"/>
              <a:t>A gyakorló intézmény Szervezeti és Működési </a:t>
            </a:r>
            <a:r>
              <a:rPr lang="hu-HU" sz="9600" dirty="0" smtClean="0"/>
              <a:t>Szabályzata</a:t>
            </a:r>
          </a:p>
          <a:p>
            <a:pPr>
              <a:lnSpc>
                <a:spcPct val="150000"/>
              </a:lnSpc>
            </a:pPr>
            <a:r>
              <a:rPr lang="hu-HU" sz="9600" dirty="0"/>
              <a:t>Dr. Tóth László (2004): Pszichológiai vizsgálati módszerek a tanulók megismeréséhez. Pedellus Kiadó Debrecen </a:t>
            </a:r>
          </a:p>
          <a:p>
            <a:pPr lvl="0">
              <a:lnSpc>
                <a:spcPct val="150000"/>
              </a:lnSpc>
            </a:pPr>
            <a:endParaRPr lang="hu-HU" sz="9600" dirty="0"/>
          </a:p>
          <a:p>
            <a:pPr>
              <a:lnSpc>
                <a:spcPct val="150000"/>
              </a:lnSpc>
            </a:pPr>
            <a:r>
              <a:rPr lang="hu-HU" sz="9600" b="1" dirty="0"/>
              <a:t> </a:t>
            </a:r>
            <a:endParaRPr lang="hu-HU" sz="9600" dirty="0"/>
          </a:p>
          <a:p>
            <a:endParaRPr lang="en-US" dirty="0">
              <a:latin typeface="Arial Regular"/>
              <a:cs typeface="Arial Regular"/>
            </a:endParaRPr>
          </a:p>
        </p:txBody>
      </p:sp>
    </p:spTree>
    <p:extLst>
      <p:ext uri="{BB962C8B-B14F-4D97-AF65-F5344CB8AC3E}">
        <p14:creationId xmlns:p14="http://schemas.microsoft.com/office/powerpoint/2010/main" val="1279117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46451838" cy="26133425"/>
          </a:xfrm>
          <a:prstGeom prst="rect">
            <a:avLst/>
          </a:prstGeom>
          <a:solidFill>
            <a:srgbClr val="F0F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64543" tIns="232271" rIns="464543" bIns="232271" rtlCol="0" anchor="ctr"/>
          <a:lstStyle/>
          <a:p>
            <a:pPr algn="ctr"/>
            <a:endParaRPr lang="en-US"/>
          </a:p>
        </p:txBody>
      </p:sp>
      <p:pic>
        <p:nvPicPr>
          <p:cNvPr id="4" name="Picture 3" descr="Asset 5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" y="-753035"/>
            <a:ext cx="46451838" cy="26133425"/>
          </a:xfrm>
          <a:prstGeom prst="rect">
            <a:avLst/>
          </a:prstGeom>
        </p:spPr>
      </p:pic>
      <p:pic>
        <p:nvPicPr>
          <p:cNvPr id="6" name="Picture 5" descr="Asset 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29676" y="0"/>
            <a:ext cx="5322164" cy="26133425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3056768" y="6615953"/>
            <a:ext cx="35016141" cy="18674062"/>
          </a:xfrm>
          <a:prstGeom prst="rect">
            <a:avLst/>
          </a:prstGeom>
          <a:noFill/>
        </p:spPr>
        <p:txBody>
          <a:bodyPr wrap="square" lIns="464543" tIns="232271" rIns="464543" bIns="232271" rtlCol="0">
            <a:spAutoFit/>
          </a:bodyPr>
          <a:lstStyle/>
          <a:p>
            <a:pPr algn="ctr">
              <a:lnSpc>
                <a:spcPct val="200000"/>
              </a:lnSpc>
            </a:pPr>
            <a:r>
              <a:rPr lang="hu-HU" b="1" dirty="0"/>
              <a:t>Hallgatók beosztása</a:t>
            </a:r>
            <a:endParaRPr lang="hu-HU" dirty="0"/>
          </a:p>
          <a:p>
            <a:pPr>
              <a:lnSpc>
                <a:spcPct val="200000"/>
              </a:lnSpc>
            </a:pPr>
            <a:r>
              <a:rPr lang="hu-HU" dirty="0"/>
              <a:t>Iskola neve</a:t>
            </a:r>
            <a:r>
              <a:rPr lang="hu-HU" dirty="0" smtClean="0"/>
              <a:t>:…………………………………………..</a:t>
            </a:r>
            <a:endParaRPr lang="hu-HU" dirty="0"/>
          </a:p>
          <a:p>
            <a:pPr>
              <a:lnSpc>
                <a:spcPct val="200000"/>
              </a:lnSpc>
            </a:pPr>
            <a:r>
              <a:rPr lang="hu-HU" dirty="0"/>
              <a:t>Iskola címe</a:t>
            </a:r>
            <a:r>
              <a:rPr lang="hu-HU" dirty="0" smtClean="0"/>
              <a:t>:…………………………………………..</a:t>
            </a:r>
            <a:endParaRPr lang="hu-HU" dirty="0"/>
          </a:p>
          <a:p>
            <a:pPr>
              <a:lnSpc>
                <a:spcPct val="200000"/>
              </a:lnSpc>
            </a:pPr>
            <a:r>
              <a:rPr lang="hu-HU" dirty="0"/>
              <a:t>Mentor neve és elérhetősége</a:t>
            </a:r>
            <a:r>
              <a:rPr lang="hu-HU" dirty="0" smtClean="0"/>
              <a:t>:……………..</a:t>
            </a:r>
          </a:p>
          <a:p>
            <a:pPr>
              <a:lnSpc>
                <a:spcPct val="200000"/>
              </a:lnSpc>
            </a:pPr>
            <a:r>
              <a:rPr lang="hu-HU" dirty="0"/>
              <a:t>Első, ismerkedő megbeszélés ideje</a:t>
            </a:r>
            <a:r>
              <a:rPr lang="hu-HU" dirty="0" smtClean="0"/>
              <a:t>:……………………………………</a:t>
            </a:r>
            <a:endParaRPr lang="hu-HU" dirty="0"/>
          </a:p>
          <a:p>
            <a:pPr>
              <a:lnSpc>
                <a:spcPct val="200000"/>
              </a:lnSpc>
            </a:pPr>
            <a:endParaRPr lang="hu-HU" dirty="0"/>
          </a:p>
          <a:p>
            <a:endParaRPr lang="en-US" dirty="0">
              <a:latin typeface="Arial Regular"/>
              <a:cs typeface="Arial Regular"/>
            </a:endParaRPr>
          </a:p>
        </p:txBody>
      </p:sp>
    </p:spTree>
    <p:extLst>
      <p:ext uri="{BB962C8B-B14F-4D97-AF65-F5344CB8AC3E}">
        <p14:creationId xmlns:p14="http://schemas.microsoft.com/office/powerpoint/2010/main" val="3527451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46451838" cy="26133425"/>
          </a:xfrm>
          <a:prstGeom prst="rect">
            <a:avLst/>
          </a:prstGeom>
          <a:solidFill>
            <a:srgbClr val="F0F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64543" tIns="232271" rIns="464543" bIns="232271" rtlCol="0" anchor="ctr"/>
          <a:lstStyle/>
          <a:p>
            <a:pPr algn="ctr"/>
            <a:endParaRPr lang="en-US"/>
          </a:p>
        </p:txBody>
      </p:sp>
      <p:pic>
        <p:nvPicPr>
          <p:cNvPr id="4" name="Picture 3" descr="Asset 5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" y="-753035"/>
            <a:ext cx="46451838" cy="26133425"/>
          </a:xfrm>
          <a:prstGeom prst="rect">
            <a:avLst/>
          </a:prstGeom>
        </p:spPr>
      </p:pic>
      <p:pic>
        <p:nvPicPr>
          <p:cNvPr id="6" name="Picture 5" descr="Asset 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29676" y="0"/>
            <a:ext cx="5322164" cy="26133425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3711388" y="1129553"/>
            <a:ext cx="34478259" cy="4085453"/>
          </a:xfrm>
          <a:prstGeom prst="rect">
            <a:avLst/>
          </a:prstGeom>
          <a:noFill/>
        </p:spPr>
        <p:txBody>
          <a:bodyPr wrap="square" lIns="464543" tIns="232271" rIns="464543" bIns="232271" rtlCol="0">
            <a:spAutoFit/>
          </a:bodyPr>
          <a:lstStyle/>
          <a:p>
            <a:pPr>
              <a:lnSpc>
                <a:spcPct val="150000"/>
              </a:lnSpc>
            </a:pPr>
            <a:r>
              <a:rPr lang="hu-HU" sz="9600" b="1" dirty="0"/>
              <a:t> </a:t>
            </a:r>
            <a:endParaRPr lang="hu-HU" sz="9600" dirty="0"/>
          </a:p>
          <a:p>
            <a:endParaRPr lang="en-US" dirty="0">
              <a:latin typeface="Arial Regular"/>
              <a:cs typeface="Arial Regular"/>
            </a:endParaRPr>
          </a:p>
        </p:txBody>
      </p:sp>
      <p:sp>
        <p:nvSpPr>
          <p:cNvPr id="2" name="Téglalap 1"/>
          <p:cNvSpPr/>
          <p:nvPr/>
        </p:nvSpPr>
        <p:spPr>
          <a:xfrm>
            <a:off x="2366682" y="-321567"/>
            <a:ext cx="36522211" cy="25414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hu-HU" b="1" dirty="0"/>
              <a:t>Mentori feladatok</a:t>
            </a:r>
            <a:endParaRPr lang="hu-HU" dirty="0"/>
          </a:p>
          <a:p>
            <a:pPr>
              <a:lnSpc>
                <a:spcPct val="150000"/>
              </a:lnSpc>
            </a:pPr>
            <a:r>
              <a:rPr lang="hu-HU" b="1" i="1" dirty="0" smtClean="0"/>
              <a:t>Előkészület</a:t>
            </a:r>
            <a:r>
              <a:rPr lang="hu-HU" b="1" i="1" dirty="0"/>
              <a:t>: </a:t>
            </a:r>
          </a:p>
          <a:p>
            <a:pPr marL="1143000" indent="-11430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hu-HU" dirty="0"/>
              <a:t>e</a:t>
            </a:r>
            <a:r>
              <a:rPr lang="hu-HU" dirty="0" smtClean="0"/>
              <a:t>gyeztetés a PKK-</a:t>
            </a:r>
            <a:r>
              <a:rPr lang="hu-HU" dirty="0" err="1" smtClean="0"/>
              <a:t>val</a:t>
            </a:r>
            <a:r>
              <a:rPr lang="hu-HU" dirty="0" smtClean="0"/>
              <a:t>, és a hallgatóval</a:t>
            </a:r>
            <a:endParaRPr lang="hu-HU" dirty="0"/>
          </a:p>
          <a:p>
            <a:pPr marL="1143000" indent="-11430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hu-HU" dirty="0" smtClean="0"/>
              <a:t>a </a:t>
            </a:r>
            <a:r>
              <a:rPr lang="hu-HU" dirty="0"/>
              <a:t>beszélgetés helyszínének előkészítése </a:t>
            </a:r>
            <a:r>
              <a:rPr lang="hu-HU" dirty="0" smtClean="0"/>
              <a:t>az iskolában (hallgatók </a:t>
            </a:r>
            <a:r>
              <a:rPr lang="hu-HU" dirty="0"/>
              <a:t>+ </a:t>
            </a:r>
            <a:r>
              <a:rPr lang="hu-HU" dirty="0" smtClean="0"/>
              <a:t>mentor)</a:t>
            </a:r>
            <a:endParaRPr lang="hu-HU" dirty="0"/>
          </a:p>
          <a:p>
            <a:pPr>
              <a:lnSpc>
                <a:spcPct val="150000"/>
              </a:lnSpc>
            </a:pPr>
            <a:r>
              <a:rPr lang="hu-HU" b="1" i="1" dirty="0"/>
              <a:t>A</a:t>
            </a:r>
            <a:r>
              <a:rPr lang="hu-HU" b="1" i="1" dirty="0" smtClean="0"/>
              <a:t>z </a:t>
            </a:r>
            <a:r>
              <a:rPr lang="hu-HU" b="1" i="1" dirty="0"/>
              <a:t>első </a:t>
            </a:r>
            <a:r>
              <a:rPr lang="hu-HU" b="1" i="1" dirty="0" smtClean="0"/>
              <a:t>találkozás, annak </a:t>
            </a:r>
            <a:r>
              <a:rPr lang="hu-HU" b="1" i="1" dirty="0"/>
              <a:t>feladatai:</a:t>
            </a:r>
          </a:p>
          <a:p>
            <a:pPr marL="1143000" lvl="0" indent="-11430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hu-HU" dirty="0" smtClean="0"/>
              <a:t>bemutatkozás</a:t>
            </a:r>
            <a:r>
              <a:rPr lang="hu-HU" dirty="0"/>
              <a:t>, </a:t>
            </a:r>
            <a:r>
              <a:rPr lang="hu-HU" dirty="0" smtClean="0"/>
              <a:t>ismerkedés</a:t>
            </a:r>
            <a:endParaRPr lang="hu-HU" dirty="0"/>
          </a:p>
          <a:p>
            <a:pPr marL="1143000" lvl="0" indent="-11430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hu-HU" dirty="0" smtClean="0"/>
              <a:t>a </a:t>
            </a:r>
            <a:r>
              <a:rPr lang="hu-HU" dirty="0"/>
              <a:t>kötelező és választható feladatok ismételt </a:t>
            </a:r>
            <a:r>
              <a:rPr lang="hu-HU" dirty="0" smtClean="0"/>
              <a:t>áttekintése</a:t>
            </a:r>
            <a:endParaRPr lang="hu-HU" dirty="0"/>
          </a:p>
          <a:p>
            <a:pPr marL="1143000" lvl="0" indent="-11430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hu-HU" dirty="0" smtClean="0"/>
              <a:t>a </a:t>
            </a:r>
            <a:r>
              <a:rPr lang="hu-HU" dirty="0"/>
              <a:t>hallgatók kiválasztják a </a:t>
            </a:r>
            <a:r>
              <a:rPr lang="hu-HU" dirty="0" smtClean="0"/>
              <a:t>kötelező és választható </a:t>
            </a:r>
            <a:r>
              <a:rPr lang="hu-HU" dirty="0"/>
              <a:t>feladatok közül a </a:t>
            </a:r>
            <a:r>
              <a:rPr lang="hu-HU" dirty="0" smtClean="0"/>
              <a:t>megvalósítandókat</a:t>
            </a:r>
            <a:endParaRPr lang="hu-HU" dirty="0"/>
          </a:p>
          <a:p>
            <a:pPr marL="1143000" lvl="0" indent="-11430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hu-HU" dirty="0" smtClean="0"/>
              <a:t>a </a:t>
            </a:r>
            <a:r>
              <a:rPr lang="hu-HU" dirty="0"/>
              <a:t>mentor tájékoztatja a hallgatót, ezt hogyan, mikor tudja </a:t>
            </a:r>
            <a:r>
              <a:rPr lang="hu-HU" dirty="0" smtClean="0"/>
              <a:t>elvégezni</a:t>
            </a:r>
            <a:endParaRPr lang="hu-HU" dirty="0"/>
          </a:p>
          <a:p>
            <a:pPr marL="1143000" lvl="0" indent="-11430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hu-HU" dirty="0" smtClean="0"/>
              <a:t>megbeszélik </a:t>
            </a:r>
            <a:r>
              <a:rPr lang="hu-HU" dirty="0"/>
              <a:t>a következő találkozás időpontját, </a:t>
            </a:r>
            <a:r>
              <a:rPr lang="hu-HU" dirty="0" smtClean="0"/>
              <a:t>helyszínét</a:t>
            </a:r>
            <a:endParaRPr lang="hu-HU" dirty="0"/>
          </a:p>
          <a:p>
            <a:pPr marL="1143000" lvl="0" indent="-11430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hu-HU" i="1" u="sng" dirty="0" smtClean="0"/>
              <a:t>felkészíti </a:t>
            </a:r>
            <a:r>
              <a:rPr lang="hu-HU" i="1" u="sng" dirty="0"/>
              <a:t>az osztályt/diákokat a hallgató jelenlétére, feladatai </a:t>
            </a:r>
            <a:r>
              <a:rPr lang="hu-HU" i="1" u="sng" dirty="0" smtClean="0"/>
              <a:t>elvégzésére</a:t>
            </a:r>
            <a:r>
              <a:rPr lang="hu-HU" sz="9600" b="1" dirty="0"/>
              <a:t> </a:t>
            </a:r>
            <a:endParaRPr lang="hu-HU" sz="9600" dirty="0"/>
          </a:p>
        </p:txBody>
      </p:sp>
    </p:spTree>
    <p:extLst>
      <p:ext uri="{BB962C8B-B14F-4D97-AF65-F5344CB8AC3E}">
        <p14:creationId xmlns:p14="http://schemas.microsoft.com/office/powerpoint/2010/main" val="4037202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lap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6451838" cy="2613342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4552266" y="5163671"/>
            <a:ext cx="31055546" cy="7240163"/>
          </a:xfrm>
          <a:prstGeom prst="rect">
            <a:avLst/>
          </a:prstGeom>
          <a:noFill/>
        </p:spPr>
        <p:txBody>
          <a:bodyPr wrap="square" lIns="464543" tIns="232271" rIns="464543" bIns="232271" rtlCol="0">
            <a:spAutoFit/>
          </a:bodyPr>
          <a:lstStyle/>
          <a:p>
            <a:r>
              <a:rPr lang="hu-HU" sz="11000" b="1" dirty="0" smtClean="0">
                <a:latin typeface="Arial Regular"/>
                <a:cs typeface="Arial Regular"/>
              </a:rPr>
              <a:t>Köszönöm </a:t>
            </a:r>
            <a:r>
              <a:rPr lang="hu-HU" sz="11000" b="1" dirty="0">
                <a:latin typeface="Arial Regular"/>
                <a:cs typeface="Arial Regular"/>
              </a:rPr>
              <a:t>a </a:t>
            </a:r>
            <a:r>
              <a:rPr lang="hu-HU" sz="11000" b="1">
                <a:latin typeface="Arial Regular"/>
                <a:cs typeface="Arial Regular"/>
              </a:rPr>
              <a:t>figyelmet</a:t>
            </a:r>
            <a:r>
              <a:rPr lang="hu-HU" sz="11000" b="1" smtClean="0">
                <a:latin typeface="Arial Regular"/>
                <a:cs typeface="Arial Regular"/>
              </a:rPr>
              <a:t>!</a:t>
            </a:r>
          </a:p>
          <a:p>
            <a:endParaRPr lang="hu-HU" sz="11000" b="1" dirty="0" smtClean="0">
              <a:latin typeface="Arial Regular"/>
              <a:cs typeface="Arial Regular"/>
            </a:endParaRPr>
          </a:p>
          <a:p>
            <a:endParaRPr lang="hu-HU" sz="11000" b="1" dirty="0">
              <a:latin typeface="Arial Regular"/>
              <a:cs typeface="Arial Regular"/>
            </a:endParaRPr>
          </a:p>
          <a:p>
            <a:r>
              <a:rPr lang="hu-HU" sz="11000" dirty="0">
                <a:latin typeface="Arial Regular"/>
                <a:cs typeface="Arial Regular"/>
              </a:rPr>
              <a:t>h</a:t>
            </a:r>
            <a:r>
              <a:rPr lang="hu-HU" sz="11000" dirty="0" smtClean="0">
                <a:latin typeface="Arial Regular"/>
                <a:cs typeface="Arial Regular"/>
              </a:rPr>
              <a:t>anak.zsuzsanna@uni-eszterhazy.hu</a:t>
            </a:r>
            <a:endParaRPr lang="en-US" sz="11000" dirty="0">
              <a:latin typeface="Arial Regular"/>
              <a:cs typeface="Arial Regular"/>
            </a:endParaRPr>
          </a:p>
        </p:txBody>
      </p:sp>
      <p:pic>
        <p:nvPicPr>
          <p:cNvPr id="5" name="Kép 4">
            <a:extLst>
              <a:ext uri="{FF2B5EF4-FFF2-40B4-BE49-F238E27FC236}">
                <a16:creationId xmlns:a16="http://schemas.microsoft.com/office/drawing/2014/main" id="{0D2E97EA-43DD-479A-9DF4-FEA6C3F4185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223093" y="16728141"/>
            <a:ext cx="19982491" cy="6863904"/>
          </a:xfrm>
          <a:prstGeom prst="rect">
            <a:avLst/>
          </a:prstGeom>
        </p:spPr>
      </p:pic>
      <p:sp>
        <p:nvSpPr>
          <p:cNvPr id="7" name="TextBox 8">
            <a:extLst>
              <a:ext uri="{FF2B5EF4-FFF2-40B4-BE49-F238E27FC236}">
                <a16:creationId xmlns:a16="http://schemas.microsoft.com/office/drawing/2014/main" id="{92314426-6F46-4F13-AE1F-BF86B047E526}"/>
              </a:ext>
            </a:extLst>
          </p:cNvPr>
          <p:cNvSpPr txBox="1"/>
          <p:nvPr/>
        </p:nvSpPr>
        <p:spPr>
          <a:xfrm>
            <a:off x="-2587565" y="21768750"/>
            <a:ext cx="23934126" cy="1146187"/>
          </a:xfrm>
          <a:prstGeom prst="rect">
            <a:avLst/>
          </a:prstGeom>
          <a:noFill/>
        </p:spPr>
        <p:txBody>
          <a:bodyPr wrap="square" lIns="464543" tIns="232271" rIns="464543" bIns="232271" rtlCol="0">
            <a:spAutoFit/>
          </a:bodyPr>
          <a:lstStyle/>
          <a:p>
            <a:endParaRPr lang="hu-HU" sz="4400" dirty="0">
              <a:latin typeface="Arial Regular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16547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46451838" cy="26133425"/>
          </a:xfrm>
          <a:prstGeom prst="rect">
            <a:avLst/>
          </a:prstGeom>
          <a:solidFill>
            <a:srgbClr val="F0F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64543" tIns="232271" rIns="464543" bIns="232271" rtlCol="0" anchor="ctr"/>
          <a:lstStyle/>
          <a:p>
            <a:pPr algn="ctr"/>
            <a:endParaRPr lang="en-US"/>
          </a:p>
        </p:txBody>
      </p:sp>
      <p:pic>
        <p:nvPicPr>
          <p:cNvPr id="4" name="Picture 3" descr="Asset 5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" y="-753035"/>
            <a:ext cx="46451838" cy="26133425"/>
          </a:xfrm>
          <a:prstGeom prst="rect">
            <a:avLst/>
          </a:prstGeom>
        </p:spPr>
      </p:pic>
      <p:pic>
        <p:nvPicPr>
          <p:cNvPr id="6" name="Picture 5" descr="Asset 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29676" y="0"/>
            <a:ext cx="5322164" cy="26133425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484094" y="2004330"/>
            <a:ext cx="40233600" cy="2654292"/>
          </a:xfrm>
          <a:prstGeom prst="rect">
            <a:avLst/>
          </a:prstGeom>
          <a:noFill/>
        </p:spPr>
        <p:txBody>
          <a:bodyPr wrap="square" lIns="464543" tIns="232271" rIns="464543" bIns="232271" rtlCol="0">
            <a:spAutoFit/>
          </a:bodyPr>
          <a:lstStyle/>
          <a:p>
            <a:pPr marL="0" lvl="1"/>
            <a:r>
              <a:rPr lang="hu-HU" sz="14200" b="1" dirty="0">
                <a:latin typeface="Arial Bold"/>
              </a:rPr>
              <a:t>„Fókuszban a diák”-c. kurzus koncepciója.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711388" y="6662951"/>
            <a:ext cx="31681271" cy="15606107"/>
          </a:xfrm>
          <a:prstGeom prst="rect">
            <a:avLst/>
          </a:prstGeom>
          <a:noFill/>
        </p:spPr>
        <p:txBody>
          <a:bodyPr wrap="square" lIns="464543" tIns="232271" rIns="464543" bIns="232271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hu-HU" sz="9600" dirty="0"/>
              <a:t>A tantárgy oktatásának alapvető célja, hogy szocializálja a hallgatót a pedagógusi pályára. További cél, hogy a hallgató szerezzen ismereteket a pálya jellemzőiről, különös tekintettel a tanulókkal kapcsolatos tevékenységekről, ill. a tanulók tevékenységéről az oktatás és nevelés különböző színterein.</a:t>
            </a:r>
          </a:p>
          <a:p>
            <a:pPr algn="ctr">
              <a:lnSpc>
                <a:spcPct val="150000"/>
              </a:lnSpc>
            </a:pPr>
            <a:r>
              <a:rPr lang="hu-HU" sz="9600" b="1" dirty="0"/>
              <a:t> </a:t>
            </a:r>
            <a:endParaRPr lang="hu-HU" sz="9600" dirty="0"/>
          </a:p>
          <a:p>
            <a:pPr algn="ctr">
              <a:lnSpc>
                <a:spcPct val="150000"/>
              </a:lnSpc>
            </a:pPr>
            <a:endParaRPr lang="en-US" dirty="0">
              <a:latin typeface="Arial Regular"/>
              <a:cs typeface="Arial Regular"/>
            </a:endParaRPr>
          </a:p>
        </p:txBody>
      </p:sp>
    </p:spTree>
    <p:extLst>
      <p:ext uri="{BB962C8B-B14F-4D97-AF65-F5344CB8AC3E}">
        <p14:creationId xmlns:p14="http://schemas.microsoft.com/office/powerpoint/2010/main" val="2975397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46451838" cy="26133425"/>
          </a:xfrm>
          <a:prstGeom prst="rect">
            <a:avLst/>
          </a:prstGeom>
          <a:solidFill>
            <a:srgbClr val="F0F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64543" tIns="232271" rIns="464543" bIns="232271" rtlCol="0" anchor="ctr"/>
          <a:lstStyle/>
          <a:p>
            <a:pPr algn="ctr"/>
            <a:endParaRPr lang="en-US"/>
          </a:p>
        </p:txBody>
      </p:sp>
      <p:pic>
        <p:nvPicPr>
          <p:cNvPr id="4" name="Picture 3" descr="Asset 5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" y="-753035"/>
            <a:ext cx="46451838" cy="26133425"/>
          </a:xfrm>
          <a:prstGeom prst="rect">
            <a:avLst/>
          </a:prstGeom>
        </p:spPr>
      </p:pic>
      <p:pic>
        <p:nvPicPr>
          <p:cNvPr id="6" name="Picture 5" descr="Asset 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29676" y="0"/>
            <a:ext cx="5322164" cy="26133425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936376" y="2850776"/>
            <a:ext cx="35930542" cy="20413000"/>
          </a:xfrm>
          <a:prstGeom prst="rect">
            <a:avLst/>
          </a:prstGeom>
          <a:noFill/>
        </p:spPr>
        <p:txBody>
          <a:bodyPr wrap="square" lIns="464543" tIns="232271" rIns="464543" bIns="232271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hu-HU" sz="9600" dirty="0"/>
              <a:t>A hallgató bázisiskolákban teljesíti a gyakorlatot, egyetemi </a:t>
            </a:r>
            <a:r>
              <a:rPr lang="hu-HU" sz="9600" dirty="0" smtClean="0"/>
              <a:t>oktató ( Dr. Hanák Zsuzsanna és Dr. Taskó Tünde) és </a:t>
            </a:r>
            <a:r>
              <a:rPr lang="hu-HU" sz="9600" dirty="0"/>
              <a:t>a bázis iskolában dolgozó iskolai mentor </a:t>
            </a:r>
            <a:r>
              <a:rPr lang="hu-HU" sz="9600" dirty="0" smtClean="0"/>
              <a:t>támogatása </a:t>
            </a:r>
            <a:r>
              <a:rPr lang="hu-HU" sz="9600" dirty="0"/>
              <a:t>és felügyelete alatt. </a:t>
            </a:r>
            <a:endParaRPr lang="hu-HU" sz="9600" dirty="0" smtClean="0"/>
          </a:p>
          <a:p>
            <a:pPr algn="ctr">
              <a:lnSpc>
                <a:spcPct val="150000"/>
              </a:lnSpc>
            </a:pPr>
            <a:r>
              <a:rPr lang="hu-HU" sz="9600" dirty="0" smtClean="0"/>
              <a:t>A </a:t>
            </a:r>
            <a:r>
              <a:rPr lang="hu-HU" sz="9600" dirty="0"/>
              <a:t>bázis iskolai gyakorlatokat a félév elején megelőzi a gyakorlatra történő felkészítés, amely az egyetemen történik, majd a hallgató az iskolában elvégzi a feladatokat az </a:t>
            </a:r>
            <a:r>
              <a:rPr lang="hu-HU" sz="9600" dirty="0" smtClean="0"/>
              <a:t>iskolai mentor </a:t>
            </a:r>
            <a:r>
              <a:rPr lang="hu-HU" sz="9600" dirty="0"/>
              <a:t>felügyelete, és az </a:t>
            </a:r>
            <a:r>
              <a:rPr lang="hu-HU" sz="9600" dirty="0" smtClean="0"/>
              <a:t>egyetemi oktató </a:t>
            </a:r>
            <a:r>
              <a:rPr lang="hu-HU" sz="9600" dirty="0"/>
              <a:t>szakma szupervíziója mellett, majd a félév végén egyetemi keretek között beszámol az elvégzett szakmai feladatok teljesítéséről</a:t>
            </a:r>
            <a:r>
              <a:rPr lang="hu-HU" sz="9600" dirty="0" smtClean="0"/>
              <a:t>.</a:t>
            </a:r>
            <a:endParaRPr lang="hu-HU" sz="9600" dirty="0"/>
          </a:p>
        </p:txBody>
      </p:sp>
    </p:spTree>
    <p:extLst>
      <p:ext uri="{BB962C8B-B14F-4D97-AF65-F5344CB8AC3E}">
        <p14:creationId xmlns:p14="http://schemas.microsoft.com/office/powerpoint/2010/main" val="3741767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46451838" cy="26133425"/>
          </a:xfrm>
          <a:prstGeom prst="rect">
            <a:avLst/>
          </a:prstGeom>
          <a:solidFill>
            <a:srgbClr val="F0F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64543" tIns="232271" rIns="464543" bIns="232271" rtlCol="0" anchor="ctr"/>
          <a:lstStyle/>
          <a:p>
            <a:pPr algn="ctr"/>
            <a:endParaRPr lang="en-US"/>
          </a:p>
        </p:txBody>
      </p:sp>
      <p:pic>
        <p:nvPicPr>
          <p:cNvPr id="4" name="Picture 3" descr="Asset 5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" y="-753035"/>
            <a:ext cx="46451838" cy="26133425"/>
          </a:xfrm>
          <a:prstGeom prst="rect">
            <a:avLst/>
          </a:prstGeom>
        </p:spPr>
      </p:pic>
      <p:pic>
        <p:nvPicPr>
          <p:cNvPr id="6" name="Picture 5" descr="Asset 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29676" y="0"/>
            <a:ext cx="5322164" cy="26133425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968188" y="1237129"/>
            <a:ext cx="40161483" cy="20413000"/>
          </a:xfrm>
          <a:prstGeom prst="rect">
            <a:avLst/>
          </a:prstGeom>
          <a:noFill/>
        </p:spPr>
        <p:txBody>
          <a:bodyPr wrap="square" lIns="464543" tIns="232271" rIns="464543" bIns="232271" rtlCol="0">
            <a:spAutoFit/>
          </a:bodyPr>
          <a:lstStyle/>
          <a:p>
            <a:pPr>
              <a:lnSpc>
                <a:spcPct val="150000"/>
              </a:lnSpc>
            </a:pPr>
            <a:r>
              <a:rPr lang="hu-HU" sz="9600" b="1" i="1" dirty="0" smtClean="0"/>
              <a:t>Kötelező feladatok áttekintése:</a:t>
            </a:r>
            <a:endParaRPr lang="hu-HU" sz="9600" b="1" dirty="0" smtClean="0"/>
          </a:p>
          <a:p>
            <a:pPr>
              <a:lnSpc>
                <a:spcPct val="150000"/>
              </a:lnSpc>
            </a:pPr>
            <a:r>
              <a:rPr lang="hu-HU" sz="9600" dirty="0" smtClean="0"/>
              <a:t>„Fókuszban a diák tanórán” c. gyakorlat </a:t>
            </a:r>
          </a:p>
          <a:p>
            <a:pPr>
              <a:lnSpc>
                <a:spcPct val="150000"/>
              </a:lnSpc>
            </a:pPr>
            <a:r>
              <a:rPr lang="hu-HU" sz="9600" dirty="0" smtClean="0"/>
              <a:t>„Fókuszban a diák délutáni foglalkozáson” c. gyakorlat </a:t>
            </a:r>
          </a:p>
          <a:p>
            <a:pPr>
              <a:lnSpc>
                <a:spcPct val="150000"/>
              </a:lnSpc>
            </a:pPr>
            <a:endParaRPr lang="hu-HU" sz="9600" dirty="0"/>
          </a:p>
          <a:p>
            <a:pPr>
              <a:lnSpc>
                <a:spcPct val="150000"/>
              </a:lnSpc>
            </a:pPr>
            <a:endParaRPr lang="hu-HU" sz="9600" dirty="0" smtClean="0"/>
          </a:p>
          <a:p>
            <a:pPr>
              <a:lnSpc>
                <a:spcPct val="150000"/>
              </a:lnSpc>
            </a:pPr>
            <a:r>
              <a:rPr lang="hu-HU" sz="9600" b="1" i="1" dirty="0" smtClean="0"/>
              <a:t>Választható feladatok áttekintése:</a:t>
            </a:r>
            <a:endParaRPr lang="hu-HU" sz="9600" b="1" dirty="0" smtClean="0"/>
          </a:p>
          <a:p>
            <a:pPr lvl="0">
              <a:lnSpc>
                <a:spcPct val="150000"/>
              </a:lnSpc>
            </a:pPr>
            <a:r>
              <a:rPr lang="hu-HU" sz="9600" dirty="0" smtClean="0"/>
              <a:t>„Fókuszban a diák tanórán kívüli, de iskolán belüli tevékenységben” c. gyakorlat</a:t>
            </a:r>
          </a:p>
          <a:p>
            <a:pPr lvl="0">
              <a:lnSpc>
                <a:spcPct val="150000"/>
              </a:lnSpc>
            </a:pPr>
            <a:r>
              <a:rPr lang="hu-HU" sz="9600" dirty="0" smtClean="0"/>
              <a:t>„Fókuszban a diák iskolán kívüli programon” </a:t>
            </a:r>
            <a:r>
              <a:rPr lang="hu-HU" sz="9600" dirty="0"/>
              <a:t>c. gyakorlat</a:t>
            </a:r>
            <a:endParaRPr lang="hu-HU" sz="9600" dirty="0" smtClean="0"/>
          </a:p>
          <a:p>
            <a:pPr lvl="0">
              <a:lnSpc>
                <a:spcPct val="150000"/>
              </a:lnSpc>
            </a:pPr>
            <a:r>
              <a:rPr lang="hu-HU" sz="9600" dirty="0" smtClean="0"/>
              <a:t>„Egyéb”</a:t>
            </a:r>
            <a:endParaRPr lang="hu-HU" sz="9600" dirty="0"/>
          </a:p>
        </p:txBody>
      </p:sp>
    </p:spTree>
    <p:extLst>
      <p:ext uri="{BB962C8B-B14F-4D97-AF65-F5344CB8AC3E}">
        <p14:creationId xmlns:p14="http://schemas.microsoft.com/office/powerpoint/2010/main" val="1360592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46451838" cy="26133425"/>
          </a:xfrm>
          <a:prstGeom prst="rect">
            <a:avLst/>
          </a:prstGeom>
          <a:solidFill>
            <a:srgbClr val="F0F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64543" tIns="232271" rIns="464543" bIns="232271" rtlCol="0" anchor="ctr"/>
          <a:lstStyle/>
          <a:p>
            <a:pPr algn="ctr"/>
            <a:endParaRPr lang="en-US"/>
          </a:p>
        </p:txBody>
      </p:sp>
      <p:pic>
        <p:nvPicPr>
          <p:cNvPr id="4" name="Picture 3" descr="Asset 5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" y="-753035"/>
            <a:ext cx="46451838" cy="26133425"/>
          </a:xfrm>
          <a:prstGeom prst="rect">
            <a:avLst/>
          </a:prstGeom>
        </p:spPr>
      </p:pic>
      <p:pic>
        <p:nvPicPr>
          <p:cNvPr id="6" name="Picture 5" descr="Asset 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29676" y="0"/>
            <a:ext cx="5322164" cy="26133425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968188" y="1237128"/>
            <a:ext cx="39534353" cy="24844982"/>
          </a:xfrm>
          <a:prstGeom prst="rect">
            <a:avLst/>
          </a:prstGeom>
          <a:noFill/>
        </p:spPr>
        <p:txBody>
          <a:bodyPr wrap="square" lIns="464543" tIns="232271" rIns="464543" bIns="232271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hu-HU" sz="9600" b="1" i="1" dirty="0" smtClean="0"/>
              <a:t>Kötelező feladatok áttekintése</a:t>
            </a:r>
          </a:p>
          <a:p>
            <a:pPr algn="ctr">
              <a:lnSpc>
                <a:spcPct val="150000"/>
              </a:lnSpc>
            </a:pPr>
            <a:endParaRPr lang="hu-HU" sz="9600" b="1" dirty="0" smtClean="0"/>
          </a:p>
          <a:p>
            <a:pPr algn="ctr">
              <a:lnSpc>
                <a:spcPct val="150000"/>
              </a:lnSpc>
            </a:pPr>
            <a:r>
              <a:rPr lang="hu-HU" sz="9600" b="1" dirty="0" smtClean="0"/>
              <a:t>„Fókuszban a diák tanórán”</a:t>
            </a:r>
          </a:p>
          <a:p>
            <a:pPr algn="ctr">
              <a:lnSpc>
                <a:spcPct val="150000"/>
              </a:lnSpc>
            </a:pPr>
            <a:r>
              <a:rPr lang="hu-HU" sz="9600" b="1" dirty="0" smtClean="0"/>
              <a:t> „Fókuszban a diák délutáni foglalkozáson”</a:t>
            </a:r>
          </a:p>
          <a:p>
            <a:pPr algn="ctr">
              <a:lnSpc>
                <a:spcPct val="150000"/>
              </a:lnSpc>
            </a:pPr>
            <a:endParaRPr lang="hu-HU" sz="9600" b="1" dirty="0" smtClean="0"/>
          </a:p>
          <a:p>
            <a:pPr algn="ctr">
              <a:lnSpc>
                <a:spcPct val="150000"/>
              </a:lnSpc>
            </a:pPr>
            <a:r>
              <a:rPr lang="hu-HU" sz="9600" dirty="0" smtClean="0"/>
              <a:t>A hallgató előzetes tanulmányai, végzettsége, tapasztalatai, érdeklődése, „bátorsága” szerint válaszhat az 1. 2. 3. feladat közül és azt szükséges elvégeznie</a:t>
            </a:r>
            <a:r>
              <a:rPr lang="hu-HU" sz="9600" i="1" dirty="0" smtClean="0"/>
              <a:t> </a:t>
            </a:r>
            <a:r>
              <a:rPr lang="hu-HU" sz="9600" i="1" dirty="0"/>
              <a:t>(ezek közül </a:t>
            </a:r>
            <a:r>
              <a:rPr lang="hu-HU" sz="9600" i="1" dirty="0" smtClean="0"/>
              <a:t>egyet-egyet, </a:t>
            </a:r>
            <a:r>
              <a:rPr lang="hu-HU" sz="9600" i="1" dirty="0"/>
              <a:t>nem követelmény </a:t>
            </a:r>
            <a:r>
              <a:rPr lang="hu-HU" sz="9600" i="1" dirty="0" smtClean="0"/>
              <a:t>az összes lehetőség elvégzése!!!).</a:t>
            </a:r>
            <a:endParaRPr lang="hu-HU" sz="9600" i="1" dirty="0"/>
          </a:p>
          <a:p>
            <a:pPr algn="ctr">
              <a:lnSpc>
                <a:spcPct val="150000"/>
              </a:lnSpc>
            </a:pPr>
            <a:r>
              <a:rPr lang="hu-HU" sz="9600" dirty="0" smtClean="0"/>
              <a:t> Ezek a feladatok egy-egy tanulóra vonatkozó feladatok, nem az egész osztályra. </a:t>
            </a:r>
          </a:p>
        </p:txBody>
      </p:sp>
    </p:spTree>
    <p:extLst>
      <p:ext uri="{BB962C8B-B14F-4D97-AF65-F5344CB8AC3E}">
        <p14:creationId xmlns:p14="http://schemas.microsoft.com/office/powerpoint/2010/main" val="779906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46451838" cy="26133425"/>
          </a:xfrm>
          <a:prstGeom prst="rect">
            <a:avLst/>
          </a:prstGeom>
          <a:solidFill>
            <a:srgbClr val="F0F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64543" tIns="232271" rIns="464543" bIns="232271" rtlCol="0" anchor="ctr"/>
          <a:lstStyle/>
          <a:p>
            <a:pPr algn="ctr"/>
            <a:endParaRPr lang="en-US"/>
          </a:p>
        </p:txBody>
      </p:sp>
      <p:pic>
        <p:nvPicPr>
          <p:cNvPr id="4" name="Picture 3" descr="Asset 5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" y="-753035"/>
            <a:ext cx="46451838" cy="26133425"/>
          </a:xfrm>
          <a:prstGeom prst="rect">
            <a:avLst/>
          </a:prstGeom>
        </p:spPr>
      </p:pic>
      <p:pic>
        <p:nvPicPr>
          <p:cNvPr id="6" name="Picture 5" descr="Asset 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29676" y="0"/>
            <a:ext cx="5322164" cy="26133425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968188" y="1237129"/>
            <a:ext cx="40161483" cy="20413000"/>
          </a:xfrm>
          <a:prstGeom prst="rect">
            <a:avLst/>
          </a:prstGeom>
          <a:noFill/>
        </p:spPr>
        <p:txBody>
          <a:bodyPr wrap="square" lIns="464543" tIns="232271" rIns="464543" bIns="232271" rtlCol="0">
            <a:spAutoFit/>
          </a:bodyPr>
          <a:lstStyle/>
          <a:p>
            <a:pPr lvl="0" algn="ctr">
              <a:lnSpc>
                <a:spcPct val="150000"/>
              </a:lnSpc>
            </a:pPr>
            <a:r>
              <a:rPr lang="hu-HU" sz="9600" b="1" dirty="0"/>
              <a:t>„Fókuszban a diák tanórán” c. gyakorlat </a:t>
            </a:r>
            <a:endParaRPr lang="hu-HU" sz="9600" b="1" dirty="0" smtClean="0"/>
          </a:p>
          <a:p>
            <a:pPr lvl="0" algn="ctr">
              <a:lnSpc>
                <a:spcPct val="150000"/>
              </a:lnSpc>
            </a:pPr>
            <a:r>
              <a:rPr lang="hu-HU" sz="9600" b="1" dirty="0" smtClean="0"/>
              <a:t>1. lehetőség</a:t>
            </a:r>
          </a:p>
          <a:p>
            <a:pPr lvl="0" algn="ctr">
              <a:lnSpc>
                <a:spcPct val="150000"/>
              </a:lnSpc>
            </a:pPr>
            <a:endParaRPr lang="hu-HU" sz="9600" dirty="0" smtClean="0"/>
          </a:p>
          <a:p>
            <a:pPr lvl="0" algn="ctr">
              <a:lnSpc>
                <a:spcPct val="150000"/>
              </a:lnSpc>
            </a:pPr>
            <a:r>
              <a:rPr lang="hu-HU" sz="9600" dirty="0" smtClean="0"/>
              <a:t>A hallgató végezzen </a:t>
            </a:r>
            <a:r>
              <a:rPr lang="hu-HU" sz="9600" dirty="0"/>
              <a:t>megfigyelést két (lehetőleg a szakjával megegyező tanórán) és egy osztályfőnöki órán, gondolja át a látottakat, majd fogalmazza meg a tapasztalatait, külön-külön az órákon látottakról egy-egy diák </a:t>
            </a:r>
            <a:r>
              <a:rPr lang="hu-HU" sz="9600" dirty="0" smtClean="0"/>
              <a:t>megfigyelésén keresztül. </a:t>
            </a:r>
          </a:p>
          <a:p>
            <a:pPr lvl="0" algn="ctr">
              <a:lnSpc>
                <a:spcPct val="150000"/>
              </a:lnSpc>
            </a:pPr>
            <a:r>
              <a:rPr lang="hu-HU" sz="9600" i="1" dirty="0" smtClean="0"/>
              <a:t>(</a:t>
            </a:r>
            <a:r>
              <a:rPr lang="hu-HU" sz="9600" i="1" dirty="0"/>
              <a:t>max.:10-10-10 pont)</a:t>
            </a:r>
            <a:endParaRPr lang="hu-HU" sz="9600" dirty="0"/>
          </a:p>
          <a:p>
            <a:pPr>
              <a:lnSpc>
                <a:spcPct val="150000"/>
              </a:lnSpc>
            </a:pPr>
            <a:endParaRPr lang="hu-HU" sz="9600" dirty="0"/>
          </a:p>
        </p:txBody>
      </p:sp>
    </p:spTree>
    <p:extLst>
      <p:ext uri="{BB962C8B-B14F-4D97-AF65-F5344CB8AC3E}">
        <p14:creationId xmlns:p14="http://schemas.microsoft.com/office/powerpoint/2010/main" val="3653151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46451838" cy="26133425"/>
          </a:xfrm>
          <a:prstGeom prst="rect">
            <a:avLst/>
          </a:prstGeom>
          <a:solidFill>
            <a:srgbClr val="F0F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64543" tIns="232271" rIns="464543" bIns="232271" rtlCol="0" anchor="ctr"/>
          <a:lstStyle/>
          <a:p>
            <a:pPr algn="ctr"/>
            <a:endParaRPr lang="en-US"/>
          </a:p>
        </p:txBody>
      </p:sp>
      <p:pic>
        <p:nvPicPr>
          <p:cNvPr id="4" name="Picture 3" descr="Asset 5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" y="-753035"/>
            <a:ext cx="46451838" cy="26133425"/>
          </a:xfrm>
          <a:prstGeom prst="rect">
            <a:avLst/>
          </a:prstGeom>
        </p:spPr>
      </p:pic>
      <p:pic>
        <p:nvPicPr>
          <p:cNvPr id="6" name="Picture 5" descr="Asset 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29676" y="0"/>
            <a:ext cx="5322164" cy="26133425"/>
          </a:xfrm>
          <a:prstGeom prst="rect">
            <a:avLst/>
          </a:prstGeom>
        </p:spPr>
      </p:pic>
      <p:sp>
        <p:nvSpPr>
          <p:cNvPr id="2" name="Téglalap 1"/>
          <p:cNvSpPr/>
          <p:nvPr/>
        </p:nvSpPr>
        <p:spPr>
          <a:xfrm>
            <a:off x="699247" y="1344706"/>
            <a:ext cx="39910871" cy="25868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hu-HU" sz="9600" b="1" dirty="0"/>
              <a:t>„Fókuszban a diák tanórán” c. </a:t>
            </a:r>
            <a:r>
              <a:rPr lang="hu-HU" sz="9600" b="1" dirty="0" smtClean="0"/>
              <a:t>gyakorlat</a:t>
            </a:r>
          </a:p>
          <a:p>
            <a:pPr algn="ctr">
              <a:lnSpc>
                <a:spcPct val="150000"/>
              </a:lnSpc>
            </a:pPr>
            <a:r>
              <a:rPr lang="hu-HU" sz="9600" b="1" dirty="0" smtClean="0"/>
              <a:t>2. </a:t>
            </a:r>
            <a:r>
              <a:rPr lang="hu-HU" sz="9600" b="1" dirty="0"/>
              <a:t>l</a:t>
            </a:r>
            <a:r>
              <a:rPr lang="hu-HU" sz="9600" b="1" dirty="0" smtClean="0"/>
              <a:t>ehetőség</a:t>
            </a:r>
          </a:p>
          <a:p>
            <a:pPr algn="ctr">
              <a:lnSpc>
                <a:spcPct val="150000"/>
              </a:lnSpc>
            </a:pPr>
            <a:endParaRPr lang="hu-HU" sz="9600" b="1" dirty="0" smtClean="0"/>
          </a:p>
          <a:p>
            <a:pPr lvl="0" algn="ctr">
              <a:lnSpc>
                <a:spcPct val="150000"/>
              </a:lnSpc>
            </a:pPr>
            <a:r>
              <a:rPr lang="hu-HU" sz="9600" dirty="0" smtClean="0"/>
              <a:t>A hallgató tanulmányozzon </a:t>
            </a:r>
            <a:r>
              <a:rPr lang="hu-HU" sz="9600" dirty="0"/>
              <a:t>dokumentumok alapján egy tanulót, annak iskolai, főleg tanulmányi előmenetelét, azaz végezzen áttekintést a rendelkezésre álló dokumentumok alapján (füzetek, rajzok, dolgozatok, egyéb tanulói dokumentumok pl. szakvélemény stb.), majd beszélgessen a tanulóval az iskolai tanóráiról (mely tárgyakat kedveli, miért), ezt követően fogalmazza meg tapasztalatait írásban.  </a:t>
            </a:r>
            <a:endParaRPr lang="hu-HU" sz="9600" dirty="0" smtClean="0"/>
          </a:p>
          <a:p>
            <a:pPr lvl="0" algn="ctr">
              <a:lnSpc>
                <a:spcPct val="150000"/>
              </a:lnSpc>
            </a:pPr>
            <a:r>
              <a:rPr lang="hu-HU" sz="9600" i="1" dirty="0" smtClean="0"/>
              <a:t>(</a:t>
            </a:r>
            <a:r>
              <a:rPr lang="hu-HU" sz="9600" i="1" dirty="0"/>
              <a:t>max.:30. pont)</a:t>
            </a:r>
            <a:endParaRPr lang="hu-HU" sz="9600" dirty="0"/>
          </a:p>
          <a:p>
            <a:pPr algn="ctr">
              <a:lnSpc>
                <a:spcPct val="150000"/>
              </a:lnSpc>
            </a:pPr>
            <a:r>
              <a:rPr lang="hu-HU" sz="9600" dirty="0" smtClean="0"/>
              <a:t> 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300443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46451838" cy="26133425"/>
          </a:xfrm>
          <a:prstGeom prst="rect">
            <a:avLst/>
          </a:prstGeom>
          <a:solidFill>
            <a:srgbClr val="F0F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64543" tIns="232271" rIns="464543" bIns="232271" rtlCol="0" anchor="ctr"/>
          <a:lstStyle/>
          <a:p>
            <a:pPr algn="ctr"/>
            <a:endParaRPr lang="en-US"/>
          </a:p>
        </p:txBody>
      </p:sp>
      <p:pic>
        <p:nvPicPr>
          <p:cNvPr id="4" name="Picture 3" descr="Asset 5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" y="-753035"/>
            <a:ext cx="46451838" cy="26886460"/>
          </a:xfrm>
          <a:prstGeom prst="rect">
            <a:avLst/>
          </a:prstGeom>
        </p:spPr>
      </p:pic>
      <p:pic>
        <p:nvPicPr>
          <p:cNvPr id="6" name="Picture 5" descr="Asset 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29676" y="0"/>
            <a:ext cx="5322164" cy="26133425"/>
          </a:xfrm>
          <a:prstGeom prst="rect">
            <a:avLst/>
          </a:prstGeom>
        </p:spPr>
      </p:pic>
      <p:sp>
        <p:nvSpPr>
          <p:cNvPr id="2" name="Téglalap 1"/>
          <p:cNvSpPr/>
          <p:nvPr/>
        </p:nvSpPr>
        <p:spPr>
          <a:xfrm>
            <a:off x="3657600" y="1882588"/>
            <a:ext cx="34370681" cy="227652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hu-HU" sz="9600" b="1" dirty="0"/>
              <a:t>„Fókuszban a diák tanórán” c. </a:t>
            </a:r>
            <a:r>
              <a:rPr lang="hu-HU" sz="9600" b="1" dirty="0" smtClean="0"/>
              <a:t>gyakorlat</a:t>
            </a:r>
          </a:p>
          <a:p>
            <a:pPr algn="ctr">
              <a:lnSpc>
                <a:spcPct val="150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hu-HU" sz="9600" b="1" dirty="0" smtClean="0"/>
              <a:t>3. lehetőség</a:t>
            </a:r>
          </a:p>
          <a:p>
            <a:pPr algn="ctr">
              <a:lnSpc>
                <a:spcPct val="150000"/>
              </a:lnSpc>
              <a:spcAft>
                <a:spcPts val="800"/>
              </a:spcAft>
              <a:tabLst>
                <a:tab pos="457200" algn="l"/>
              </a:tabLst>
            </a:pPr>
            <a:endParaRPr lang="hu-HU" sz="9600" b="1" dirty="0"/>
          </a:p>
          <a:p>
            <a:pPr lvl="0" algn="ctr">
              <a:lnSpc>
                <a:spcPct val="150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hu-HU" sz="96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A hallgató mérje </a:t>
            </a:r>
            <a:r>
              <a:rPr lang="hu-HU" sz="9600" dirty="0">
                <a:ea typeface="Calibri" panose="020F0502020204030204" pitchFamily="34" charset="0"/>
                <a:cs typeface="Times New Roman" panose="02020603050405020304" pitchFamily="18" charset="0"/>
              </a:rPr>
              <a:t>fel egy tanuló tanulási erősségeit, ehhez kérje az iskolai mentor segítségét  </a:t>
            </a:r>
            <a:endParaRPr lang="hu-HU" sz="9600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ctr">
              <a:lnSpc>
                <a:spcPct val="150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hu-HU" sz="9600" i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Szempontok </a:t>
            </a:r>
            <a:r>
              <a:rPr lang="hu-HU" sz="9600" i="1" dirty="0">
                <a:ea typeface="Calibri" panose="020F0502020204030204" pitchFamily="34" charset="0"/>
                <a:cs typeface="Times New Roman" panose="02020603050405020304" pitchFamily="18" charset="0"/>
              </a:rPr>
              <a:t>Dr. Tóth László (2004): Pszichológiai vizsgálati módszerek a tanulók megismeréséhez. Pedellus Kiadó Debrecen 7-10.old. </a:t>
            </a:r>
            <a:r>
              <a:rPr lang="hu-HU" sz="9600" dirty="0">
                <a:ea typeface="Calibri" panose="020F0502020204030204" pitchFamily="34" charset="0"/>
                <a:cs typeface="Times New Roman" panose="02020603050405020304" pitchFamily="18" charset="0"/>
              </a:rPr>
              <a:t>A felmérés kiértékelése után, egy oldal terjedelemben foglalja össze tapasztalatait. </a:t>
            </a:r>
            <a:endParaRPr lang="hu-HU" sz="9600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ctr">
              <a:lnSpc>
                <a:spcPct val="150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hu-HU" sz="9600" i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hu-HU" sz="9600" i="1" dirty="0">
                <a:ea typeface="Calibri" panose="020F0502020204030204" pitchFamily="34" charset="0"/>
                <a:cs typeface="Times New Roman" panose="02020603050405020304" pitchFamily="18" charset="0"/>
              </a:rPr>
              <a:t>max.:30. pont)</a:t>
            </a:r>
            <a:endParaRPr lang="hu-HU" sz="96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8310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382</TotalTime>
  <Words>1469</Words>
  <Application>Microsoft Office PowerPoint</Application>
  <PresentationFormat>Egyéni</PresentationFormat>
  <Paragraphs>167</Paragraphs>
  <Slides>25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6</vt:i4>
      </vt:variant>
      <vt:variant>
        <vt:lpstr>Téma</vt:lpstr>
      </vt:variant>
      <vt:variant>
        <vt:i4>1</vt:i4>
      </vt:variant>
      <vt:variant>
        <vt:lpstr>Diacímek</vt:lpstr>
      </vt:variant>
      <vt:variant>
        <vt:i4>25</vt:i4>
      </vt:variant>
    </vt:vector>
  </HeadingPairs>
  <TitlesOfParts>
    <vt:vector size="32" baseType="lpstr">
      <vt:lpstr>Arial</vt:lpstr>
      <vt:lpstr>Arial Bold</vt:lpstr>
      <vt:lpstr>Arial Regular</vt:lpstr>
      <vt:lpstr>Calibri</vt:lpstr>
      <vt:lpstr>Times New Roman</vt:lpstr>
      <vt:lpstr>Wingdings</vt:lpstr>
      <vt:lpstr>Office Theme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coollab</dc:creator>
  <cp:lastModifiedBy>Katalin Hollóné Bódi</cp:lastModifiedBy>
  <cp:revision>67</cp:revision>
  <dcterms:created xsi:type="dcterms:W3CDTF">2021-02-22T15:24:10Z</dcterms:created>
  <dcterms:modified xsi:type="dcterms:W3CDTF">2024-03-03T07:52:53Z</dcterms:modified>
</cp:coreProperties>
</file>