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9"/>
  </p:notesMasterIdLst>
  <p:sldIdLst>
    <p:sldId id="256" r:id="rId2"/>
    <p:sldId id="258" r:id="rId3"/>
    <p:sldId id="259" r:id="rId4"/>
    <p:sldId id="260" r:id="rId5"/>
    <p:sldId id="261" r:id="rId6"/>
    <p:sldId id="262" r:id="rId7"/>
    <p:sldId id="461" r:id="rId8"/>
    <p:sldId id="263" r:id="rId9"/>
    <p:sldId id="264" r:id="rId10"/>
    <p:sldId id="265" r:id="rId11"/>
    <p:sldId id="266" r:id="rId12"/>
    <p:sldId id="267" r:id="rId13"/>
    <p:sldId id="268" r:id="rId14"/>
    <p:sldId id="445" r:id="rId15"/>
    <p:sldId id="412" r:id="rId16"/>
    <p:sldId id="413" r:id="rId17"/>
    <p:sldId id="414" r:id="rId18"/>
    <p:sldId id="415" r:id="rId19"/>
    <p:sldId id="416" r:id="rId20"/>
    <p:sldId id="417" r:id="rId21"/>
    <p:sldId id="350" r:id="rId22"/>
    <p:sldId id="372" r:id="rId23"/>
    <p:sldId id="367" r:id="rId24"/>
    <p:sldId id="351" r:id="rId25"/>
    <p:sldId id="368" r:id="rId26"/>
    <p:sldId id="369" r:id="rId27"/>
    <p:sldId id="446" r:id="rId28"/>
    <p:sldId id="371" r:id="rId29"/>
    <p:sldId id="352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1" r:id="rId39"/>
    <p:sldId id="390" r:id="rId40"/>
    <p:sldId id="376" r:id="rId41"/>
    <p:sldId id="392" r:id="rId42"/>
    <p:sldId id="393" r:id="rId43"/>
    <p:sldId id="394" r:id="rId44"/>
    <p:sldId id="395" r:id="rId45"/>
    <p:sldId id="396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8" r:id="rId56"/>
    <p:sldId id="409" r:id="rId57"/>
    <p:sldId id="447" r:id="rId58"/>
    <p:sldId id="448" r:id="rId59"/>
    <p:sldId id="449" r:id="rId60"/>
    <p:sldId id="410" r:id="rId61"/>
    <p:sldId id="411" r:id="rId62"/>
    <p:sldId id="502" r:id="rId63"/>
    <p:sldId id="503" r:id="rId64"/>
    <p:sldId id="504" r:id="rId65"/>
    <p:sldId id="505" r:id="rId66"/>
    <p:sldId id="425" r:id="rId67"/>
    <p:sldId id="426" r:id="rId68"/>
    <p:sldId id="427" r:id="rId69"/>
    <p:sldId id="428" r:id="rId70"/>
    <p:sldId id="429" r:id="rId71"/>
    <p:sldId id="450" r:id="rId72"/>
    <p:sldId id="451" r:id="rId73"/>
    <p:sldId id="459" r:id="rId74"/>
    <p:sldId id="460" r:id="rId75"/>
    <p:sldId id="489" r:id="rId76"/>
    <p:sldId id="490" r:id="rId77"/>
    <p:sldId id="491" r:id="rId78"/>
    <p:sldId id="492" r:id="rId79"/>
    <p:sldId id="493" r:id="rId80"/>
    <p:sldId id="494" r:id="rId81"/>
    <p:sldId id="495" r:id="rId82"/>
    <p:sldId id="496" r:id="rId83"/>
    <p:sldId id="458" r:id="rId84"/>
    <p:sldId id="435" r:id="rId85"/>
    <p:sldId id="436" r:id="rId86"/>
    <p:sldId id="437" r:id="rId87"/>
    <p:sldId id="438" r:id="rId88"/>
    <p:sldId id="439" r:id="rId89"/>
    <p:sldId id="440" r:id="rId90"/>
    <p:sldId id="430" r:id="rId91"/>
    <p:sldId id="497" r:id="rId92"/>
    <p:sldId id="498" r:id="rId93"/>
    <p:sldId id="499" r:id="rId94"/>
    <p:sldId id="500" r:id="rId95"/>
    <p:sldId id="501" r:id="rId96"/>
    <p:sldId id="283" r:id="rId97"/>
    <p:sldId id="297" r:id="rId98"/>
    <p:sldId id="298" r:id="rId99"/>
    <p:sldId id="299" r:id="rId100"/>
    <p:sldId id="300" r:id="rId101"/>
    <p:sldId id="301" r:id="rId102"/>
    <p:sldId id="302" r:id="rId103"/>
    <p:sldId id="303" r:id="rId104"/>
    <p:sldId id="304" r:id="rId105"/>
    <p:sldId id="305" r:id="rId106"/>
    <p:sldId id="286" r:id="rId107"/>
    <p:sldId id="287" r:id="rId108"/>
    <p:sldId id="288" r:id="rId109"/>
    <p:sldId id="289" r:id="rId110"/>
    <p:sldId id="290" r:id="rId111"/>
    <p:sldId id="291" r:id="rId112"/>
    <p:sldId id="292" r:id="rId113"/>
    <p:sldId id="477" r:id="rId114"/>
    <p:sldId id="486" r:id="rId115"/>
    <p:sldId id="479" r:id="rId116"/>
    <p:sldId id="480" r:id="rId117"/>
    <p:sldId id="481" r:id="rId118"/>
    <p:sldId id="482" r:id="rId119"/>
    <p:sldId id="483" r:id="rId120"/>
    <p:sldId id="484" r:id="rId121"/>
    <p:sldId id="485" r:id="rId122"/>
    <p:sldId id="487" r:id="rId123"/>
    <p:sldId id="488" r:id="rId124"/>
    <p:sldId id="470" r:id="rId125"/>
    <p:sldId id="471" r:id="rId126"/>
    <p:sldId id="472" r:id="rId127"/>
    <p:sldId id="473" r:id="rId128"/>
    <p:sldId id="474" r:id="rId129"/>
    <p:sldId id="475" r:id="rId130"/>
    <p:sldId id="478" r:id="rId131"/>
    <p:sldId id="506" r:id="rId132"/>
    <p:sldId id="507" r:id="rId133"/>
    <p:sldId id="508" r:id="rId134"/>
    <p:sldId id="509" r:id="rId135"/>
    <p:sldId id="510" r:id="rId136"/>
    <p:sldId id="511" r:id="rId137"/>
    <p:sldId id="512" r:id="rId1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5" d="100"/>
          <a:sy n="75" d="100"/>
        </p:scale>
        <p:origin x="126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378C6-F36E-4B33-8340-3BA89717BB2A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6DCD4-1708-4A06-96DD-26E8ADD077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632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212725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fld id="{4AEDC592-64F6-4FE1-ABDD-686FF13A67C1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215900" marR="0" lvl="0" indent="-212725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45000"/>
                <a:buFontTx/>
                <a:buNone/>
                <a:tabLst>
                  <a:tab pos="215900" algn="l"/>
                  <a:tab pos="663575" algn="l"/>
                  <a:tab pos="1112838" algn="l"/>
                  <a:tab pos="1562100" algn="l"/>
                  <a:tab pos="2011363" algn="l"/>
                  <a:tab pos="2460625" algn="l"/>
                  <a:tab pos="2909888" algn="l"/>
                  <a:tab pos="3359150" algn="l"/>
                  <a:tab pos="3808413" algn="l"/>
                  <a:tab pos="4257675" algn="l"/>
                  <a:tab pos="4706938" algn="l"/>
                  <a:tab pos="5156200" algn="l"/>
                  <a:tab pos="5605463" algn="l"/>
                  <a:tab pos="6054725" algn="l"/>
                  <a:tab pos="6503988" algn="l"/>
                  <a:tab pos="6953250" algn="l"/>
                  <a:tab pos="7402513" algn="l"/>
                  <a:tab pos="7851775" algn="l"/>
                  <a:tab pos="8301038" algn="l"/>
                  <a:tab pos="8750300" algn="l"/>
                  <a:tab pos="9199563" algn="l"/>
                </a:tabLst>
                <a:defRPr/>
              </a:pPr>
              <a:t>19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70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F0ABA2-D257-4C7F-AF3C-D5163DA1D7F4}" type="slidenum">
              <a:rPr lang="hu-HU" altLang="hu-HU"/>
              <a:pPr/>
              <a:t>41</a:t>
            </a:fld>
            <a:endParaRPr lang="hu-HU" altLang="hu-H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96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227DA0-0EF9-405F-8863-66178FEEDBE9}" type="slidenum">
              <a:rPr lang="hu-HU" altLang="hu-HU"/>
              <a:pPr/>
              <a:t>42</a:t>
            </a:fld>
            <a:endParaRPr lang="hu-HU" altLang="hu-HU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16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AE0466-7C49-4E16-A762-ECAA237F63D4}" type="slidenum">
              <a:rPr lang="hu-HU" altLang="hu-HU"/>
              <a:pPr/>
              <a:t>43</a:t>
            </a:fld>
            <a:endParaRPr lang="hu-HU" altLang="hu-H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472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3B30DDAE-0F16-47F4-BE15-E2179587F410}" type="slidenum">
              <a:rPr lang="hu-HU" altLang="hu-HU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94</a:t>
            </a:fld>
            <a:endParaRPr lang="hu-HU" altLang="hu-HU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25525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93DAE04-1D7D-4E6B-8F4A-E9CDDD199ED4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A1C11D-2EC9-452F-980B-4ECBFA884B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AE04-1D7D-4E6B-8F4A-E9CDDD199ED4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1C11D-2EC9-452F-980B-4ECBFA884B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93DAE04-1D7D-4E6B-8F4A-E9CDDD199ED4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A1C11D-2EC9-452F-980B-4ECBFA884B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914400" y="1600202"/>
            <a:ext cx="38100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876800" y="1600202"/>
            <a:ext cx="38100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0968-E60F-47B7-902D-C3B79CD5BB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918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AE04-1D7D-4E6B-8F4A-E9CDDD199ED4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1C11D-2EC9-452F-980B-4ECBFA884B6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AE04-1D7D-4E6B-8F4A-E9CDDD199ED4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A1C11D-2EC9-452F-980B-4ECBFA884B68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3DAE04-1D7D-4E6B-8F4A-E9CDDD199ED4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A1C11D-2EC9-452F-980B-4ECBFA884B6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3DAE04-1D7D-4E6B-8F4A-E9CDDD199ED4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A1C11D-2EC9-452F-980B-4ECBFA884B68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AE04-1D7D-4E6B-8F4A-E9CDDD199ED4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1C11D-2EC9-452F-980B-4ECBFA884B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AE04-1D7D-4E6B-8F4A-E9CDDD199ED4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A1C11D-2EC9-452F-980B-4ECBFA884B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AE04-1D7D-4E6B-8F4A-E9CDDD199ED4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A1C11D-2EC9-452F-980B-4ECBFA884B68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93DAE04-1D7D-4E6B-8F4A-E9CDDD199ED4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A1C11D-2EC9-452F-980B-4ECBFA884B68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3DAE04-1D7D-4E6B-8F4A-E9CDDD199ED4}" type="datetimeFigureOut">
              <a:rPr lang="hu-HU" smtClean="0"/>
              <a:t>2019. 10. 31.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A1C11D-2EC9-452F-980B-4ECBFA884B6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ster.dolli@uni-eszterhazy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Nevelés- és oktatáslélektan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6050037"/>
            <a:ext cx="8888288" cy="68580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Dr. Mester Dolli		</a:t>
            </a:r>
            <a:r>
              <a:rPr lang="hu-HU" dirty="0" err="1" smtClean="0">
                <a:solidFill>
                  <a:schemeClr val="tx1"/>
                </a:solidFill>
                <a:hlinkClick r:id="rId2"/>
              </a:rPr>
              <a:t>mester.dolli</a:t>
            </a:r>
            <a:r>
              <a:rPr lang="hu-HU" dirty="0" smtClean="0">
                <a:solidFill>
                  <a:schemeClr val="tx1"/>
                </a:solidFill>
                <a:hlinkClick r:id="rId2"/>
              </a:rPr>
              <a:t>@</a:t>
            </a:r>
            <a:r>
              <a:rPr lang="hu-HU" dirty="0" err="1" smtClean="0">
                <a:solidFill>
                  <a:schemeClr val="tx1"/>
                </a:solidFill>
                <a:hlinkClick r:id="rId2"/>
              </a:rPr>
              <a:t>uni-eszterhazy.hu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2019. </a:t>
            </a:r>
          </a:p>
        </p:txBody>
      </p:sp>
    </p:spTree>
    <p:extLst>
      <p:ext uri="{BB962C8B-B14F-4D97-AF65-F5344CB8AC3E}">
        <p14:creationId xmlns:p14="http://schemas.microsoft.com/office/powerpoint/2010/main" val="36709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Az aktivitás törvénye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A személyiségnek magának aktívan tevékenykednie kell ahhoz, hogy bizonyos készségek kialakulhassanak és fejlődhessenek.</a:t>
            </a: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693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5"/>
          <p:cNvSpPr>
            <a:spLocks noGrp="1"/>
          </p:cNvSpPr>
          <p:nvPr>
            <p:ph type="sldNum" sz="quarter" idx="10"/>
          </p:nvPr>
        </p:nvSpPr>
        <p:spPr bwMode="auto">
          <a:xfrm rot="16200000">
            <a:off x="7551738" y="1646239"/>
            <a:ext cx="2438400" cy="365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fld id="{336CC02E-2967-4D56-A58C-6525B4001627}" type="slidenum">
              <a:rPr lang="hu-HU" altLang="hu-HU" sz="1200"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100</a:t>
            </a:fld>
            <a:endParaRPr lang="hu-HU" altLang="hu-HU" sz="1200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altLang="hu-HU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556792"/>
            <a:ext cx="7920682" cy="4584229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hu-HU" sz="2800" dirty="0" smtClean="0"/>
              <a:t>Az önbecsülés érzelmi vetülete az </a:t>
            </a:r>
            <a:r>
              <a:rPr lang="hu-HU" altLang="hu-HU" sz="2800" b="1" i="1" dirty="0" smtClean="0"/>
              <a:t>önbizalom</a:t>
            </a:r>
            <a:r>
              <a:rPr lang="hu-HU" altLang="hu-HU" sz="2800" dirty="0" smtClean="0"/>
              <a:t>. Az iskolai feladatvégzés szempontjából a tanulók önbecsülésére a teljesítménymotiváció és a szorongás van jelentős hatással.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u-HU" altLang="hu-HU" sz="2800" i="1" dirty="0" smtClean="0"/>
              <a:t>A teljesítménymotiváció két tényezőtől függ:</a:t>
            </a:r>
          </a:p>
          <a:p>
            <a:pPr lvl="1" eaLnBrk="1" hangingPunct="1">
              <a:buClr>
                <a:schemeClr val="tx1"/>
              </a:buClr>
            </a:pPr>
            <a:r>
              <a:rPr lang="hu-HU" altLang="hu-HU" sz="2800" dirty="0" smtClean="0"/>
              <a:t>A siker elérésére irányuló késztetés, a sikerorientáció</a:t>
            </a:r>
          </a:p>
          <a:p>
            <a:pPr lvl="1" eaLnBrk="1" hangingPunct="1">
              <a:buClr>
                <a:schemeClr val="tx1"/>
              </a:buClr>
            </a:pPr>
            <a:r>
              <a:rPr lang="hu-HU" altLang="hu-HU" sz="2800" dirty="0" smtClean="0"/>
              <a:t>A kudarc elkerülésére irányuló törekvés, a kudarcorientáció.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981210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smtClean="0"/>
              <a:t>A tanulók szociális igénye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z="2800" smtClean="0"/>
              <a:t>A felnőtt példaképpel való azonosulás igénye.</a:t>
            </a:r>
          </a:p>
          <a:p>
            <a:pPr eaLnBrk="1" hangingPunct="1"/>
            <a:r>
              <a:rPr lang="hu-HU" altLang="hu-HU" sz="2800" smtClean="0"/>
              <a:t>A felnőttektől való függőség igénye, különösen a fiatal tanulóknál erős.</a:t>
            </a:r>
          </a:p>
          <a:p>
            <a:pPr eaLnBrk="1" hangingPunct="1"/>
            <a:r>
              <a:rPr lang="hu-HU" altLang="hu-HU" sz="2800" smtClean="0"/>
              <a:t>Érvényesülés és elismerés igénye a tanárral vagy/és a diáktársakkal szemben.</a:t>
            </a:r>
          </a:p>
          <a:p>
            <a:pPr eaLnBrk="1" hangingPunct="1"/>
            <a:r>
              <a:rPr lang="hu-HU" altLang="hu-HU" sz="2800" smtClean="0"/>
              <a:t>A büntetés elkerülésének igénye.</a:t>
            </a:r>
          </a:p>
        </p:txBody>
      </p:sp>
      <p:sp>
        <p:nvSpPr>
          <p:cNvPr id="26628" name="Dia számának helye 5"/>
          <p:cNvSpPr>
            <a:spLocks noGrp="1"/>
          </p:cNvSpPr>
          <p:nvPr>
            <p:ph type="sldNum" sz="quarter" idx="10"/>
          </p:nvPr>
        </p:nvSpPr>
        <p:spPr bwMode="auto">
          <a:xfrm rot="16200000">
            <a:off x="7551738" y="1646239"/>
            <a:ext cx="2438400" cy="365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fld id="{F4C30A63-96AF-4937-8372-512A35970326}" type="slidenum">
              <a:rPr lang="hu-HU" altLang="hu-HU" sz="1200"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FontTx/>
                <a:buNone/>
              </a:pPr>
              <a:t>101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3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 számának helye 5"/>
          <p:cNvSpPr>
            <a:spLocks noGrp="1"/>
          </p:cNvSpPr>
          <p:nvPr>
            <p:ph type="sldNum" sz="quarter" idx="10"/>
          </p:nvPr>
        </p:nvSpPr>
        <p:spPr bwMode="auto">
          <a:xfrm rot="16200000">
            <a:off x="7551738" y="1646239"/>
            <a:ext cx="2438400" cy="365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fld id="{5A12B71D-7763-4C82-ABCB-172DAA9F6406}" type="slidenum">
              <a:rPr lang="hu-HU" altLang="hu-HU" sz="1200"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102</a:t>
            </a:fld>
            <a:endParaRPr lang="hu-HU" altLang="hu-HU" sz="1200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11963"/>
            <a:ext cx="7427912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3800" b="1" dirty="0" smtClean="0"/>
              <a:t> </a:t>
            </a:r>
            <a:r>
              <a:rPr lang="hu-HU" altLang="hu-HU" sz="4400" dirty="0" smtClean="0"/>
              <a:t>A tanuló érdeklődése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25"/>
            <a:ext cx="8229600" cy="4681537"/>
          </a:xfrm>
        </p:spPr>
        <p:txBody>
          <a:bodyPr/>
          <a:lstStyle/>
          <a:p>
            <a:pPr eaLnBrk="1" hangingPunct="1"/>
            <a:r>
              <a:rPr lang="hu-HU" altLang="hu-HU" sz="2800" smtClean="0"/>
              <a:t>Ide tartozik az általános fizikai és szellemi aktivitás, az új iránti fogékonyság, a kitartás és szorgalom.</a:t>
            </a:r>
          </a:p>
          <a:p>
            <a:pPr eaLnBrk="1" hangingPunct="1"/>
            <a:r>
              <a:rPr lang="hu-HU" altLang="hu-HU" sz="2800" smtClean="0"/>
              <a:t>A specifikus exploráció célja az információszerzés. Ezt a fajta kíváncsiságot az újszerűség, a bizonytalanság, a titokzatosság kelti fel.</a:t>
            </a:r>
          </a:p>
          <a:p>
            <a:pPr eaLnBrk="1" hangingPunct="1"/>
            <a:r>
              <a:rPr lang="hu-HU" altLang="hu-HU" sz="2800" smtClean="0"/>
              <a:t>A szórakoztató exploráció célja, hogy elegendő változatosságot vigyen a tanuló életébe.</a:t>
            </a:r>
          </a:p>
        </p:txBody>
      </p:sp>
    </p:spTree>
    <p:extLst>
      <p:ext uri="{BB962C8B-B14F-4D97-AF65-F5344CB8AC3E}">
        <p14:creationId xmlns:p14="http://schemas.microsoft.com/office/powerpoint/2010/main" val="1132081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 smtClean="0"/>
              <a:t>Szituációtól függő ösztönzési variánsok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0" y="1600200"/>
            <a:ext cx="8077200" cy="5068888"/>
          </a:xfrm>
        </p:spPr>
        <p:txBody>
          <a:bodyPr/>
          <a:lstStyle/>
          <a:p>
            <a:pPr marL="361950" indent="-361950">
              <a:buFont typeface="Wingdings" pitchFamily="2" charset="2"/>
              <a:buNone/>
              <a:tabLst>
                <a:tab pos="361950" algn="l"/>
              </a:tabLst>
              <a:defRPr/>
            </a:pPr>
            <a:r>
              <a:rPr lang="hu-HU" sz="2000" dirty="0" smtClean="0"/>
              <a:t>A tanulási szituáció része a pedagógus is. A tanár autokratikus, demokratikus, vagy hanyagoló vezetési stílusa alapvető hatással van a tanulók iskolai magatartására</a:t>
            </a:r>
            <a:r>
              <a:rPr lang="hu-HU" dirty="0" smtClean="0"/>
              <a:t>.</a:t>
            </a:r>
          </a:p>
          <a:p>
            <a:pPr marL="361950" indent="-361950">
              <a:buFont typeface="Wingdings" pitchFamily="2" charset="2"/>
              <a:buNone/>
              <a:tabLst>
                <a:tab pos="361950" algn="l"/>
              </a:tabLst>
              <a:defRPr/>
            </a:pPr>
            <a:r>
              <a:rPr lang="hu-HU" dirty="0" smtClean="0"/>
              <a:t> </a:t>
            </a:r>
            <a:r>
              <a:rPr lang="hu-HU" sz="2000" dirty="0" err="1" smtClean="0"/>
              <a:t>Kozéki</a:t>
            </a:r>
            <a:r>
              <a:rPr lang="hu-HU" sz="2000" dirty="0" smtClean="0"/>
              <a:t> Béla szerint a motiváció területei: Iskolai motiváció kérdőív!</a:t>
            </a:r>
          </a:p>
          <a:p>
            <a:pPr marL="0" indent="0">
              <a:buClr>
                <a:schemeClr val="tx1"/>
              </a:buClr>
              <a:buNone/>
              <a:tabLst>
                <a:tab pos="361950" algn="l"/>
              </a:tabLst>
              <a:defRPr/>
            </a:pPr>
            <a:r>
              <a:rPr lang="hu-HU" sz="2000" b="1" i="1" dirty="0" smtClean="0"/>
              <a:t>Érzelmi kapcsolatok (affektív összetevő).</a:t>
            </a:r>
            <a:r>
              <a:rPr lang="hu-HU" sz="2000" dirty="0" smtClean="0"/>
              <a:t>  A nevelés vagy meleg, emberi kapcsolatokra ösztönző – vagy hideg, elutasító, inkább szembefordulásra késztető.</a:t>
            </a:r>
          </a:p>
          <a:p>
            <a:pPr marL="361950" indent="-361950">
              <a:buClr>
                <a:schemeClr val="tx1"/>
              </a:buClr>
              <a:buFont typeface="Wingdings" pitchFamily="2" charset="2"/>
              <a:buNone/>
              <a:tabLst>
                <a:tab pos="361950" algn="l"/>
              </a:tabLst>
              <a:defRPr/>
            </a:pPr>
            <a:r>
              <a:rPr lang="hu-HU" sz="2000" i="1" dirty="0" smtClean="0"/>
              <a:t>a)</a:t>
            </a:r>
            <a:r>
              <a:rPr lang="hu-HU" sz="2000" dirty="0" smtClean="0"/>
              <a:t> érzelmi kapcsolat, szeretet, a </a:t>
            </a:r>
            <a:r>
              <a:rPr lang="hu-HU" sz="2000" dirty="0" err="1" smtClean="0"/>
              <a:t>dependenciától</a:t>
            </a:r>
            <a:r>
              <a:rPr lang="hu-HU" sz="2000" dirty="0" smtClean="0"/>
              <a:t> </a:t>
            </a:r>
            <a:r>
              <a:rPr lang="hu-HU" sz="2000" dirty="0" err="1" smtClean="0"/>
              <a:t>a</a:t>
            </a:r>
            <a:r>
              <a:rPr lang="hu-HU" sz="2000" dirty="0" smtClean="0"/>
              <a:t> gondoskodás ösztönzéséig</a:t>
            </a:r>
            <a:r>
              <a:rPr lang="hu-HU" dirty="0" smtClean="0"/>
              <a:t>;</a:t>
            </a:r>
          </a:p>
          <a:p>
            <a:pPr marL="361950" indent="-361950">
              <a:buClr>
                <a:schemeClr val="tx1"/>
              </a:buClr>
              <a:buFont typeface="Wingdings" pitchFamily="2" charset="2"/>
              <a:buNone/>
              <a:tabLst>
                <a:tab pos="361950" algn="l"/>
              </a:tabLst>
              <a:defRPr/>
            </a:pPr>
            <a:r>
              <a:rPr lang="hu-HU" sz="2000" i="1" dirty="0" smtClean="0"/>
              <a:t>b)</a:t>
            </a:r>
            <a:r>
              <a:rPr lang="hu-HU" sz="2000" dirty="0" smtClean="0"/>
              <a:t> az azonosulás, az érzelmi azonosulás és a hasonulás vágya</a:t>
            </a:r>
          </a:p>
          <a:p>
            <a:pPr>
              <a:buFont typeface="Wingdings" pitchFamily="2" charset="2"/>
              <a:buNone/>
              <a:defRPr/>
            </a:pPr>
            <a:r>
              <a:rPr lang="hu-HU" sz="2000" i="1" dirty="0" smtClean="0"/>
              <a:t>c)</a:t>
            </a:r>
            <a:r>
              <a:rPr lang="hu-HU" sz="2000" dirty="0" smtClean="0"/>
              <a:t> </a:t>
            </a:r>
            <a:r>
              <a:rPr lang="hu-HU" sz="2000" dirty="0" err="1" smtClean="0"/>
              <a:t>szociabilitás</a:t>
            </a:r>
            <a:r>
              <a:rPr lang="hu-HU" sz="2000" dirty="0" smtClean="0"/>
              <a:t>, a csoportba tartozás, barátság, közösségi érzés ösztönzése; ez már legtipikusabban a társakkal való kapcsolatot jellemzi</a:t>
            </a:r>
          </a:p>
          <a:p>
            <a:pPr marL="361950" indent="-361950">
              <a:buClr>
                <a:schemeClr val="tx1"/>
              </a:buClr>
              <a:tabLst>
                <a:tab pos="361950" algn="l"/>
              </a:tabLst>
              <a:defRPr/>
            </a:pPr>
            <a:endParaRPr lang="hu-HU" dirty="0" smtClean="0"/>
          </a:p>
          <a:p>
            <a:pPr>
              <a:defRPr/>
            </a:pPr>
            <a:endParaRPr lang="hu-HU" dirty="0"/>
          </a:p>
        </p:txBody>
      </p:sp>
      <p:sp>
        <p:nvSpPr>
          <p:cNvPr id="92164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29DFD7-5DEC-405C-B841-857E98C24C36}" type="slidenum">
              <a:rPr lang="hu-HU" altLang="hu-HU" smtClean="0"/>
              <a:pPr eaLnBrk="1" hangingPunct="1"/>
              <a:t>103</a:t>
            </a:fld>
            <a:endParaRPr lang="hu-HU" altLang="hu-HU" smtClean="0"/>
          </a:p>
        </p:txBody>
      </p:sp>
      <p:sp>
        <p:nvSpPr>
          <p:cNvPr id="92165" name="Rectangle 3"/>
          <p:cNvSpPr>
            <a:spLocks noChangeArrowheads="1"/>
          </p:cNvSpPr>
          <p:nvPr/>
        </p:nvSpPr>
        <p:spPr bwMode="auto">
          <a:xfrm>
            <a:off x="395288" y="3500438"/>
            <a:ext cx="83629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GB" altLang="hu-HU" sz="2400">
              <a:latin typeface="Times New Roman" charset="0"/>
            </a:endParaRPr>
          </a:p>
        </p:txBody>
      </p:sp>
      <p:sp>
        <p:nvSpPr>
          <p:cNvPr id="92166" name="Rectangle 4"/>
          <p:cNvSpPr>
            <a:spLocks noChangeArrowheads="1"/>
          </p:cNvSpPr>
          <p:nvPr/>
        </p:nvSpPr>
        <p:spPr bwMode="auto">
          <a:xfrm>
            <a:off x="468313" y="6021388"/>
            <a:ext cx="8362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n"/>
            </a:pPr>
            <a:endParaRPr lang="hu-HU" altLang="hu-HU" sz="2000"/>
          </a:p>
        </p:txBody>
      </p:sp>
    </p:spTree>
    <p:extLst>
      <p:ext uri="{BB962C8B-B14F-4D97-AF65-F5344CB8AC3E}">
        <p14:creationId xmlns:p14="http://schemas.microsoft.com/office/powerpoint/2010/main" val="5880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522096"/>
            <a:ext cx="8280920" cy="5113039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  <a:tabLst>
                <a:tab pos="361950" algn="l"/>
              </a:tabLst>
              <a:defRPr/>
            </a:pPr>
            <a:r>
              <a:rPr lang="hu-HU" sz="2400" b="1" i="1" dirty="0" smtClean="0"/>
              <a:t>Tapasztalatszerzés, érzelmi ösztönzés (kognitív összetevő).</a:t>
            </a:r>
            <a:r>
              <a:rPr lang="hu-HU" sz="2400" dirty="0" smtClean="0"/>
              <a:t> A nevelés nyílt, aktivitásra, önálló ismeretszerzésre ösztönző – vagy zárt, korlátozó, gátló, inkább passzivitást elősegítő.</a:t>
            </a:r>
          </a:p>
          <a:p>
            <a:pPr>
              <a:defRPr/>
            </a:pPr>
            <a:r>
              <a:rPr lang="hu-HU" sz="2000" i="1" dirty="0" smtClean="0"/>
              <a:t>a)</a:t>
            </a:r>
            <a:r>
              <a:rPr lang="hu-HU" sz="2000" dirty="0" smtClean="0"/>
              <a:t> </a:t>
            </a:r>
            <a:r>
              <a:rPr lang="hu-HU" sz="2400" dirty="0" smtClean="0"/>
              <a:t>autonómia, independencia;az adekvátság, a feladatoknak megfelelés, az önbizalom alapkésztetése</a:t>
            </a:r>
          </a:p>
          <a:p>
            <a:pPr>
              <a:defRPr/>
            </a:pPr>
            <a:r>
              <a:rPr lang="hu-HU" sz="2400" i="1" dirty="0" smtClean="0"/>
              <a:t>b)</a:t>
            </a:r>
            <a:r>
              <a:rPr lang="hu-HU" sz="2400" dirty="0" smtClean="0"/>
              <a:t> a tudásvágy, hatékonyság vágya, a mesterségbeli tudás örömének elérésére való késztetés; </a:t>
            </a:r>
          </a:p>
          <a:p>
            <a:pPr>
              <a:defRPr/>
            </a:pPr>
            <a:r>
              <a:rPr lang="hu-HU" sz="2400" i="1" dirty="0" smtClean="0"/>
              <a:t>c)</a:t>
            </a:r>
            <a:r>
              <a:rPr lang="hu-HU" sz="2400" dirty="0" smtClean="0"/>
              <a:t> az aktivitás öröme, a problémamegoldástól a játékig, a kisgyermekben meglevő, a cselekvés kívánatossága</a:t>
            </a:r>
          </a:p>
          <a:p>
            <a:pPr>
              <a:defRPr/>
            </a:pPr>
            <a:endParaRPr lang="hu-HU" sz="2000" dirty="0"/>
          </a:p>
        </p:txBody>
      </p:sp>
      <p:sp>
        <p:nvSpPr>
          <p:cNvPr id="93188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5A8A9D-C63D-4B5A-9529-560BE36DA130}" type="slidenum">
              <a:rPr lang="hu-HU" altLang="hu-HU" smtClean="0"/>
              <a:pPr eaLnBrk="1" hangingPunct="1"/>
              <a:t>104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278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94211" name="Tartalom helye 2"/>
          <p:cNvSpPr>
            <a:spLocks noGrp="1"/>
          </p:cNvSpPr>
          <p:nvPr>
            <p:ph idx="1"/>
          </p:nvPr>
        </p:nvSpPr>
        <p:spPr>
          <a:xfrm>
            <a:off x="251520" y="1417638"/>
            <a:ext cx="8064896" cy="4800600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400" b="1" i="1" dirty="0" smtClean="0"/>
              <a:t>Morális (effektív összetevő).</a:t>
            </a:r>
            <a:r>
              <a:rPr lang="hu-HU" altLang="hu-HU" sz="2400" dirty="0" smtClean="0"/>
              <a:t>  A nevelés erős, felelősségvállalásra, akaratra ösztönző, kölcsönös bizalmon és tiszteleten alapuló követelmény betartására ösztönöz – vagy gyenge, a felelősségvállalás alóli kibúvásra késztető hatása van.</a:t>
            </a:r>
          </a:p>
          <a:p>
            <a:r>
              <a:rPr lang="hu-HU" altLang="hu-HU" sz="2400" i="1" dirty="0" smtClean="0"/>
              <a:t>a)</a:t>
            </a:r>
            <a:r>
              <a:rPr lang="hu-HU" altLang="hu-HU" sz="2400" dirty="0" smtClean="0"/>
              <a:t> a lelkiismeret, a leginkább érzelmi jellegű összetevő, megfelel a normáknak</a:t>
            </a:r>
          </a:p>
          <a:p>
            <a:r>
              <a:rPr lang="hu-HU" altLang="hu-HU" sz="2400" i="1" dirty="0" smtClean="0"/>
              <a:t>b)</a:t>
            </a:r>
            <a:r>
              <a:rPr lang="hu-HU" altLang="hu-HU" sz="2400" dirty="0" smtClean="0"/>
              <a:t> a vágy, hogy környezete megbecsülje, a tényleges viselkedése valóban megfelel-e normáinak</a:t>
            </a:r>
          </a:p>
          <a:p>
            <a:r>
              <a:rPr lang="hu-HU" altLang="hu-HU" sz="2400" i="1" dirty="0" smtClean="0"/>
              <a:t>c)</a:t>
            </a:r>
            <a:r>
              <a:rPr lang="hu-HU" altLang="hu-HU" sz="2400" dirty="0" smtClean="0"/>
              <a:t> a moralitás mint késztetés, az értékrendszer és a világkép az egyéni és társadalmi normarendszer egyeztetése</a:t>
            </a:r>
          </a:p>
          <a:p>
            <a:pPr>
              <a:buFont typeface="Wingdings" pitchFamily="2" charset="2"/>
              <a:buNone/>
            </a:pPr>
            <a:endParaRPr lang="hu-HU" altLang="hu-HU" sz="1800" dirty="0" smtClean="0"/>
          </a:p>
          <a:p>
            <a:endParaRPr lang="hu-HU" altLang="hu-HU" dirty="0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D588E6-9E20-49B9-A99A-81074F309E79}" type="slidenum">
              <a:rPr lang="hu-HU" altLang="hu-HU" smtClean="0"/>
              <a:pPr eaLnBrk="1" hangingPunct="1"/>
              <a:t>105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1883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 tanulás motiválásának különböző nézőpontjai</a:t>
            </a:r>
            <a:endParaRPr lang="hu-HU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Behaviorista</a:t>
            </a:r>
          </a:p>
          <a:p>
            <a:r>
              <a:rPr lang="hu-HU" dirty="0" smtClean="0"/>
              <a:t>Kognitív</a:t>
            </a:r>
          </a:p>
          <a:p>
            <a:r>
              <a:rPr lang="hu-HU" dirty="0" smtClean="0"/>
              <a:t>Humanisztikus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961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 motiváció behaviorista értelmezése</a:t>
            </a:r>
            <a:endParaRPr lang="hu-HU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Skinner: megerősítés jelentősége ( a megerősített cselekvéseket hajlamos az élőlény megismételni , és a viselkedés a megerősítésen keresztül formálható)</a:t>
            </a:r>
          </a:p>
          <a:p>
            <a:r>
              <a:rPr lang="hu-HU" smtClean="0"/>
              <a:t>Programozott oktatás</a:t>
            </a:r>
          </a:p>
          <a:p>
            <a:r>
              <a:rPr lang="hu-HU" smtClean="0"/>
              <a:t>Szociális tanuláselmélet ( Bandura): megfigyelés és az utánzás jelentőségét hangsúlyozza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88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behaviorista nézőpont korlátai</a:t>
            </a:r>
            <a:endParaRPr lang="hu-HU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Extrinsic motivációra épül</a:t>
            </a:r>
          </a:p>
          <a:p>
            <a:r>
              <a:rPr lang="hu-HU" smtClean="0"/>
              <a:t>Veszélyei:</a:t>
            </a:r>
          </a:p>
          <a:p>
            <a:pPr lvl="1"/>
            <a:r>
              <a:rPr lang="hu-HU" smtClean="0"/>
              <a:t>A tanulók manipulálva érezhetik magukat</a:t>
            </a:r>
          </a:p>
          <a:p>
            <a:pPr lvl="1"/>
            <a:r>
              <a:rPr lang="hu-HU" smtClean="0"/>
              <a:t>A tanulás átmeneti eszköznek tűnik a cél eléréséhez</a:t>
            </a:r>
          </a:p>
          <a:p>
            <a:pPr lvl="1"/>
            <a:r>
              <a:rPr lang="hu-HU" smtClean="0"/>
              <a:t>A diák függővé válhat a tanártól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75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 motiváció kognitív értelmezése</a:t>
            </a:r>
            <a:endParaRPr lang="hu-HU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Intrinsic motiváción alapul</a:t>
            </a:r>
          </a:p>
          <a:p>
            <a:r>
              <a:rPr lang="hu-HU" smtClean="0"/>
              <a:t>Felfedeztető oktatás ( Bruner ): arra kívánja késztetni a tanulót, hogy maga jöjjön rá valamire, ill. revidiálja elképzeléseit ( ismerje fel, hogy tudása hézagos és ezeket a hézagokat igyekezzen megszüntetni)</a:t>
            </a:r>
          </a:p>
          <a:p>
            <a:r>
              <a:rPr lang="hu-HU" smtClean="0"/>
              <a:t>Piaget: egyensúly, asszimiláció, akkomodáció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74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szerkezet és funkció egysége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A szerkezet ez esetben a szervezet felépítését és különböző szervrendszereit jelenti. </a:t>
            </a:r>
          </a:p>
          <a:p>
            <a:r>
              <a:rPr lang="hu-HU" smtClean="0"/>
              <a:t>A törvény arra utal, hogy nemcsak a szervezet felépítése határozza meg, hogy az milyen funkciókra képes, hanem a funkciók gyakorlása is visszahat a szervezetre.</a:t>
            </a:r>
          </a:p>
          <a:p>
            <a:endParaRPr lang="hu-HU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73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kognitív nézőpont korlátai</a:t>
            </a:r>
            <a:endParaRPr lang="hu-HU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Nehéz elérni, hogy a kognitív egyensúlyvesztés átélésén keresztül késztessük őket a válasz keresésére</a:t>
            </a:r>
          </a:p>
          <a:p>
            <a:r>
              <a:rPr lang="hu-HU" smtClean="0"/>
              <a:t>Mi számít provokatív kérdésnek? ( ugyanaz a kérdés nem mindenkit fog kíváncsivá tenni)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52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2656"/>
            <a:ext cx="7620000" cy="732593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Maslow</a:t>
            </a:r>
            <a:r>
              <a:rPr lang="hu-HU" dirty="0" smtClean="0"/>
              <a:t> motivációs piramisa</a:t>
            </a:r>
            <a:endParaRPr lang="hu-HU" dirty="0"/>
          </a:p>
        </p:txBody>
      </p:sp>
      <p:pic>
        <p:nvPicPr>
          <p:cNvPr id="114691" name="Picture 3" descr="Maslow piram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1" y="1781175"/>
            <a:ext cx="69723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5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 humanisztikus nézőpont korlátai</a:t>
            </a:r>
            <a:endParaRPr lang="hu-HU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Nem vagyunk képesek pontosan meghatározni azokat a tanulói igényeket, melyek nincsenek kielégítve.</a:t>
            </a:r>
          </a:p>
          <a:p>
            <a:r>
              <a:rPr lang="hu-HU" smtClean="0"/>
              <a:t>Sokszor nem tudunk sokat tenni a megszüntetésük érdekében.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06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Oktatás, nevelés problémái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67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5689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altLang="hu-HU" sz="3600" dirty="0"/>
              <a:t>A tanulási problémák értelmezése, rendszerezése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7586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mtClean="0"/>
              <a:t>A tanulási nehézség</a:t>
            </a:r>
            <a:br>
              <a:rPr lang="hu-HU" altLang="hu-HU" smtClean="0"/>
            </a:br>
            <a:endParaRPr lang="hu-HU" altLang="hu-HU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altLang="hu-HU" smtClean="0"/>
          </a:p>
          <a:p>
            <a:r>
              <a:rPr lang="hu-HU" altLang="hu-HU" smtClean="0"/>
              <a:t>A  tanulási problémák legenyhébb formája </a:t>
            </a:r>
          </a:p>
          <a:p>
            <a:r>
              <a:rPr lang="hu-HU" altLang="hu-HU" smtClean="0"/>
              <a:t>bármilyen ok – hiányzás, pszichés problémák – következtében kialakult lemaradás </a:t>
            </a:r>
          </a:p>
          <a:p>
            <a:r>
              <a:rPr lang="hu-HU" altLang="hu-HU" smtClean="0"/>
              <a:t>	Ebben az esetben van remény a gyors felzárkózásra.</a:t>
            </a:r>
          </a:p>
          <a:p>
            <a:r>
              <a:rPr lang="hu-HU" altLang="hu-HU" smtClean="0"/>
              <a:t>+  a helytelen tanulási szokások okán bekövetkező lemaradás, vagy az átlagosnál lassabb tanulási tempójú tanulók </a:t>
            </a:r>
          </a:p>
          <a:p>
            <a:r>
              <a:rPr lang="hu-HU" altLang="hu-HU" smtClean="0"/>
              <a:t>az okok megszűnésével felszámolható.</a:t>
            </a:r>
          </a:p>
          <a:p>
            <a:r>
              <a:rPr lang="hu-HU" altLang="hu-HU" smtClean="0"/>
              <a:t>Tanár és a szülő szerepe fontos</a:t>
            </a: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0256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mtClean="0"/>
              <a:t>Tanulási zavar</a:t>
            </a:r>
            <a:br>
              <a:rPr lang="hu-HU" altLang="hu-HU" smtClean="0"/>
            </a:br>
            <a:endParaRPr lang="hu-HU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hu-HU" altLang="hu-HU" smtClean="0"/>
          </a:p>
          <a:p>
            <a:r>
              <a:rPr lang="hu-HU" altLang="hu-HU" smtClean="0"/>
              <a:t>Olyan elmaradás, rendellenesség vagy megkésett fejlődés a beszéd,olvasási, írási, számolási folyamatokban vagy más iskolai tantárgyakban, amely hátterében diszfunkció és/vagy emocionális vagy viselkedési zavar áll.</a:t>
            </a:r>
          </a:p>
          <a:p>
            <a:r>
              <a:rPr lang="hu-HU" altLang="hu-HU" smtClean="0"/>
              <a:t>Nem értelmi fogyatékosság, érzékszervi hiányosság vagy kulturális/oktatási tényezők okozzák. </a:t>
            </a:r>
          </a:p>
          <a:p>
            <a:r>
              <a:rPr lang="hu-HU" altLang="hu-HU" smtClean="0"/>
              <a:t>társuló tünetként megjelenhet enyhe értelmi fogyatékosságnál, érzékszervi sérülésnél és beszédhibáknál</a:t>
            </a:r>
          </a:p>
          <a:p>
            <a:r>
              <a:rPr lang="hu-HU" altLang="hu-HU" smtClean="0"/>
              <a:t>A tanulási zavarok főleg tüneti szinten elkülönítettek.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9082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mtClean="0"/>
              <a:t>Tanulási akadályozottság</a:t>
            </a:r>
            <a:br>
              <a:rPr lang="hu-HU" altLang="hu-HU" smtClean="0"/>
            </a:br>
            <a:endParaRPr lang="hu-HU" altLang="hu-H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  <a:p>
            <a:r>
              <a:rPr lang="hu-HU" altLang="hu-HU" smtClean="0"/>
              <a:t>összetett vagy súlyos a probléma, és nem nélkülözheti a gyógypedagógiai megsegítést</a:t>
            </a:r>
          </a:p>
          <a:p>
            <a:r>
              <a:rPr lang="hu-HU" altLang="hu-HU" smtClean="0"/>
              <a:t>sajátos nevelési igényű tanulók ide tartoznak, akiknek egy része gyógypedagógiai intézményben, mások integráltan, többségi iskolában tanulnak.</a:t>
            </a:r>
          </a:p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8549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971800" y="304804"/>
            <a:ext cx="3810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t>Tanulási problémák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25908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Tanulási nehézségek és zavarok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248400" y="1066800"/>
            <a:ext cx="2590800" cy="40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Tanulási akadályok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62000" y="2133600"/>
            <a:ext cx="1295400" cy="376238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Átmeneti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886200" y="2057400"/>
            <a:ext cx="914400" cy="376238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Tartós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28600" y="2743200"/>
            <a:ext cx="2514600" cy="376238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Tanulási nehézség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352800" y="2667000"/>
            <a:ext cx="1828800" cy="376238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Tanulási zavar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81000" y="3505201"/>
            <a:ext cx="2057400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Lemaradó tanulók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Lassan tanulók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Helytelen szokásokkal, módszerekkel tanulók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6400800" y="3352802"/>
            <a:ext cx="21336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Percepciózavar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Motoros műk. zavar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Kommunikációzavar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Kognitív funkciók zavara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6781800" y="2019300"/>
            <a:ext cx="1600200" cy="376238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Tartós átfogó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6248400" y="2491581"/>
            <a:ext cx="2667000" cy="376238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Tanulási akadályozottság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3048000" y="3429004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Dislexia</a:t>
            </a: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Disgraphia</a:t>
            </a: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Discalculia</a:t>
            </a: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Hiperaktivitás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Beilleszkedési zavarok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Magatartás zavarok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358304" y="5740400"/>
            <a:ext cx="2590800" cy="1016000"/>
          </a:xfrm>
          <a:prstGeom prst="rect">
            <a:avLst/>
          </a:prstGeom>
          <a:solidFill>
            <a:srgbClr val="0F2F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Általános pedagógiai kompetencia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(felzárkóztatás)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5257800" y="5486401"/>
            <a:ext cx="3505200" cy="1015663"/>
          </a:xfrm>
          <a:prstGeom prst="rect">
            <a:avLst/>
          </a:prstGeom>
          <a:solidFill>
            <a:srgbClr val="0F2F2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Gyógypedagógiai kompetencia</a:t>
            </a: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(diagnózison alapuló egyéni fejlesztés)</a:t>
            </a: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H="1">
            <a:off x="3352800" y="914400"/>
            <a:ext cx="1066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4876800" y="914400"/>
            <a:ext cx="1219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H="1">
            <a:off x="1371600" y="1905000"/>
            <a:ext cx="685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2438400" y="1905000"/>
            <a:ext cx="1219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7543800" y="1521619"/>
            <a:ext cx="1588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7543800" y="2941638"/>
            <a:ext cx="0" cy="411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1371600" y="3124200"/>
            <a:ext cx="1588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4267200" y="3048000"/>
            <a:ext cx="1588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 flipH="1">
            <a:off x="3048000" y="4876800"/>
            <a:ext cx="3505200" cy="1371600"/>
          </a:xfrm>
          <a:prstGeom prst="line">
            <a:avLst/>
          </a:prstGeom>
          <a:noFill/>
          <a:ln w="66675" cmpd="sng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41" name="Line 25"/>
          <p:cNvSpPr>
            <a:spLocks noChangeShapeType="1"/>
          </p:cNvSpPr>
          <p:nvPr/>
        </p:nvSpPr>
        <p:spPr bwMode="auto">
          <a:xfrm>
            <a:off x="7315200" y="4953000"/>
            <a:ext cx="1588" cy="4572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42" name="Line 26"/>
          <p:cNvSpPr>
            <a:spLocks noChangeShapeType="1"/>
          </p:cNvSpPr>
          <p:nvPr/>
        </p:nvSpPr>
        <p:spPr bwMode="auto">
          <a:xfrm flipH="1">
            <a:off x="3048000" y="5257800"/>
            <a:ext cx="914400" cy="762000"/>
          </a:xfrm>
          <a:prstGeom prst="line">
            <a:avLst/>
          </a:prstGeom>
          <a:noFill/>
          <a:ln w="66675" cmpd="sng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>
            <a:off x="4267200" y="5257800"/>
            <a:ext cx="838200" cy="609600"/>
          </a:xfrm>
          <a:prstGeom prst="line">
            <a:avLst/>
          </a:prstGeom>
          <a:noFill/>
          <a:ln w="66675" cmpd="sng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6044" name="Line 28"/>
          <p:cNvSpPr>
            <a:spLocks noChangeShapeType="1"/>
          </p:cNvSpPr>
          <p:nvPr/>
        </p:nvSpPr>
        <p:spPr bwMode="auto">
          <a:xfrm>
            <a:off x="1371600" y="5257800"/>
            <a:ext cx="1588" cy="381000"/>
          </a:xfrm>
          <a:prstGeom prst="line">
            <a:avLst/>
          </a:prstGeom>
          <a:noFill/>
          <a:ln w="69850" cmpd="sng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0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Koegzisztencia törvénye</a:t>
            </a:r>
          </a:p>
        </p:txBody>
      </p:sp>
      <p:sp>
        <p:nvSpPr>
          <p:cNvPr id="2867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Ez a törvény azt jelenti, hogy egy személy egy adott időpontban különböző területeken különböző fejlettségi szinten lehet.</a:t>
            </a:r>
          </a:p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6550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8856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Tanulási zavarok 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Diszlexia</a:t>
            </a:r>
          </a:p>
          <a:p>
            <a:r>
              <a:rPr lang="hu-HU" dirty="0" smtClean="0"/>
              <a:t>Diszgráfia</a:t>
            </a:r>
          </a:p>
          <a:p>
            <a:r>
              <a:rPr lang="hu-HU" dirty="0" err="1" smtClean="0"/>
              <a:t>Diszkalkúlia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27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Egyéb tanulási, teljesítmény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Alulteljesítés</a:t>
            </a:r>
            <a:endParaRPr lang="hu-HU" dirty="0" smtClean="0"/>
          </a:p>
          <a:p>
            <a:r>
              <a:rPr lang="hu-HU" dirty="0" smtClean="0"/>
              <a:t>Lassú tanulók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36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/>
              <a:t>Szocializációs eredetű magatartásproblémák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65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Magatartászavar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magatartászavar sérült (korai) szocializáció, az általános elvárástól eltérő viselkedés. </a:t>
            </a:r>
            <a:endParaRPr lang="hu-HU" dirty="0" smtClean="0"/>
          </a:p>
          <a:p>
            <a:r>
              <a:rPr lang="hu-HU" dirty="0" smtClean="0"/>
              <a:t>Visszatérő </a:t>
            </a:r>
            <a:r>
              <a:rPr lang="hu-HU" dirty="0"/>
              <a:t>és tartósan deviáns, agresszív, vagy dacos magatartási mód.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viselkedés az adott kornak megfelelő szociális elvárások durva áthágásához vezet, sokkal súlyosabb mértékben, mint egy hagyományos gyerekcsíny vagy serdülőkori lázadás.  (BNO-10). </a:t>
            </a:r>
            <a:endParaRPr lang="hu-HU" dirty="0" smtClean="0"/>
          </a:p>
          <a:p>
            <a:r>
              <a:rPr lang="hu-HU" dirty="0" smtClean="0"/>
              <a:t>Mindez </a:t>
            </a:r>
            <a:r>
              <a:rPr lang="hu-HU" dirty="0"/>
              <a:t>kihat a fejlődésre, iskolai teljesítményre, átlagos értelmi képességei ellenére. Kísérője az önkontroll fejlődési zavara, helytelen önértékelés, énkép és önismereti zavar. </a:t>
            </a:r>
          </a:p>
        </p:txBody>
      </p:sp>
    </p:spTree>
    <p:extLst>
      <p:ext uri="{BB962C8B-B14F-4D97-AF65-F5344CB8AC3E}">
        <p14:creationId xmlns:p14="http://schemas.microsoft.com/office/powerpoint/2010/main" val="37587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Magatartásavar prognózisa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b="1" dirty="0"/>
              <a:t> </a:t>
            </a:r>
            <a:r>
              <a:rPr lang="hu-HU" dirty="0" smtClean="0"/>
              <a:t>Az </a:t>
            </a:r>
            <a:r>
              <a:rPr lang="hu-HU" dirty="0"/>
              <a:t>idejében felismert és kezelt tünetek csökkentik a szocializáció sérülését, segítik az adaptív viselkedés kialakulását.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prognózis szempontjából fontos a kitartó szülői támogatás; kifejezett előnyt jelenthetnek a jó intellektuális és szociális készségek, valamint a jó </a:t>
            </a:r>
            <a:r>
              <a:rPr lang="hu-HU" dirty="0" smtClean="0"/>
              <a:t>kortárs kapcsolatok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875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Kialakító tényezők - belső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925144"/>
          </a:xfrm>
        </p:spPr>
        <p:txBody>
          <a:bodyPr>
            <a:normAutofit fontScale="70000" lnSpcReduction="20000"/>
          </a:bodyPr>
          <a:lstStyle/>
          <a:p>
            <a:r>
              <a:rPr lang="hu-HU" b="1" dirty="0"/>
              <a:t>Biológiai tényezők</a:t>
            </a:r>
            <a:r>
              <a:rPr lang="hu-HU" dirty="0"/>
              <a:t>: nem, genetikai </a:t>
            </a:r>
            <a:r>
              <a:rPr lang="hu-HU" dirty="0" smtClean="0"/>
              <a:t>eltérések (Fiúknál </a:t>
            </a:r>
            <a:r>
              <a:rPr lang="hu-HU" dirty="0"/>
              <a:t>sokkal gyakoribb a külső tüneteket mutató magatartászavar, mint </a:t>
            </a:r>
            <a:r>
              <a:rPr lang="hu-HU" dirty="0" smtClean="0"/>
              <a:t>lányoknál) </a:t>
            </a:r>
          </a:p>
          <a:p>
            <a:r>
              <a:rPr lang="hu-HU" b="1" dirty="0" smtClean="0"/>
              <a:t>Szomatikus</a:t>
            </a:r>
            <a:r>
              <a:rPr lang="hu-HU" b="1" dirty="0"/>
              <a:t>, neurológiai faktorok</a:t>
            </a:r>
            <a:r>
              <a:rPr lang="hu-HU" dirty="0"/>
              <a:t>: valószínű, hogy bizonyos epizodikusan jelentkező agresszív viselkedésminták kapcsolatban állhatnak a központi idegrendszer, főleg a limbikus rendszer zavaraival. Egyes esetekben finom neurológiai eltérések észlelhetők.</a:t>
            </a:r>
          </a:p>
          <a:p>
            <a:r>
              <a:rPr lang="hu-HU" b="1" dirty="0"/>
              <a:t>Énvédő mechanizmusok</a:t>
            </a:r>
            <a:r>
              <a:rPr lang="hu-HU" dirty="0"/>
              <a:t>: főként az elkerülés, tagadás, az agresszorral való azonosulás, </a:t>
            </a:r>
            <a:r>
              <a:rPr lang="hu-HU" dirty="0" smtClean="0"/>
              <a:t>projekció, </a:t>
            </a:r>
            <a:r>
              <a:rPr lang="hu-HU" dirty="0"/>
              <a:t>valamin az áttolás figyelhető meg védekezési magatartásmódként.</a:t>
            </a:r>
          </a:p>
          <a:p>
            <a:r>
              <a:rPr lang="hu-HU" dirty="0"/>
              <a:t>A határövezetbe eső </a:t>
            </a:r>
            <a:r>
              <a:rPr lang="hu-HU" b="1" dirty="0"/>
              <a:t>alacsony intelligencia</a:t>
            </a:r>
            <a:r>
              <a:rPr lang="hu-HU" dirty="0"/>
              <a:t>, illetve a rosszul kezelt, vagy kezeletlen </a:t>
            </a:r>
            <a:r>
              <a:rPr lang="hu-HU" b="1" dirty="0"/>
              <a:t>tanulási zavarok </a:t>
            </a:r>
            <a:r>
              <a:rPr lang="hu-HU" dirty="0"/>
              <a:t>is növelik a magatartászavar kialakulásának valószínűségét.</a:t>
            </a:r>
          </a:p>
          <a:p>
            <a:r>
              <a:rPr lang="hu-HU" dirty="0"/>
              <a:t>A </a:t>
            </a:r>
            <a:r>
              <a:rPr lang="hu-HU" b="1" dirty="0"/>
              <a:t>túlérzékeny idegrendszer</a:t>
            </a:r>
            <a:r>
              <a:rPr lang="hu-HU" dirty="0"/>
              <a:t>, amely az átlagos környezeti hatásokra is fokozottan reagál. Ez a magatartászavar szinte mindig regresszív tünetekben nyilvánul meg (generalizált szorongás, depresszív tünetek, pánik és fóbiák, kényszeres tünetek, pótcselekvések, alvás és evészavarok).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87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Kialakító tényezők - külső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/>
              <a:t>Nevelési stílusok, értékrendek</a:t>
            </a:r>
            <a:r>
              <a:rPr lang="hu-HU" b="1" i="1" dirty="0"/>
              <a:t>: </a:t>
            </a:r>
            <a:endParaRPr lang="hu-HU" b="1" i="1" dirty="0" smtClean="0"/>
          </a:p>
          <a:p>
            <a:pPr lvl="1"/>
            <a:r>
              <a:rPr lang="hu-HU" dirty="0" smtClean="0"/>
              <a:t>Drill nevelés</a:t>
            </a:r>
          </a:p>
          <a:p>
            <a:pPr lvl="1"/>
            <a:r>
              <a:rPr lang="hu-HU" dirty="0" smtClean="0"/>
              <a:t>Elhanyagoló</a:t>
            </a:r>
          </a:p>
          <a:p>
            <a:pPr lvl="1"/>
            <a:r>
              <a:rPr lang="hu-HU" dirty="0" smtClean="0"/>
              <a:t>Megengedő</a:t>
            </a:r>
          </a:p>
          <a:p>
            <a:pPr lvl="1"/>
            <a:r>
              <a:rPr lang="hu-HU" dirty="0" smtClean="0"/>
              <a:t>Kettős nevelés</a:t>
            </a:r>
          </a:p>
          <a:p>
            <a:r>
              <a:rPr lang="hu-HU" b="1" dirty="0" smtClean="0"/>
              <a:t>A </a:t>
            </a:r>
            <a:r>
              <a:rPr lang="hu-HU" b="1" dirty="0"/>
              <a:t>média agressziót fokozó </a:t>
            </a:r>
            <a:r>
              <a:rPr lang="hu-HU" b="1" dirty="0" smtClean="0"/>
              <a:t>hatásai</a:t>
            </a:r>
          </a:p>
          <a:p>
            <a:r>
              <a:rPr lang="hu-HU" b="1" dirty="0" smtClean="0"/>
              <a:t>A </a:t>
            </a:r>
            <a:r>
              <a:rPr lang="hu-HU" b="1" dirty="0"/>
              <a:t>pedagógiai attitűd és </a:t>
            </a:r>
            <a:r>
              <a:rPr lang="hu-HU" b="1" dirty="0" err="1"/>
              <a:t>attribúció</a:t>
            </a:r>
            <a:r>
              <a:rPr lang="hu-HU" b="1" dirty="0"/>
              <a:t> hibái: </a:t>
            </a:r>
            <a:r>
              <a:rPr lang="hu-HU" dirty="0" smtClean="0"/>
              <a:t>pl. </a:t>
            </a:r>
            <a:r>
              <a:rPr lang="hu-HU" dirty="0"/>
              <a:t>negatív </a:t>
            </a:r>
            <a:r>
              <a:rPr lang="hu-HU" dirty="0" err="1"/>
              <a:t>attribúció</a:t>
            </a:r>
            <a:r>
              <a:rPr lang="hu-HU" dirty="0"/>
              <a:t> és a holdudvar hatás miatt egy ápolatlan külső, piszkos test gyorsabban kialakítja a gyermekkel szembeni negatív véleményt, ami főleg nonverbálisan meg is jelenik a pedagógusok </a:t>
            </a:r>
            <a:r>
              <a:rPr lang="hu-HU" dirty="0" smtClean="0"/>
              <a:t>viselkedésében.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/>
              <a:t>kategorizáció</a:t>
            </a:r>
            <a:r>
              <a:rPr lang="hu-HU" dirty="0"/>
              <a:t> miatt a magatartászavart mutató gyermekek gyorsan bűnbakká válnak, és nincs bizonyítási lehetőségük sem.</a:t>
            </a:r>
          </a:p>
          <a:p>
            <a:pPr lvl="1"/>
            <a:r>
              <a:rPr lang="hu-HU" dirty="0" smtClean="0"/>
              <a:t>Pedagógiai </a:t>
            </a:r>
            <a:r>
              <a:rPr lang="hu-HU" dirty="0"/>
              <a:t>attitűd hiba, amikor az egyéni reakciókat eltérésük miatt magatartászavarnak minősítik.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974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Tünetek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628800"/>
            <a:ext cx="784778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Fajtái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Családi </a:t>
            </a:r>
            <a:r>
              <a:rPr lang="hu-HU" b="1" dirty="0"/>
              <a:t>körre korlátozódó magatartászavar</a:t>
            </a:r>
            <a:endParaRPr lang="hu-HU" dirty="0"/>
          </a:p>
          <a:p>
            <a:r>
              <a:rPr lang="hu-HU" dirty="0" smtClean="0"/>
              <a:t>Ez </a:t>
            </a:r>
            <a:r>
              <a:rPr lang="hu-HU" dirty="0"/>
              <a:t>kifejezett, szándékosan destruktív viselkedéssel társul, ami leggyakrabban valamelyik családtag (illetve annak személyes tárgyai) ellen irányul. </a:t>
            </a:r>
            <a:r>
              <a:rPr lang="hu-HU" b="1" dirty="0"/>
              <a:t>Hátterében</a:t>
            </a:r>
            <a:r>
              <a:rPr lang="hu-HU" dirty="0"/>
              <a:t> gyakran valamely családtaggal való kifejezetten rossz viszony húzódik meg, egyes esetekben akkor alakul ki, mikor (új) kistestvér születik.</a:t>
            </a:r>
          </a:p>
          <a:p>
            <a:pPr marL="0" indent="0">
              <a:buNone/>
            </a:pPr>
            <a:r>
              <a:rPr lang="hu-HU" b="1" dirty="0" smtClean="0"/>
              <a:t>Kortárscsoportba </a:t>
            </a:r>
            <a:r>
              <a:rPr lang="hu-HU" b="1" dirty="0"/>
              <a:t>sem beilleszkedők magatartászavara</a:t>
            </a:r>
            <a:endParaRPr lang="hu-HU" dirty="0"/>
          </a:p>
          <a:p>
            <a:r>
              <a:rPr lang="hu-HU" dirty="0"/>
              <a:t>Jellemzője a többi gyerekkel való kapcsolat átható </a:t>
            </a:r>
            <a:r>
              <a:rPr lang="hu-HU" dirty="0" err="1"/>
              <a:t>abnormalitása</a:t>
            </a:r>
            <a:r>
              <a:rPr lang="hu-HU" dirty="0"/>
              <a:t>, ami kombinálódik az állandó </a:t>
            </a:r>
            <a:r>
              <a:rPr lang="hu-HU" dirty="0" err="1"/>
              <a:t>disszociális</a:t>
            </a:r>
            <a:r>
              <a:rPr lang="hu-HU" dirty="0"/>
              <a:t> és agresszív magatartással. Ennek a zavarnak a kortárscsoportba való beilleszkedés hiánya a legfontosabb tünete. Az inzultusokat többnyire magányosan követik el, a tipikus viselkedés a következőket öleli fel: kötekedés, fenyegetőzés, durva </a:t>
            </a:r>
            <a:r>
              <a:rPr lang="hu-HU" dirty="0" smtClean="0"/>
              <a:t>támadások</a:t>
            </a:r>
          </a:p>
          <a:p>
            <a:pPr marL="0" indent="0">
              <a:buNone/>
            </a:pPr>
            <a:r>
              <a:rPr lang="hu-HU" b="1" dirty="0" smtClean="0"/>
              <a:t>Kortárscsoportba </a:t>
            </a:r>
            <a:r>
              <a:rPr lang="hu-HU" b="1" dirty="0"/>
              <a:t>beilleszkedők magatartászavara (szocializált magatartászavar)</a:t>
            </a:r>
            <a:endParaRPr lang="hu-HU" dirty="0"/>
          </a:p>
          <a:p>
            <a:r>
              <a:rPr lang="hu-HU" dirty="0"/>
              <a:t>Jellemzője a kortárscsoportjukba jól beilleszkedett egyének állandó </a:t>
            </a:r>
            <a:r>
              <a:rPr lang="hu-HU" dirty="0" err="1"/>
              <a:t>disszociális</a:t>
            </a:r>
            <a:r>
              <a:rPr lang="hu-HU" dirty="0"/>
              <a:t> vagy agresszív magatartása. Az elkülönítés kulcsa a meglévő, tartós, kortársakkal kötött barátságok (amennyiben a kortárscsoport az elfogadhatatlan viselkedést helyesli, és a szubkultúra szabályozza azt). A felnőttekkel való kapcsolat változó, tekintélyszemélyekkel rossz, míg másokkal jó lehet. 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55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Transzfer törvénye</a:t>
            </a:r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Azt jelenti, hogy bizonyos ismeretek, már kialakult készségek hatnak más hasonló jellegű készségek elsajátítására. </a:t>
            </a:r>
          </a:p>
          <a:p>
            <a:r>
              <a:rPr lang="hu-HU" altLang="hu-HU" smtClean="0"/>
              <a:t>Ez a hatás lehet segítő, ebben az esetben beszélünk pozitív transzferről, vagy gátló, ebben az esetben beszélünk negatív transzferről.</a:t>
            </a:r>
          </a:p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1296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/>
              <a:t>Nyílt (kihívó) oppozíciós zavar</a:t>
            </a:r>
            <a:endParaRPr lang="hu-HU" dirty="0"/>
          </a:p>
          <a:p>
            <a:r>
              <a:rPr lang="hu-HU" dirty="0"/>
              <a:t>dacos, engedetlen, kötekedő (bomlasztó) viselkedéssel jellemezhető. Alapvető tünete a zavarnak a tartósan </a:t>
            </a:r>
            <a:r>
              <a:rPr lang="hu-HU" dirty="0" err="1"/>
              <a:t>negativisztikus</a:t>
            </a:r>
            <a:r>
              <a:rPr lang="hu-HU" dirty="0"/>
              <a:t>, támadó, provokatív és indulatos viselkedés, gyakran és aktívan elutasítják a felnőttek kéréseit, vagy szerepeket és szándékosan dühítenek másokat.</a:t>
            </a:r>
          </a:p>
          <a:p>
            <a:r>
              <a:rPr lang="hu-HU" dirty="0"/>
              <a:t>Kifejezetten </a:t>
            </a:r>
            <a:r>
              <a:rPr lang="hu-HU" dirty="0" err="1"/>
              <a:t>perfekcionisták</a:t>
            </a:r>
            <a:r>
              <a:rPr lang="hu-HU" dirty="0"/>
              <a:t> lehetnek, jó intellektussal rendelkezhetnek. Alacsony frusztrációs toleranciájuk van, könnyen indulatba jönnek.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ellenkezésük tipikusan kihívó jellegű, konfrontációt kezdeményezők, általában kifejezetten durvák, együttműködést kerülők, tekintélyszemélyekkel ellenkeznek.  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racionális érvelést, a realitást nem hajlandók figyelembe venni, olykor úgy tűnik, mintha kizárólag az ellenkezésen keresztül fejeznék ki magukat.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9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Gyermekmegismerés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Alapelvek</a:t>
            </a:r>
            <a:endParaRPr lang="hu-H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778827" cy="4954116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pedagógus legyen motivált a gyerek megismerésében</a:t>
            </a:r>
          </a:p>
          <a:p>
            <a:r>
              <a:rPr lang="hu-HU" sz="2400" dirty="0" smtClean="0"/>
              <a:t>A gyerek személyiségének megismerése ne legyen akció jellegű, </a:t>
            </a:r>
            <a:r>
              <a:rPr lang="hu-HU" sz="2400" dirty="0" err="1" smtClean="0"/>
              <a:t>ágyazódjon</a:t>
            </a:r>
            <a:r>
              <a:rPr lang="hu-HU" sz="2400" dirty="0" smtClean="0"/>
              <a:t> egy komplex pedagógiai folyamatba</a:t>
            </a:r>
          </a:p>
          <a:p>
            <a:r>
              <a:rPr lang="hu-HU" sz="2400" dirty="0" smtClean="0"/>
              <a:t>Törekedni kell arra, hogy a gyerek teljes személyiségére vonatkozó kép alakuljon ki</a:t>
            </a:r>
          </a:p>
          <a:p>
            <a:r>
              <a:rPr lang="hu-HU" sz="2400" dirty="0" smtClean="0"/>
              <a:t>A gyermek teljes tevékenység- és kapcsolatrendszerének megismerése (holisztikus elv)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84827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66850" y="1600204"/>
            <a:ext cx="7143750" cy="4530725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A gyerek személyiségének megismerése a humánökológia szemléletén alapuljon (</a:t>
            </a:r>
            <a:r>
              <a:rPr lang="hu-HU" sz="2400" dirty="0" err="1" smtClean="0"/>
              <a:t>intra</a:t>
            </a:r>
            <a:r>
              <a:rPr lang="hu-HU" sz="2400" dirty="0" smtClean="0"/>
              <a:t>-, </a:t>
            </a:r>
            <a:r>
              <a:rPr lang="hu-HU" sz="2400" dirty="0" err="1" smtClean="0"/>
              <a:t>interpszichés</a:t>
            </a:r>
            <a:r>
              <a:rPr lang="hu-HU" sz="2400" dirty="0" smtClean="0"/>
              <a:t> és interkulturális tényezők feltárása)</a:t>
            </a:r>
          </a:p>
          <a:p>
            <a:r>
              <a:rPr lang="hu-HU" sz="2400" dirty="0" smtClean="0"/>
              <a:t>A megismeréshez a pedagógus rendelkezzen megfelelő szakmai felkészültséggel és módszertani eszköztárral</a:t>
            </a:r>
          </a:p>
          <a:p>
            <a:r>
              <a:rPr lang="hu-HU" sz="2400" dirty="0" smtClean="0"/>
              <a:t>A megismerésnél legyen meghatározó a gyermek aktuális fejlettségi állapota, (vegyük figyelembe az életkori sajátosságokat)</a:t>
            </a:r>
          </a:p>
          <a:p>
            <a:r>
              <a:rPr lang="hu-HU" sz="2400" dirty="0" smtClean="0"/>
              <a:t>A komplex megismerésre épüljön a differenciált fejlesztés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56843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70992" y="116632"/>
            <a:ext cx="7772400" cy="1143000"/>
          </a:xfrm>
        </p:spPr>
        <p:txBody>
          <a:bodyPr/>
          <a:lstStyle/>
          <a:p>
            <a:r>
              <a:rPr lang="hu-HU" dirty="0" smtClean="0"/>
              <a:t>Főbb lépések</a:t>
            </a:r>
            <a:endParaRPr lang="hu-HU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789832"/>
            <a:ext cx="7543800" cy="4965699"/>
          </a:xfrm>
        </p:spPr>
        <p:txBody>
          <a:bodyPr>
            <a:noAutofit/>
          </a:bodyPr>
          <a:lstStyle/>
          <a:p>
            <a:r>
              <a:rPr lang="hu-HU" sz="2000" dirty="0" smtClean="0"/>
              <a:t>A gyerek megismerést igénylő cél és helyzet meghatározás</a:t>
            </a:r>
          </a:p>
          <a:p>
            <a:r>
              <a:rPr lang="hu-HU" sz="2000" dirty="0" smtClean="0"/>
              <a:t>Igények és célok meghatározása alapján a pszichológiai, pedagógiai, szociálpszichológiai, szociológiai ismeretek felfrissítése, kiegészítése</a:t>
            </a:r>
          </a:p>
          <a:p>
            <a:r>
              <a:rPr lang="hu-HU" sz="2000" dirty="0" smtClean="0"/>
              <a:t>Módszerek, eszközök kiválasztása,</a:t>
            </a:r>
          </a:p>
          <a:p>
            <a:r>
              <a:rPr lang="hu-HU" sz="2000" dirty="0" smtClean="0"/>
              <a:t>Vizsgálatok, mérések, felmérések elvégzése</a:t>
            </a:r>
          </a:p>
          <a:p>
            <a:r>
              <a:rPr lang="hu-HU" sz="2000" dirty="0" smtClean="0"/>
              <a:t>A kapott adatok feldolgozása, elemzések értékelése</a:t>
            </a:r>
          </a:p>
          <a:p>
            <a:r>
              <a:rPr lang="hu-HU" sz="2000" dirty="0" smtClean="0"/>
              <a:t>Az eredmények alapján a pedagógusi kompetenciába tartozó feladatok meghatározása, fejlesztési stratégia kidolgozása</a:t>
            </a:r>
          </a:p>
          <a:p>
            <a:r>
              <a:rPr lang="hu-HU" sz="2000" dirty="0" smtClean="0"/>
              <a:t>Ha szükséges, a pedagógusi kompetencián kívül álló esetekben külső, adekvát kompetencia bevonása, pl.: pszichológus, családgondozó, stb.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1213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 számának helye 7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58A0DAC5-730B-4F7D-B61F-88C4B70BAE0F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135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megismerés fő területei</a:t>
            </a:r>
            <a:endParaRPr lang="hu-HU" dirty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sz="3200" b="1" dirty="0"/>
              <a:t>Biológiai-, fiziológiai működés sajátosságai</a:t>
            </a:r>
            <a:endParaRPr lang="hu-HU" sz="3200" b="1" dirty="0" smtClean="0"/>
          </a:p>
          <a:p>
            <a:r>
              <a:rPr lang="hu-HU" dirty="0" smtClean="0"/>
              <a:t>A gyerek fejlődésére vonatkozó adatok</a:t>
            </a:r>
          </a:p>
          <a:p>
            <a:r>
              <a:rPr lang="hu-HU" dirty="0" smtClean="0"/>
              <a:t>Testi fejlettség, megjelenés</a:t>
            </a:r>
          </a:p>
          <a:p>
            <a:r>
              <a:rPr lang="hu-HU" dirty="0" smtClean="0"/>
              <a:t>Általános egészségi állapot (betegségek)</a:t>
            </a:r>
          </a:p>
          <a:p>
            <a:r>
              <a:rPr lang="hu-HU" dirty="0" smtClean="0"/>
              <a:t>Esetleges fejlődési eltérések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9213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200" b="1" dirty="0"/>
              <a:t>Az </a:t>
            </a:r>
            <a:r>
              <a:rPr lang="hu-HU" sz="3200" b="1" dirty="0" err="1"/>
              <a:t>intrapszichés</a:t>
            </a:r>
            <a:r>
              <a:rPr lang="hu-HU" sz="3200" b="1" dirty="0"/>
              <a:t> működés jellemzői</a:t>
            </a:r>
            <a:endParaRPr lang="hu-HU" sz="3200" b="1" dirty="0" smtClean="0"/>
          </a:p>
          <a:p>
            <a:r>
              <a:rPr lang="hu-HU" dirty="0" err="1" smtClean="0"/>
              <a:t>Kogníció</a:t>
            </a:r>
            <a:r>
              <a:rPr lang="hu-HU" dirty="0" smtClean="0"/>
              <a:t> – a megismerő tevékenység jellemzői</a:t>
            </a:r>
          </a:p>
          <a:p>
            <a:r>
              <a:rPr lang="hu-HU" dirty="0" smtClean="0"/>
              <a:t>A gyermek képességére vonatkozó adatok</a:t>
            </a:r>
          </a:p>
          <a:p>
            <a:r>
              <a:rPr lang="hu-HU" dirty="0" smtClean="0"/>
              <a:t>A motivációjára, értékrendjére vonatkozó adatok</a:t>
            </a:r>
          </a:p>
          <a:p>
            <a:r>
              <a:rPr lang="hu-HU" dirty="0" smtClean="0"/>
              <a:t>Az érdeklődésére vonatkozó adatok</a:t>
            </a:r>
          </a:p>
          <a:p>
            <a:r>
              <a:rPr lang="hu-HU" dirty="0" smtClean="0"/>
              <a:t>A gyermek otthoni tevékenysége</a:t>
            </a:r>
          </a:p>
          <a:p>
            <a:r>
              <a:rPr lang="hu-HU" dirty="0" smtClean="0"/>
              <a:t>Óvodán kívüli tevékenysége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46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 számának helye 5"/>
          <p:cNvSpPr txBox="1">
            <a:spLocks noGrp="1"/>
          </p:cNvSpPr>
          <p:nvPr/>
        </p:nvSpPr>
        <p:spPr bwMode="auto">
          <a:xfrm>
            <a:off x="6229350" y="62484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3F13958F-20A2-448A-9BD2-76EC3C1D7B47}" type="slidenum">
              <a:rPr lang="hu-HU" sz="1000">
                <a:solidFill>
                  <a:prstClr val="white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137</a:t>
            </a:fld>
            <a:endParaRPr lang="hu-HU" sz="1000">
              <a:solidFill>
                <a:prstClr val="white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sz="3200" b="1" dirty="0"/>
              <a:t>Az </a:t>
            </a:r>
            <a:r>
              <a:rPr lang="hu-HU" sz="3200" b="1" dirty="0" err="1"/>
              <a:t>interperszonalitás</a:t>
            </a:r>
            <a:r>
              <a:rPr lang="hu-HU" sz="3200" b="1" dirty="0"/>
              <a:t> jellemzői</a:t>
            </a:r>
            <a:endParaRPr lang="hu-HU" sz="3200" b="1" dirty="0" smtClean="0"/>
          </a:p>
          <a:p>
            <a:r>
              <a:rPr lang="hu-HU" dirty="0" smtClean="0"/>
              <a:t>Családra vonatkozó adatok</a:t>
            </a:r>
          </a:p>
          <a:p>
            <a:r>
              <a:rPr lang="hu-HU" dirty="0" smtClean="0"/>
              <a:t>A gyerek kapcsolatrendszere</a:t>
            </a:r>
          </a:p>
        </p:txBody>
      </p:sp>
    </p:spTree>
    <p:extLst>
      <p:ext uri="{BB962C8B-B14F-4D97-AF65-F5344CB8AC3E}">
        <p14:creationId xmlns:p14="http://schemas.microsoft.com/office/powerpoint/2010/main" val="25465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Szocializáció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9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/>
              <a:t>A szocializáció elméleti megközelítése</a:t>
            </a:r>
            <a:r>
              <a:rPr lang="hu-HU" altLang="hu-HU" dirty="0">
                <a:solidFill>
                  <a:srgbClr val="333399"/>
                </a:solidFill>
              </a:rPr>
              <a:t/>
            </a:r>
            <a:br>
              <a:rPr lang="hu-HU" altLang="hu-HU" dirty="0">
                <a:solidFill>
                  <a:srgbClr val="333399"/>
                </a:solidFill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Új szemléletek:</a:t>
            </a:r>
          </a:p>
          <a:p>
            <a:r>
              <a:rPr lang="hu-HU" dirty="0"/>
              <a:t>Környezetnek nagyobb szerepet tulajdonít</a:t>
            </a:r>
          </a:p>
          <a:p>
            <a:pPr lvl="1"/>
            <a:r>
              <a:rPr lang="hu-HU" dirty="0"/>
              <a:t>Ökológiai modellek</a:t>
            </a:r>
          </a:p>
          <a:p>
            <a:pPr lvl="1"/>
            <a:r>
              <a:rPr lang="hu-HU" dirty="0"/>
              <a:t>Kulturális modell</a:t>
            </a:r>
          </a:p>
          <a:p>
            <a:r>
              <a:rPr lang="hu-HU" dirty="0"/>
              <a:t>A szocializáció interaktív folyamat</a:t>
            </a:r>
          </a:p>
          <a:p>
            <a:pPr lvl="1"/>
            <a:r>
              <a:rPr lang="hu-HU" dirty="0"/>
              <a:t>Saját szocializációjára hat a gyerek</a:t>
            </a:r>
          </a:p>
          <a:p>
            <a:pPr lvl="1"/>
            <a:r>
              <a:rPr lang="hu-HU" dirty="0"/>
              <a:t>Szereptanulás</a:t>
            </a:r>
          </a:p>
          <a:p>
            <a:pPr lvl="1"/>
            <a:r>
              <a:rPr lang="hu-HU" dirty="0" err="1"/>
              <a:t>Kogníció</a:t>
            </a:r>
            <a:r>
              <a:rPr lang="hu-HU" dirty="0"/>
              <a:t> szerepe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/>
              <a:t>Az ökológiai modell</a:t>
            </a:r>
            <a:r>
              <a:rPr lang="hu-HU" altLang="hu-HU" dirty="0">
                <a:solidFill>
                  <a:srgbClr val="333399"/>
                </a:solidFill>
              </a:rPr>
              <a:t/>
            </a:r>
            <a:br>
              <a:rPr lang="hu-HU" altLang="hu-HU" dirty="0">
                <a:solidFill>
                  <a:srgbClr val="333399"/>
                </a:solidFill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916438"/>
            <a:ext cx="7620000" cy="4680914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/>
              <a:t>Rendszerszemléletű</a:t>
            </a:r>
            <a:r>
              <a:rPr lang="hu-HU" dirty="0"/>
              <a:t> modell.</a:t>
            </a:r>
          </a:p>
          <a:p>
            <a:r>
              <a:rPr lang="hu-HU" dirty="0"/>
              <a:t>Az ember és a környezet </a:t>
            </a:r>
            <a:r>
              <a:rPr lang="hu-HU" b="1" dirty="0"/>
              <a:t>kölcsönhatásár</a:t>
            </a:r>
            <a:r>
              <a:rPr lang="hu-HU" dirty="0"/>
              <a:t>a helyezi a hangsúlyt.</a:t>
            </a:r>
          </a:p>
          <a:p>
            <a:r>
              <a:rPr lang="hu-HU" dirty="0"/>
              <a:t>A fejlődés nem ismerhető meg a környezet ismerete nélkül. </a:t>
            </a:r>
          </a:p>
          <a:p>
            <a:r>
              <a:rPr lang="hu-HU" dirty="0"/>
              <a:t>A környezetet a struktúrák olyan hierarchikus, egymásba illeszkedő rendszerének tartja, melyben minden rendszer benne rejlik a következőben. A nagyobb rendszer hatása átszűrődik a benne rejlő kisebb rendszerbe.</a:t>
            </a:r>
          </a:p>
          <a:p>
            <a:r>
              <a:rPr lang="hu-HU" dirty="0"/>
              <a:t>Az ember úgy tudja kielégíteni szükségleteit és problémáit megoldani, hogy közlekedik, kapcsolatokat teremt ebben a rendszerben.</a:t>
            </a:r>
          </a:p>
          <a:p>
            <a:r>
              <a:rPr lang="hu-HU" dirty="0"/>
              <a:t>Így létrejön a kommunális </a:t>
            </a:r>
            <a:r>
              <a:rPr lang="hu-HU" b="1" dirty="0"/>
              <a:t>adaptáció</a:t>
            </a:r>
            <a:r>
              <a:rPr lang="hu-HU" dirty="0"/>
              <a:t> (alkalmazkodás) a fizikai és emberi környezet között.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20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/>
              <a:t>A környezet szerepe:</a:t>
            </a:r>
            <a:br>
              <a:rPr lang="hu-HU" altLang="hu-HU" dirty="0"/>
            </a:br>
            <a:r>
              <a:rPr lang="hu-HU" altLang="hu-HU" dirty="0"/>
              <a:t>Ökológiai modell (</a:t>
            </a:r>
            <a:r>
              <a:rPr lang="hu-HU" altLang="hu-HU" dirty="0" err="1"/>
              <a:t>Bronfenbrenner</a:t>
            </a:r>
            <a:r>
              <a:rPr lang="hu-HU" alt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/>
              <a:t>Mikrorendszer:</a:t>
            </a:r>
            <a:r>
              <a:rPr lang="hu-HU" dirty="0"/>
              <a:t> a gyermeket körülvevő közvetlen környezet, magában foglalja a fizikai tárgyakat, ezek struktúráját, interperszonális struktúrát</a:t>
            </a:r>
          </a:p>
          <a:p>
            <a:r>
              <a:rPr lang="hu-HU" b="1" dirty="0" err="1"/>
              <a:t>Mezorendszer</a:t>
            </a:r>
            <a:r>
              <a:rPr lang="hu-HU" b="1" dirty="0"/>
              <a:t>:</a:t>
            </a:r>
            <a:r>
              <a:rPr lang="hu-HU" dirty="0"/>
              <a:t> tartalmazza a főbb környezeti színterek közötti kapcsolatot a fejlődés adott pontján</a:t>
            </a:r>
          </a:p>
          <a:p>
            <a:r>
              <a:rPr lang="hu-HU" b="1" dirty="0" err="1"/>
              <a:t>Exorendszer</a:t>
            </a:r>
            <a:r>
              <a:rPr lang="hu-HU" b="1" dirty="0"/>
              <a:t>:</a:t>
            </a:r>
            <a:r>
              <a:rPr lang="hu-HU" dirty="0"/>
              <a:t> szélesebb szociális struktúra, amely hatást gyakorol a gyerek életére (munka, média stb.)</a:t>
            </a:r>
          </a:p>
          <a:p>
            <a:r>
              <a:rPr lang="hu-HU" b="1" dirty="0" err="1"/>
              <a:t>Makrorendszer</a:t>
            </a:r>
            <a:r>
              <a:rPr lang="hu-HU" b="1" dirty="0"/>
              <a:t>:</a:t>
            </a:r>
            <a:r>
              <a:rPr lang="hu-HU" dirty="0"/>
              <a:t> adott kultúrát átfogó gazdasági, szociális, politikai intézményrendszer, és az adott kultúra érték- és normarendszere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857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611559" y="856580"/>
            <a:ext cx="7114037" cy="85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hu-HU" altLang="hu-HU" sz="2701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</a:rPr>
              <a:t>A humánökológiai rendszer szintjei (</a:t>
            </a:r>
            <a:r>
              <a:rPr kumimoji="0" lang="hu-HU" altLang="hu-HU" sz="2701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</a:rPr>
              <a:t>Welch</a:t>
            </a:r>
            <a:r>
              <a:rPr kumimoji="0" lang="hu-HU" altLang="hu-HU" sz="2701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</a:rPr>
              <a:t>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2355" y="1754546"/>
            <a:ext cx="4051506" cy="448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28638" indent="-5286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 sz="32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 sz="28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cs typeface="WenQuanYi Micro Hei" charset="0"/>
              </a:defRPr>
            </a:lvl9pPr>
          </a:lstStyle>
          <a:p>
            <a:pPr marL="528638" marR="0" lvl="0" indent="-528638" algn="l" defTabSz="9144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Times New Roman" panose="02020603050405020304" pitchFamily="18" charset="0"/>
              <a:buAutoNum type="arabicPeriod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 gyermek fizikai-biológiai állapota</a:t>
            </a:r>
          </a:p>
          <a:p>
            <a:pPr marL="528638" marR="0" lvl="0" indent="-528638" algn="l" defTabSz="9144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Times New Roman" panose="02020603050405020304" pitchFamily="18" charset="0"/>
              <a:buAutoNum type="arabicPeriod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 gyermek </a:t>
            </a:r>
            <a:r>
              <a:rPr kumimoji="0" lang="hu-HU" alt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intrapszichés</a:t>
            </a: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szintje</a:t>
            </a:r>
          </a:p>
          <a:p>
            <a:pPr marL="528638" marR="0" lvl="0" indent="-528638" algn="l" defTabSz="9144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Times New Roman" panose="02020603050405020304" pitchFamily="18" charset="0"/>
              <a:buAutoNum type="arabicPeriod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 gyermek interperszonális kapcsolatai</a:t>
            </a:r>
          </a:p>
          <a:p>
            <a:pPr marL="528638" marR="0" lvl="0" indent="-528638" algn="l" defTabSz="9144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Times New Roman" panose="02020603050405020304" pitchFamily="18" charset="0"/>
              <a:buAutoNum type="arabicPeriod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 gyermek helye a családban, közösségekben, stb.</a:t>
            </a:r>
          </a:p>
          <a:p>
            <a:pPr marL="528638" marR="0" lvl="0" indent="-528638" algn="l" defTabSz="9144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Times New Roman" panose="02020603050405020304" pitchFamily="18" charset="0"/>
              <a:buAutoNum type="arabicPeriod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 gyermek lakóhelyi környezete</a:t>
            </a:r>
          </a:p>
          <a:p>
            <a:pPr marL="528638" marR="0" lvl="0" indent="-528638" algn="l" defTabSz="9144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Times New Roman" panose="02020603050405020304" pitchFamily="18" charset="0"/>
              <a:buAutoNum type="arabicPeriod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 gyermek kultúrája, mint identitás</a:t>
            </a:r>
          </a:p>
          <a:p>
            <a:pPr marL="528638" marR="0" lvl="0" indent="-528638" algn="l" defTabSz="9144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Times New Roman" panose="02020603050405020304" pitchFamily="18" charset="0"/>
              <a:buAutoNum type="arabicPeriod"/>
              <a:tabLst>
                <a:tab pos="528638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  <a:tab pos="9512300" algn="l"/>
              </a:tabLst>
              <a:defRPr/>
            </a:pP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A gyermeket körülvevő össztársadalmi közeg,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hu-HU" alt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állami intézmények, szolgáltatások, intézkedések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5899894" y="3476639"/>
            <a:ext cx="702652" cy="756244"/>
          </a:xfrm>
          <a:prstGeom prst="ellipse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hu-HU" altLang="hu-H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5691479" y="3244405"/>
            <a:ext cx="1134962" cy="1242145"/>
          </a:xfrm>
          <a:prstGeom prst="ellipse">
            <a:avLst/>
          </a:prstGeom>
          <a:noFill/>
          <a:ln w="25560" cap="sq">
            <a:solidFill>
              <a:srgbClr val="5BAD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hu-HU" altLang="hu-H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5292516" y="2850206"/>
            <a:ext cx="1948370" cy="2053172"/>
          </a:xfrm>
          <a:prstGeom prst="ellipse">
            <a:avLst/>
          </a:prstGeom>
          <a:noFill/>
          <a:ln w="255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hu-HU" altLang="hu-H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5467584" y="3043138"/>
            <a:ext cx="1598235" cy="1651827"/>
          </a:xfrm>
          <a:prstGeom prst="ellipse">
            <a:avLst/>
          </a:prstGeom>
          <a:noFill/>
          <a:ln w="25560" cap="sq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hu-HU" altLang="hu-H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5107922" y="2627502"/>
            <a:ext cx="2384252" cy="2484291"/>
          </a:xfrm>
          <a:prstGeom prst="ellipse">
            <a:avLst/>
          </a:prstGeom>
          <a:noFill/>
          <a:ln w="25560" cap="sq">
            <a:solidFill>
              <a:srgbClr val="CC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hu-HU" altLang="hu-H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635121" y="2186855"/>
            <a:ext cx="3232198" cy="3348910"/>
          </a:xfrm>
          <a:prstGeom prst="ellips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hu-HU" altLang="hu-H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4873308" y="2402415"/>
            <a:ext cx="2808225" cy="2917791"/>
          </a:xfrm>
          <a:prstGeom prst="ellipse">
            <a:avLst/>
          </a:prstGeom>
          <a:noFill/>
          <a:ln w="25560" cap="sq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hu-HU" altLang="hu-H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76" y="3552858"/>
            <a:ext cx="600231" cy="56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095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I. A neveléslélektan tárgya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2286000"/>
            <a:ext cx="7691438" cy="4022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Nevelkedés, nevelés, szocializáció, oktatás folyamata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Szocializáció szereplői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Szocializációs színterek, intézmények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Sikertelen szocializáció és korrekciója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Együtt kezeli a szociális környezetet és annak a gyermek lelki működésére való hatását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Empirikus és elméleti tudomány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Gyakorlati és alkalmazott</a:t>
            </a:r>
          </a:p>
        </p:txBody>
      </p:sp>
    </p:spTree>
    <p:extLst>
      <p:ext uri="{BB962C8B-B14F-4D97-AF65-F5344CB8AC3E}">
        <p14:creationId xmlns:p14="http://schemas.microsoft.com/office/powerpoint/2010/main" val="24160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/>
              <a:t>Kultúr-inkluzív kutatási paradigma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Azt teszi vizsgálat tárgyává, hogy hogyan szabályozzák, alakítják a kulturális tradíciók az emberi pszichét </a:t>
            </a:r>
          </a:p>
          <a:p>
            <a:r>
              <a:rPr lang="hu-HU" dirty="0"/>
              <a:t>Kultúra környezetszervező szerepe</a:t>
            </a:r>
          </a:p>
          <a:p>
            <a:r>
              <a:rPr lang="hu-HU" dirty="0" err="1"/>
              <a:t>Kultúrközi</a:t>
            </a:r>
            <a:r>
              <a:rPr lang="hu-HU" dirty="0"/>
              <a:t> összehasonlító vizsgálatok</a:t>
            </a:r>
          </a:p>
          <a:p>
            <a:r>
              <a:rPr lang="hu-HU" dirty="0" smtClean="0"/>
              <a:t>A </a:t>
            </a:r>
            <a:r>
              <a:rPr lang="hu-HU" dirty="0"/>
              <a:t>kultúra a gyermeki fejlődés szervezője </a:t>
            </a:r>
            <a:endParaRPr lang="hu-HU" dirty="0" smtClean="0"/>
          </a:p>
          <a:p>
            <a:pPr lvl="1"/>
            <a:r>
              <a:rPr lang="hu-HU" dirty="0" smtClean="0"/>
              <a:t>hogyan </a:t>
            </a:r>
            <a:r>
              <a:rPr lang="hu-HU" dirty="0"/>
              <a:t>szervezi a kultúra a fejlődés feltételeit a gyermek számára; </a:t>
            </a:r>
            <a:endParaRPr lang="hu-HU" dirty="0" smtClean="0"/>
          </a:p>
          <a:p>
            <a:pPr lvl="1"/>
            <a:r>
              <a:rPr lang="hu-HU" dirty="0" smtClean="0"/>
              <a:t>hogyan </a:t>
            </a:r>
            <a:r>
              <a:rPr lang="hu-HU" dirty="0"/>
              <a:t>asszimilálják a gyerekek ezeket a feltételeket; </a:t>
            </a:r>
            <a:endParaRPr lang="hu-HU" dirty="0" smtClean="0"/>
          </a:p>
          <a:p>
            <a:pPr lvl="1"/>
            <a:r>
              <a:rPr lang="hu-HU" dirty="0" smtClean="0"/>
              <a:t>és </a:t>
            </a:r>
            <a:r>
              <a:rPr lang="hu-HU" dirty="0"/>
              <a:t>egyidejűleg hogyan akkomodálódnak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79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család, mint nevelési színtér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0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család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családot </a:t>
            </a:r>
            <a:r>
              <a:rPr lang="hu-HU" dirty="0"/>
              <a:t>más csoportoktól az különbözteti meg, hogy különnemű személyekből áll, akik különböző (legalább két) generációhoz tartoznak.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család reprodukálja önmagát; vagyis nem új tagok fölvétele révén egészül ki, hanem „önerőből”. </a:t>
            </a:r>
          </a:p>
        </p:txBody>
      </p:sp>
    </p:spTree>
    <p:extLst>
      <p:ext uri="{BB962C8B-B14F-4D97-AF65-F5344CB8AC3E}">
        <p14:creationId xmlns:p14="http://schemas.microsoft.com/office/powerpoint/2010/main" val="41290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család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Nukleáris</a:t>
            </a:r>
            <a:r>
              <a:rPr lang="hu-HU" dirty="0"/>
              <a:t> család: két generáció egyenes ágú rokonsággal. </a:t>
            </a:r>
            <a:endParaRPr lang="hu-HU" dirty="0" smtClean="0"/>
          </a:p>
          <a:p>
            <a:r>
              <a:rPr lang="hu-HU" b="1" dirty="0" smtClean="0"/>
              <a:t>Többgenerációs </a:t>
            </a:r>
            <a:r>
              <a:rPr lang="hu-HU" b="1" dirty="0"/>
              <a:t>család</a:t>
            </a:r>
            <a:r>
              <a:rPr lang="hu-HU" dirty="0"/>
              <a:t>: kettőnél több generáció alkotja ( pl. ott él a nagyszülő is)</a:t>
            </a:r>
          </a:p>
          <a:p>
            <a:r>
              <a:rPr lang="hu-HU" b="1" dirty="0"/>
              <a:t>Nagycsalád</a:t>
            </a:r>
            <a:r>
              <a:rPr lang="hu-HU" dirty="0"/>
              <a:t>: 3 vagy annál több gyerek van a családban</a:t>
            </a:r>
          </a:p>
          <a:p>
            <a:r>
              <a:rPr lang="hu-HU" b="1" dirty="0" smtClean="0"/>
              <a:t>Családtöredék</a:t>
            </a:r>
            <a:r>
              <a:rPr lang="hu-HU" dirty="0"/>
              <a:t>: </a:t>
            </a:r>
            <a:r>
              <a:rPr lang="hu-HU" dirty="0" err="1"/>
              <a:t>egyszülős</a:t>
            </a:r>
            <a:r>
              <a:rPr lang="hu-HU" dirty="0"/>
              <a:t> család: egyedül nevelt gyermek. Fő okai a válás, a halál vagy akár a születéskori </a:t>
            </a:r>
            <a:r>
              <a:rPr lang="hu-HU" dirty="0" smtClean="0"/>
              <a:t>apahiány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17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család funkciói (</a:t>
            </a:r>
            <a:r>
              <a:rPr lang="hu-HU" dirty="0" err="1" smtClean="0"/>
              <a:t>Caplan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hu-HU" dirty="0" smtClean="0"/>
              <a:t>A </a:t>
            </a:r>
            <a:r>
              <a:rPr lang="hu-HU" dirty="0"/>
              <a:t>világra vonatkozó információk összegyűjtője és terjesztője</a:t>
            </a:r>
            <a:r>
              <a:rPr lang="hu-HU" dirty="0" smtClean="0"/>
              <a:t>.</a:t>
            </a:r>
          </a:p>
          <a:p>
            <a:pPr marL="514350" indent="-514350">
              <a:buAutoNum type="arabicPeriod"/>
            </a:pPr>
            <a:r>
              <a:rPr lang="hu-HU" dirty="0" smtClean="0"/>
              <a:t>Visszajelentő-útmutató </a:t>
            </a:r>
            <a:r>
              <a:rPr lang="hu-HU" dirty="0"/>
              <a:t>rendszer</a:t>
            </a:r>
            <a:r>
              <a:rPr lang="hu-HU" dirty="0" smtClean="0"/>
              <a:t>.</a:t>
            </a:r>
          </a:p>
          <a:p>
            <a:pPr marL="514350" indent="-514350">
              <a:buAutoNum type="arabicPeriod"/>
            </a:pPr>
            <a:r>
              <a:rPr lang="hu-HU" dirty="0" smtClean="0"/>
              <a:t>A </a:t>
            </a:r>
            <a:r>
              <a:rPr lang="hu-HU" dirty="0"/>
              <a:t>világról kialakuló kép, az életfilozófia forrása</a:t>
            </a:r>
            <a:r>
              <a:rPr lang="hu-HU" dirty="0" smtClean="0"/>
              <a:t>.</a:t>
            </a:r>
          </a:p>
          <a:p>
            <a:pPr marL="514350" indent="-514350">
              <a:buAutoNum type="arabicPeriod"/>
            </a:pPr>
            <a:r>
              <a:rPr lang="hu-HU" dirty="0" smtClean="0"/>
              <a:t>Problémák </a:t>
            </a:r>
            <a:r>
              <a:rPr lang="hu-HU" dirty="0"/>
              <a:t>megoldásában eligazít és közbenjár</a:t>
            </a:r>
            <a:r>
              <a:rPr lang="hu-HU" dirty="0" smtClean="0"/>
              <a:t>.</a:t>
            </a:r>
          </a:p>
          <a:p>
            <a:pPr marL="514350" indent="-514350">
              <a:buAutoNum type="arabicPeriod"/>
            </a:pPr>
            <a:r>
              <a:rPr lang="hu-HU" dirty="0"/>
              <a:t>Gyakorlati és konkrét segítség forrása</a:t>
            </a:r>
            <a:r>
              <a:rPr lang="hu-HU" dirty="0" smtClean="0"/>
              <a:t>.</a:t>
            </a:r>
          </a:p>
          <a:p>
            <a:pPr marL="514350" indent="-514350">
              <a:buAutoNum type="arabicPeriod"/>
            </a:pPr>
            <a:r>
              <a:rPr lang="hu-HU" dirty="0" smtClean="0"/>
              <a:t>A </a:t>
            </a:r>
            <a:r>
              <a:rPr lang="hu-HU" dirty="0"/>
              <a:t>pihenés és regenerálódás </a:t>
            </a:r>
            <a:r>
              <a:rPr lang="hu-HU" dirty="0" smtClean="0"/>
              <a:t>színtere.</a:t>
            </a:r>
          </a:p>
          <a:p>
            <a:pPr marL="514350" indent="-514350">
              <a:buAutoNum type="arabicPeriod"/>
            </a:pPr>
            <a:r>
              <a:rPr lang="hu-HU" dirty="0" smtClean="0"/>
              <a:t>Referencia-és </a:t>
            </a:r>
            <a:r>
              <a:rPr lang="hu-HU" dirty="0"/>
              <a:t>kontrollcsoportként </a:t>
            </a:r>
            <a:r>
              <a:rPr lang="hu-HU" dirty="0" smtClean="0"/>
              <a:t>hat.</a:t>
            </a:r>
          </a:p>
          <a:p>
            <a:pPr marL="514350" indent="-514350">
              <a:buAutoNum type="arabicPeriod"/>
            </a:pPr>
            <a:r>
              <a:rPr lang="hu-HU" dirty="0" smtClean="0"/>
              <a:t>Az </a:t>
            </a:r>
            <a:r>
              <a:rPr lang="hu-HU" dirty="0"/>
              <a:t>identitás </a:t>
            </a:r>
            <a:r>
              <a:rPr lang="hu-HU" dirty="0" smtClean="0"/>
              <a:t>forrása.</a:t>
            </a:r>
          </a:p>
          <a:p>
            <a:pPr marL="514350" indent="-514350">
              <a:buAutoNum type="arabicPeriod"/>
            </a:pPr>
            <a:r>
              <a:rPr lang="hu-HU" dirty="0" smtClean="0"/>
              <a:t>Az </a:t>
            </a:r>
            <a:r>
              <a:rPr lang="hu-HU" dirty="0"/>
              <a:t>érzelmi teherbírást fokozza.</a:t>
            </a:r>
          </a:p>
        </p:txBody>
      </p:sp>
    </p:spTree>
    <p:extLst>
      <p:ext uri="{BB962C8B-B14F-4D97-AF65-F5344CB8AC3E}">
        <p14:creationId xmlns:p14="http://schemas.microsoft.com/office/powerpoint/2010/main" val="8099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Új családi együttélési formák (</a:t>
            </a:r>
            <a:r>
              <a:rPr lang="hu-HU" dirty="0" err="1" smtClean="0"/>
              <a:t>Patterson</a:t>
            </a:r>
            <a:r>
              <a:rPr lang="hu-HU" dirty="0" smtClean="0"/>
              <a:t> </a:t>
            </a:r>
            <a:r>
              <a:rPr lang="hu-HU" dirty="0"/>
              <a:t>és Hastings, 2007)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495800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/>
              <a:t>Nem házasságon alapuló </a:t>
            </a:r>
            <a:r>
              <a:rPr lang="hu-HU" b="1" dirty="0" err="1"/>
              <a:t>kétszülős</a:t>
            </a:r>
            <a:r>
              <a:rPr lang="hu-HU" b="1" dirty="0"/>
              <a:t> család</a:t>
            </a:r>
            <a:r>
              <a:rPr lang="hu-HU" dirty="0"/>
              <a:t>: Sok pár dönt úgy, hogy házasság nélkül vállalnak gyereket. Az ilyen családok élete dinamikájában eltérhet a klasszikus családokétól. </a:t>
            </a:r>
            <a:endParaRPr lang="hu-HU" dirty="0" smtClean="0"/>
          </a:p>
          <a:p>
            <a:r>
              <a:rPr lang="hu-HU" b="1" dirty="0" err="1" smtClean="0"/>
              <a:t>Egyszülős</a:t>
            </a:r>
            <a:r>
              <a:rPr lang="hu-HU" b="1" dirty="0" smtClean="0"/>
              <a:t> </a:t>
            </a:r>
            <a:r>
              <a:rPr lang="hu-HU" b="1" dirty="0"/>
              <a:t>családok</a:t>
            </a:r>
            <a:r>
              <a:rPr lang="hu-HU" dirty="0"/>
              <a:t>: Anya vagy apa nevel egyedül egy vagy több gyereket. Sokan válás után vagy élettársi kapcsolat felbomlása után válnak egyedülálló szülővé, de vannak olyanok is, akik eleve egyedül vállalnak gyereket. </a:t>
            </a:r>
            <a:endParaRPr lang="hu-HU" dirty="0" smtClean="0"/>
          </a:p>
          <a:p>
            <a:r>
              <a:rPr lang="hu-HU" b="1" dirty="0" smtClean="0"/>
              <a:t>Mozaik </a:t>
            </a:r>
            <a:r>
              <a:rPr lang="hu-HU" b="1" dirty="0"/>
              <a:t>családok</a:t>
            </a:r>
            <a:r>
              <a:rPr lang="hu-HU" dirty="0"/>
              <a:t>: Olyan családi formáció, amelyben a szülők előző házasságaikból, kapcsolataikból származó gyerekeiket együtt nevelik, és emellett közös gyerek(</a:t>
            </a:r>
            <a:r>
              <a:rPr lang="hu-HU" dirty="0" err="1"/>
              <a:t>ek</a:t>
            </a:r>
            <a:r>
              <a:rPr lang="hu-HU" dirty="0"/>
              <a:t>)et is vállalhatnak. </a:t>
            </a:r>
          </a:p>
          <a:p>
            <a:r>
              <a:rPr lang="hu-HU" b="1" dirty="0"/>
              <a:t>Család azonos nemű szülőkkel</a:t>
            </a:r>
            <a:r>
              <a:rPr lang="hu-HU" dirty="0"/>
              <a:t>: </a:t>
            </a:r>
            <a:r>
              <a:rPr lang="hu-HU" dirty="0" smtClean="0"/>
              <a:t>a </a:t>
            </a:r>
            <a:r>
              <a:rPr lang="hu-HU" dirty="0"/>
              <a:t>társadalom kevésbé elfogadó velük szemben, többnyire rejtőzködnek, a társadalom számára szinte láthatatlanok.</a:t>
            </a:r>
          </a:p>
        </p:txBody>
      </p:sp>
    </p:spTree>
    <p:extLst>
      <p:ext uri="{BB962C8B-B14F-4D97-AF65-F5344CB8AC3E}">
        <p14:creationId xmlns:p14="http://schemas.microsoft.com/office/powerpoint/2010/main" val="35092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család rendszerszemléletű megközelítése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 családi rendszer hierarchikus </a:t>
            </a:r>
            <a:r>
              <a:rPr lang="hu-HU" dirty="0" smtClean="0"/>
              <a:t>felépítésű, alrendszerekből </a:t>
            </a:r>
            <a:r>
              <a:rPr lang="hu-HU" dirty="0"/>
              <a:t>épül fel, amelyek működése meghatározza az egész rendszer működését. </a:t>
            </a:r>
            <a:endParaRPr lang="hu-HU" dirty="0" smtClean="0"/>
          </a:p>
          <a:p>
            <a:r>
              <a:rPr lang="hu-HU" dirty="0" smtClean="0"/>
              <a:t>Az alrendszerek:</a:t>
            </a:r>
          </a:p>
          <a:p>
            <a:pPr lvl="1"/>
            <a:r>
              <a:rPr lang="hu-HU" dirty="0" smtClean="0"/>
              <a:t>Házastársi </a:t>
            </a:r>
            <a:r>
              <a:rPr lang="hu-HU" dirty="0"/>
              <a:t>kapcsolat/ párkapcsolat: a család stabilitását, érzelmi klímáját a szülők közötti kapcsolat határozza meg. A konfliktusos, feszültséggel terhelt párkapcsolat a többi alrendszer működésében is problémákat okoz.</a:t>
            </a:r>
          </a:p>
          <a:p>
            <a:pPr lvl="1"/>
            <a:r>
              <a:rPr lang="hu-HU" dirty="0"/>
              <a:t>Szülő – gyerek kapcsolat: Az anya és apa egyik, illetve másik gyerekkel való kapcsolatát jelenti.</a:t>
            </a:r>
          </a:p>
          <a:p>
            <a:pPr lvl="1"/>
            <a:r>
              <a:rPr lang="hu-HU" dirty="0"/>
              <a:t>Gyermek – gyermek kapcsolat: a testvérek közötti kapcsolatok</a:t>
            </a:r>
          </a:p>
          <a:p>
            <a:pPr lvl="1"/>
            <a:r>
              <a:rPr lang="hu-HU" dirty="0" err="1"/>
              <a:t>Intergenerációs</a:t>
            </a:r>
            <a:r>
              <a:rPr lang="hu-HU" dirty="0"/>
              <a:t> kapcsolat: Ha több generáció él együtt, akkor külön alrendszerként működnek a nagyszülőkkel való kapcsolatok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948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családi rendszer önszabályozó, amelyet saját szabályai irányítanak. </a:t>
            </a:r>
          </a:p>
          <a:p>
            <a:r>
              <a:rPr lang="hu-HU" dirty="0"/>
              <a:t>A rendszernek két fő sajátossága van: </a:t>
            </a:r>
          </a:p>
          <a:p>
            <a:pPr lvl="1"/>
            <a:r>
              <a:rPr lang="hu-HU" dirty="0"/>
              <a:t>1) a </a:t>
            </a:r>
            <a:r>
              <a:rPr lang="hu-HU" dirty="0" err="1" smtClean="0"/>
              <a:t>homeosztázis</a:t>
            </a:r>
            <a:r>
              <a:rPr lang="hu-HU" dirty="0" smtClean="0"/>
              <a:t> </a:t>
            </a:r>
            <a:r>
              <a:rPr lang="hu-HU" dirty="0"/>
              <a:t>fenntartása, stabilitásra törekvés; </a:t>
            </a:r>
          </a:p>
          <a:p>
            <a:pPr lvl="1"/>
            <a:r>
              <a:rPr lang="hu-HU" dirty="0"/>
              <a:t>2) az új körülményekhez való alkalmazkodás. </a:t>
            </a:r>
          </a:p>
          <a:p>
            <a:r>
              <a:rPr lang="hu-HU" dirty="0"/>
              <a:t>A családtagok kölcsönös függésben vannak egymással, cselekedeteik hatással vannak a családban mindenkire.</a:t>
            </a:r>
          </a:p>
          <a:p>
            <a:r>
              <a:rPr lang="hu-HU" dirty="0"/>
              <a:t>Cirkuláris okságnak nevezzük azt a jelenséget, amikor a kölcsönhatások rendszere miatt minden tag viselkedése oka és következménye is a másik viselkedésének.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35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család optimális működésének alapjai (Hajduska, 2008)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Az </a:t>
            </a:r>
            <a:r>
              <a:rPr lang="hu-HU" dirty="0"/>
              <a:t>egyén testi, lelki és szellemi jólléte biztosított,</a:t>
            </a:r>
          </a:p>
          <a:p>
            <a:r>
              <a:rPr lang="hu-HU" dirty="0"/>
              <a:t>A lehetőségekből mindenki az igényeinek megfelelően részesül,</a:t>
            </a:r>
          </a:p>
          <a:p>
            <a:r>
              <a:rPr lang="hu-HU" dirty="0"/>
              <a:t>Az alapcélok, alapszükségletek kielégülnek:</a:t>
            </a:r>
          </a:p>
          <a:p>
            <a:pPr lvl="1"/>
            <a:r>
              <a:rPr lang="hu-HU" dirty="0"/>
              <a:t>Érzelmi igények (intimitás, elfogadottság, támogatottság)</a:t>
            </a:r>
          </a:p>
          <a:p>
            <a:pPr lvl="1"/>
            <a:r>
              <a:rPr lang="hu-HU" dirty="0"/>
              <a:t>Hatalom, befolyás igénye (kompetencia, hatékonyság, befolyás, autonómia érzése)</a:t>
            </a:r>
          </a:p>
          <a:p>
            <a:pPr lvl="1"/>
            <a:r>
              <a:rPr lang="hu-HU" dirty="0"/>
              <a:t>Cél, értelem iránti igény (életcél, értékorientáció)</a:t>
            </a:r>
          </a:p>
          <a:p>
            <a:r>
              <a:rPr lang="hu-HU" dirty="0"/>
              <a:t>Reményt és </a:t>
            </a:r>
            <a:r>
              <a:rPr lang="hu-HU"/>
              <a:t>életörömöt </a:t>
            </a:r>
            <a:r>
              <a:rPr lang="hu-HU" smtClean="0"/>
              <a:t>ad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87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Családi ciklusok (Hill)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Újonnan </a:t>
            </a:r>
            <a:r>
              <a:rPr lang="hu-HU" dirty="0"/>
              <a:t>házasodott pár </a:t>
            </a:r>
            <a:r>
              <a:rPr lang="hu-HU" dirty="0" smtClean="0"/>
              <a:t>családja.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Egy </a:t>
            </a:r>
            <a:r>
              <a:rPr lang="hu-HU" dirty="0"/>
              <a:t>csecsemős család (0 –3 éves</a:t>
            </a:r>
            <a:r>
              <a:rPr lang="hu-HU" dirty="0" smtClean="0"/>
              <a:t>).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Kisgyermekes </a:t>
            </a:r>
            <a:r>
              <a:rPr lang="hu-HU" dirty="0"/>
              <a:t>család (3 –6 éves</a:t>
            </a:r>
            <a:r>
              <a:rPr lang="hu-HU" dirty="0" smtClean="0"/>
              <a:t>).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Iskolás </a:t>
            </a:r>
            <a:r>
              <a:rPr lang="hu-HU" dirty="0"/>
              <a:t>korú gyermekes </a:t>
            </a:r>
            <a:r>
              <a:rPr lang="hu-HU" dirty="0" smtClean="0"/>
              <a:t>család.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Serdülő </a:t>
            </a:r>
            <a:r>
              <a:rPr lang="hu-HU" dirty="0"/>
              <a:t>korú gyermekes </a:t>
            </a:r>
            <a:r>
              <a:rPr lang="hu-HU" dirty="0" smtClean="0"/>
              <a:t>család.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Felnövekedett </a:t>
            </a:r>
            <a:r>
              <a:rPr lang="hu-HU" dirty="0"/>
              <a:t>gyermeket kibocsátó </a:t>
            </a:r>
            <a:r>
              <a:rPr lang="hu-HU" dirty="0" smtClean="0"/>
              <a:t>család.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Magukra </a:t>
            </a:r>
            <a:r>
              <a:rPr lang="hu-HU" dirty="0"/>
              <a:t>maradt, még aktív szülők </a:t>
            </a:r>
            <a:r>
              <a:rPr lang="hu-HU" dirty="0" smtClean="0"/>
              <a:t>családja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Inaktív </a:t>
            </a:r>
            <a:r>
              <a:rPr lang="hu-HU" dirty="0"/>
              <a:t>öreg házaspár családja.</a:t>
            </a:r>
          </a:p>
        </p:txBody>
      </p:sp>
    </p:spTree>
    <p:extLst>
      <p:ext uri="{BB962C8B-B14F-4D97-AF65-F5344CB8AC3E}">
        <p14:creationId xmlns:p14="http://schemas.microsoft.com/office/powerpoint/2010/main" val="39119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Paradigmaváltások a kutatásban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hu-HU" altLang="hu-HU" sz="2800" smtClean="0"/>
              <a:t>A szocializáció elméleti megközelítése változott, új keretet adva a kutatások irányának és értelmezéseinek.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u-HU" altLang="hu-HU" sz="2800" smtClean="0"/>
              <a:t>Alapvető szemléletváltás: környezeti, szociális és kulturális kontextus figyelembevétele.</a:t>
            </a:r>
          </a:p>
        </p:txBody>
      </p:sp>
    </p:spTree>
    <p:extLst>
      <p:ext uri="{BB962C8B-B14F-4D97-AF65-F5344CB8AC3E}">
        <p14:creationId xmlns:p14="http://schemas.microsoft.com/office/powerpoint/2010/main" val="24316938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Szülői nevelési módok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06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nevelői attitűd dimenziói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600200"/>
            <a:ext cx="5256584" cy="5141168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Becker és </a:t>
            </a:r>
            <a:r>
              <a:rPr lang="hu-HU" dirty="0" err="1" smtClean="0"/>
              <a:t>Schaefer</a:t>
            </a:r>
            <a:r>
              <a:rPr lang="hu-HU" dirty="0" smtClean="0"/>
              <a:t>: érzelmi </a:t>
            </a:r>
            <a:r>
              <a:rPr lang="hu-HU" dirty="0"/>
              <a:t>melegség és a kontroll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</a:t>
            </a:r>
            <a:r>
              <a:rPr lang="hu-HU" b="1" dirty="0"/>
              <a:t>érzelmi dimenzió </a:t>
            </a:r>
            <a:r>
              <a:rPr lang="hu-HU" dirty="0"/>
              <a:t>negatív végpontján állók a büntetés során a hatalmukat hangsúlyozzák, kiabálással, megszégyenítéssel, </a:t>
            </a:r>
            <a:r>
              <a:rPr lang="hu-HU" dirty="0" smtClean="0"/>
              <a:t>lekicsinyléssel</a:t>
            </a:r>
          </a:p>
          <a:p>
            <a:r>
              <a:rPr lang="hu-HU" dirty="0" smtClean="0"/>
              <a:t>A </a:t>
            </a:r>
            <a:r>
              <a:rPr lang="hu-HU" dirty="0"/>
              <a:t>pozitív végponton levők a szeretetet hasznosítják</a:t>
            </a:r>
            <a:r>
              <a:rPr lang="hu-HU" dirty="0" smtClean="0"/>
              <a:t>.</a:t>
            </a:r>
          </a:p>
          <a:p>
            <a:r>
              <a:rPr lang="hu-HU" b="1" dirty="0" smtClean="0"/>
              <a:t>Kontrolldimenzió</a:t>
            </a:r>
            <a:r>
              <a:rPr lang="hu-HU" dirty="0"/>
              <a:t>: végpontok az engedékenység és a korlátozás, a meglévő viselkedéstendenciák irányát szabja meg, engedi vagy </a:t>
            </a:r>
            <a:r>
              <a:rPr lang="hu-HU" dirty="0" smtClean="0"/>
              <a:t>fékezi</a:t>
            </a:r>
          </a:p>
          <a:p>
            <a:endParaRPr lang="hu-HU" dirty="0" smtClean="0"/>
          </a:p>
          <a:p>
            <a:r>
              <a:rPr lang="hu-HU" dirty="0" smtClean="0"/>
              <a:t>Ranschburg </a:t>
            </a:r>
            <a:r>
              <a:rPr lang="hu-HU" dirty="0"/>
              <a:t>(1993): </a:t>
            </a:r>
            <a:r>
              <a:rPr lang="hu-HU" dirty="0" smtClean="0"/>
              <a:t>4 féle attitűd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587004"/>
            <a:ext cx="3569816" cy="37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Meleg-engedékeny attitűd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optimális légkört </a:t>
            </a:r>
            <a:r>
              <a:rPr lang="hu-HU" altLang="hu-HU" dirty="0" smtClean="0"/>
              <a:t>biztosít</a:t>
            </a:r>
          </a:p>
          <a:p>
            <a:r>
              <a:rPr lang="hu-HU" altLang="hu-HU" dirty="0"/>
              <a:t>a</a:t>
            </a:r>
            <a:r>
              <a:rPr lang="hu-HU" altLang="hu-HU" dirty="0" smtClean="0"/>
              <a:t>z ilyen légkörben felnövekvő gyermek</a:t>
            </a:r>
            <a:r>
              <a:rPr lang="hu-HU" altLang="hu-HU" dirty="0"/>
              <a:t>: </a:t>
            </a:r>
            <a:endParaRPr lang="hu-HU" altLang="hu-HU" dirty="0" smtClean="0"/>
          </a:p>
          <a:p>
            <a:pPr lvl="1"/>
            <a:r>
              <a:rPr lang="hu-HU" altLang="hu-HU" dirty="0" smtClean="0"/>
              <a:t>Barátságos</a:t>
            </a:r>
          </a:p>
          <a:p>
            <a:pPr lvl="1"/>
            <a:r>
              <a:rPr lang="hu-HU" altLang="hu-HU" dirty="0" smtClean="0"/>
              <a:t>Kreatív</a:t>
            </a:r>
          </a:p>
          <a:p>
            <a:pPr lvl="1"/>
            <a:r>
              <a:rPr lang="hu-HU" altLang="hu-HU" dirty="0" smtClean="0"/>
              <a:t>A feléje irányuló hatásoknak aktív részese és alakítója</a:t>
            </a:r>
          </a:p>
          <a:p>
            <a:pPr lvl="1"/>
            <a:r>
              <a:rPr lang="hu-HU" altLang="hu-HU" dirty="0" smtClean="0"/>
              <a:t>Agresszívak (</a:t>
            </a:r>
            <a:r>
              <a:rPr lang="hu-HU" altLang="hu-HU" dirty="0" err="1" smtClean="0"/>
              <a:t>proszociális</a:t>
            </a:r>
            <a:r>
              <a:rPr lang="hu-HU" altLang="hu-HU" dirty="0" smtClean="0"/>
              <a:t>)</a:t>
            </a:r>
          </a:p>
          <a:p>
            <a:pPr lvl="1"/>
            <a:r>
              <a:rPr lang="hu-HU" altLang="hu-HU" dirty="0" smtClean="0"/>
              <a:t>A legintenzívebb törekvést mutatják a felnőtt modellekkel való azonosulásra 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3029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Hideg-engedékeny attitűd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altLang="hu-HU" dirty="0" smtClean="0"/>
              <a:t>Nincs </a:t>
            </a:r>
            <a:r>
              <a:rPr lang="hu-HU" altLang="hu-HU" dirty="0"/>
              <a:t>modell, </a:t>
            </a:r>
            <a:r>
              <a:rPr lang="hu-HU" altLang="hu-HU" dirty="0" smtClean="0"/>
              <a:t>szeretetlenség</a:t>
            </a:r>
          </a:p>
          <a:p>
            <a:r>
              <a:rPr lang="hu-HU" altLang="hu-HU" dirty="0" smtClean="0"/>
              <a:t>A szülő gyermekét érzelmileg elutasítja</a:t>
            </a:r>
          </a:p>
          <a:p>
            <a:r>
              <a:rPr lang="hu-HU" altLang="hu-HU" dirty="0" smtClean="0"/>
              <a:t>Gyakran fizikailag bántalmazza gyermekét- előfordul az alibiverés</a:t>
            </a:r>
          </a:p>
          <a:p>
            <a:r>
              <a:rPr lang="hu-HU" altLang="hu-HU" dirty="0" smtClean="0"/>
              <a:t>Közönyösen engedékeny magatartás </a:t>
            </a:r>
          </a:p>
          <a:p>
            <a:r>
              <a:rPr lang="hu-HU" altLang="hu-HU" dirty="0" smtClean="0"/>
              <a:t>Az ilyen légkörben nevelkedő gyerekeknél gyakori:</a:t>
            </a:r>
          </a:p>
          <a:p>
            <a:pPr lvl="1"/>
            <a:r>
              <a:rPr lang="hu-HU" altLang="hu-HU" dirty="0" smtClean="0"/>
              <a:t>Függőségi szorongás</a:t>
            </a:r>
          </a:p>
          <a:p>
            <a:pPr lvl="1"/>
            <a:r>
              <a:rPr lang="hu-HU" altLang="hu-HU" dirty="0" smtClean="0"/>
              <a:t>Nyílt agresszív magatartás </a:t>
            </a:r>
          </a:p>
          <a:p>
            <a:pPr lvl="1"/>
            <a:r>
              <a:rPr lang="hu-HU" altLang="hu-HU" dirty="0" smtClean="0"/>
              <a:t>Galerik tagjává válhatnak (antiszociális agresszió)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6995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Meleg-korlátozó attitűd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Túlszerető, túlóvó </a:t>
            </a:r>
            <a:r>
              <a:rPr lang="hu-HU" dirty="0"/>
              <a:t>szülői magatartás, önállótlanságot </a:t>
            </a:r>
            <a:r>
              <a:rPr lang="hu-HU" dirty="0" smtClean="0"/>
              <a:t>eredményez</a:t>
            </a:r>
          </a:p>
          <a:p>
            <a:r>
              <a:rPr lang="hu-HU" dirty="0" smtClean="0"/>
              <a:t>Az ilyen légkörben felnövő gyermek:</a:t>
            </a:r>
          </a:p>
          <a:p>
            <a:pPr lvl="1"/>
            <a:r>
              <a:rPr lang="hu-HU" dirty="0" smtClean="0"/>
              <a:t>Iskolacentrikus, még akkor is jól viselkedik, amikor a tanár nincs jelen</a:t>
            </a:r>
          </a:p>
          <a:p>
            <a:pPr lvl="1"/>
            <a:r>
              <a:rPr lang="hu-HU" dirty="0" err="1" smtClean="0"/>
              <a:t>Konformak</a:t>
            </a:r>
            <a:endParaRPr lang="hu-HU" dirty="0" smtClean="0"/>
          </a:p>
          <a:p>
            <a:pPr lvl="1"/>
            <a:r>
              <a:rPr lang="hu-HU" dirty="0" smtClean="0"/>
              <a:t>Nem </a:t>
            </a:r>
            <a:r>
              <a:rPr lang="hu-HU" dirty="0" err="1" smtClean="0"/>
              <a:t>kreatívak</a:t>
            </a:r>
            <a:endParaRPr lang="hu-HU" dirty="0" smtClean="0"/>
          </a:p>
          <a:p>
            <a:pPr lvl="1"/>
            <a:r>
              <a:rPr lang="hu-HU" dirty="0" smtClean="0"/>
              <a:t>Rendesek, illedelmesek</a:t>
            </a:r>
          </a:p>
          <a:p>
            <a:pPr lvl="1"/>
            <a:r>
              <a:rPr lang="hu-HU" dirty="0" err="1" smtClean="0"/>
              <a:t>Visszahúzódóak</a:t>
            </a:r>
            <a:endParaRPr lang="hu-HU" dirty="0" smtClean="0"/>
          </a:p>
          <a:p>
            <a:pPr lvl="1"/>
            <a:r>
              <a:rPr lang="hu-HU" dirty="0" smtClean="0"/>
              <a:t>A lányok jobban tűrik, mint a fiúk, az ilyen szülői magatartást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5771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Hideg-korlátozó attitűd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 smtClean="0"/>
              <a:t>A szülő elutasítja a gyermek függőségi szükségleteit</a:t>
            </a:r>
          </a:p>
          <a:p>
            <a:r>
              <a:rPr lang="hu-HU" altLang="hu-HU" dirty="0" smtClean="0"/>
              <a:t>Minimális interakciók jellemzik</a:t>
            </a:r>
          </a:p>
          <a:p>
            <a:r>
              <a:rPr lang="hu-HU" altLang="hu-HU" dirty="0" smtClean="0"/>
              <a:t>Az ilyen légkörben nevelkedő gyermek:</a:t>
            </a:r>
          </a:p>
          <a:p>
            <a:pPr lvl="1"/>
            <a:r>
              <a:rPr lang="hu-HU" altLang="hu-HU" dirty="0" err="1" smtClean="0"/>
              <a:t>Visszahúzódóak</a:t>
            </a:r>
            <a:endParaRPr lang="hu-HU" altLang="hu-HU" dirty="0" smtClean="0"/>
          </a:p>
          <a:p>
            <a:pPr lvl="1"/>
            <a:r>
              <a:rPr lang="hu-HU" altLang="hu-HU" dirty="0" smtClean="0"/>
              <a:t>A felnőttekkel szemben bizalmatlanok</a:t>
            </a:r>
          </a:p>
          <a:p>
            <a:pPr lvl="1"/>
            <a:r>
              <a:rPr lang="hu-HU" altLang="hu-HU" dirty="0" smtClean="0"/>
              <a:t>Az „én”-felé fordul az agresszió: baleseti hajlam, öngyilkossági kísérletek</a:t>
            </a:r>
          </a:p>
          <a:p>
            <a:pPr lvl="1"/>
            <a:r>
              <a:rPr lang="hu-HU" altLang="hu-HU" dirty="0" smtClean="0"/>
              <a:t>Neurotikus személyiség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6515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Baumrind</a:t>
            </a:r>
            <a:r>
              <a:rPr lang="hu-HU" dirty="0" smtClean="0"/>
              <a:t> modellje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Óvodások </a:t>
            </a:r>
            <a:r>
              <a:rPr lang="hu-HU" dirty="0"/>
              <a:t>3 csoportja</a:t>
            </a:r>
            <a:r>
              <a:rPr lang="hu-HU" dirty="0" smtClean="0"/>
              <a:t>:</a:t>
            </a:r>
          </a:p>
          <a:p>
            <a:r>
              <a:rPr lang="hu-HU" dirty="0" smtClean="0"/>
              <a:t>Kompetens </a:t>
            </a:r>
            <a:r>
              <a:rPr lang="hu-HU" dirty="0"/>
              <a:t>gyerekek (magabiztos, vidám, </a:t>
            </a:r>
            <a:r>
              <a:rPr lang="hu-HU" dirty="0" smtClean="0"/>
              <a:t>kíváncsi)</a:t>
            </a:r>
          </a:p>
          <a:p>
            <a:r>
              <a:rPr lang="hu-HU" dirty="0" smtClean="0"/>
              <a:t>Visszahúzódók </a:t>
            </a:r>
            <a:r>
              <a:rPr lang="hu-HU" dirty="0"/>
              <a:t>( félénk, </a:t>
            </a:r>
            <a:r>
              <a:rPr lang="hu-HU" dirty="0" smtClean="0"/>
              <a:t>szégyenlős)</a:t>
            </a:r>
          </a:p>
          <a:p>
            <a:r>
              <a:rPr lang="hu-HU" dirty="0" smtClean="0"/>
              <a:t>Éretlen </a:t>
            </a:r>
            <a:r>
              <a:rPr lang="hu-HU" dirty="0"/>
              <a:t>(impulzív, érzelmileg tapadógyerekek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gyerekek szüleit is megfigyelték, és 4 kritérium alapján </a:t>
            </a:r>
            <a:r>
              <a:rPr lang="hu-HU" dirty="0" smtClean="0"/>
              <a:t>osztályozták:</a:t>
            </a:r>
          </a:p>
          <a:p>
            <a:r>
              <a:rPr lang="hu-HU" dirty="0" smtClean="0"/>
              <a:t>Mennyire kontrollálóak</a:t>
            </a:r>
          </a:p>
          <a:p>
            <a:r>
              <a:rPr lang="hu-HU" dirty="0" smtClean="0"/>
              <a:t>Mennyire </a:t>
            </a:r>
            <a:r>
              <a:rPr lang="hu-HU" dirty="0"/>
              <a:t>követelik meg az érett </a:t>
            </a:r>
            <a:r>
              <a:rPr lang="hu-HU" dirty="0" smtClean="0"/>
              <a:t>viselkedést</a:t>
            </a:r>
          </a:p>
          <a:p>
            <a:r>
              <a:rPr lang="hu-HU" dirty="0" smtClean="0"/>
              <a:t>Milyen </a:t>
            </a:r>
            <a:r>
              <a:rPr lang="hu-HU" dirty="0"/>
              <a:t>a gyerekükkel </a:t>
            </a:r>
            <a:r>
              <a:rPr lang="hu-HU" dirty="0" smtClean="0"/>
              <a:t>való kommunikáció</a:t>
            </a:r>
          </a:p>
          <a:p>
            <a:r>
              <a:rPr lang="hu-HU" dirty="0" smtClean="0"/>
              <a:t>Mennyire </a:t>
            </a:r>
            <a:r>
              <a:rPr lang="hu-HU" dirty="0"/>
              <a:t>érzelemmentes gondoskodók</a:t>
            </a:r>
          </a:p>
        </p:txBody>
      </p:sp>
    </p:spTree>
    <p:extLst>
      <p:ext uri="{BB962C8B-B14F-4D97-AF65-F5344CB8AC3E}">
        <p14:creationId xmlns:p14="http://schemas.microsoft.com/office/powerpoint/2010/main" val="137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Szülői bánásmód </a:t>
            </a:r>
            <a:r>
              <a:rPr lang="hu-HU" dirty="0" err="1" smtClean="0"/>
              <a:t>Baumrind</a:t>
            </a:r>
            <a:r>
              <a:rPr lang="hu-HU" dirty="0" smtClean="0"/>
              <a:t> szerint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495800"/>
          </a:xfrm>
        </p:spPr>
        <p:txBody>
          <a:bodyPr>
            <a:noAutofit/>
          </a:bodyPr>
          <a:lstStyle/>
          <a:p>
            <a:r>
              <a:rPr lang="hu-HU" sz="2400" dirty="0" smtClean="0"/>
              <a:t>Tekintélyelvű szülő→ követelő</a:t>
            </a:r>
            <a:r>
              <a:rPr lang="hu-HU" sz="2400" dirty="0"/>
              <a:t>, szülőcentrikus, engedelmesség fontos, a szülőknek jogaik a gyereknek kötelességei vannak, elvárja, hogy gyereke ne kérdőjelezze meg a szülői döntések helyességét →</a:t>
            </a:r>
            <a:r>
              <a:rPr lang="hu-HU" sz="2400" dirty="0" smtClean="0"/>
              <a:t>visszahúzódó gyerekek</a:t>
            </a:r>
          </a:p>
          <a:p>
            <a:r>
              <a:rPr lang="hu-HU" sz="2400" dirty="0" smtClean="0"/>
              <a:t>Engedékeny </a:t>
            </a:r>
            <a:r>
              <a:rPr lang="hu-HU" sz="2400" dirty="0"/>
              <a:t>szülő</a:t>
            </a:r>
            <a:r>
              <a:rPr lang="hu-HU" sz="2400" dirty="0" smtClean="0"/>
              <a:t>→ gyerekközpontú</a:t>
            </a:r>
            <a:r>
              <a:rPr lang="hu-HU" sz="2400" dirty="0"/>
              <a:t>, kerüli a büntetést, a kontrollt, és a konfliktusokat, a gyerekeknek </a:t>
            </a:r>
            <a:r>
              <a:rPr lang="hu-HU" sz="2400" dirty="0" smtClean="0"/>
              <a:t>elsősorban jogaik vannak, mint kötelességeik </a:t>
            </a:r>
            <a:r>
              <a:rPr lang="hu-HU" sz="2400" dirty="0"/>
              <a:t>→éretlen </a:t>
            </a:r>
            <a:r>
              <a:rPr lang="hu-HU" sz="2400" dirty="0" smtClean="0"/>
              <a:t>gyerekek</a:t>
            </a:r>
          </a:p>
          <a:p>
            <a:r>
              <a:rPr lang="hu-HU" sz="2400" dirty="0" smtClean="0"/>
              <a:t>Mérvadószülők </a:t>
            </a:r>
            <a:r>
              <a:rPr lang="hu-HU" sz="2400" dirty="0"/>
              <a:t>→gyerekközpontúak és követelők egyben, szabályok betartását elvárják, de alkura is hajlandóak, a magas mércéket, amit állítanak megindokolják, mind a gyereknek és a szülőnek is vannak jogaik is és kötelezettségeik is →kompetens </a:t>
            </a:r>
            <a:r>
              <a:rPr lang="hu-HU" sz="2400" dirty="0" smtClean="0"/>
              <a:t>gyerekek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868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Maccoby</a:t>
            </a:r>
            <a:r>
              <a:rPr lang="hu-HU" dirty="0" smtClean="0"/>
              <a:t> és Martin modellje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99474421"/>
              </p:ext>
            </p:extLst>
          </p:nvPr>
        </p:nvGraphicFramePr>
        <p:xfrm>
          <a:off x="683568" y="2348880"/>
          <a:ext cx="8153400" cy="3895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3893791676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247205779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106397859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Korlátozó, követelő, ellenőrző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Engedékeny, nem követelő, alacsony kontrolltörekvés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471963"/>
                  </a:ext>
                </a:extLst>
              </a:tr>
              <a:tr h="1684987">
                <a:tc>
                  <a:txBody>
                    <a:bodyPr/>
                    <a:lstStyle/>
                    <a:p>
                      <a:r>
                        <a:rPr lang="hu-HU" dirty="0" smtClean="0"/>
                        <a:t>Gyerekközpontú, válaszolókész, elfogadó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Autoritatív</a:t>
                      </a:r>
                      <a:r>
                        <a:rPr lang="hu-HU" dirty="0" smtClean="0"/>
                        <a:t> (mérvadó), magas szintű kétirányú kommunikáció, kölcsönösség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Elkényeztető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304884"/>
                  </a:ext>
                </a:extLst>
              </a:tr>
              <a:tr h="907301">
                <a:tc>
                  <a:txBody>
                    <a:bodyPr/>
                    <a:lstStyle/>
                    <a:p>
                      <a:r>
                        <a:rPr lang="hu-HU" dirty="0" smtClean="0"/>
                        <a:t>Szülőközpontú, elutasító, nem válaszoló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Hatalom-hangsúlyozó, autoriter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 involvált, elhanyagoló, közömbös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274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6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Összegezve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Sem a melegség, sem a kontroll önmagában nem jár </a:t>
            </a:r>
            <a:r>
              <a:rPr lang="hu-HU" dirty="0" smtClean="0"/>
              <a:t>kedvező következménnyel</a:t>
            </a:r>
          </a:p>
          <a:p>
            <a:r>
              <a:rPr lang="hu-HU" dirty="0" smtClean="0"/>
              <a:t>A </a:t>
            </a:r>
            <a:r>
              <a:rPr lang="hu-HU" dirty="0"/>
              <a:t>kontroll hiánya éretlen viselkedéshez, a felelősségtudat kialakulásának hiányához </a:t>
            </a:r>
            <a:r>
              <a:rPr lang="hu-HU" dirty="0" smtClean="0"/>
              <a:t>vezet</a:t>
            </a:r>
          </a:p>
          <a:p>
            <a:r>
              <a:rPr lang="hu-HU" dirty="0" smtClean="0"/>
              <a:t>A </a:t>
            </a:r>
            <a:r>
              <a:rPr lang="hu-HU" dirty="0"/>
              <a:t>túlzott kontroll a személyiség sérülését </a:t>
            </a:r>
            <a:r>
              <a:rPr lang="hu-HU" dirty="0" smtClean="0"/>
              <a:t>eredményezheti</a:t>
            </a:r>
          </a:p>
          <a:p>
            <a:r>
              <a:rPr lang="hu-HU" dirty="0" smtClean="0"/>
              <a:t>A </a:t>
            </a:r>
            <a:r>
              <a:rPr lang="hu-HU" dirty="0"/>
              <a:t>pozitív, érzelemtelikapcsolat elengedhetetlen</a:t>
            </a:r>
            <a:r>
              <a:rPr lang="hu-HU" dirty="0" smtClean="0"/>
              <a:t>!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nevelési módszer </a:t>
            </a:r>
            <a:r>
              <a:rPr lang="hu-HU" dirty="0" smtClean="0"/>
              <a:t>függ:</a:t>
            </a:r>
          </a:p>
          <a:p>
            <a:r>
              <a:rPr lang="hu-HU" dirty="0" smtClean="0"/>
              <a:t>A </a:t>
            </a:r>
            <a:r>
              <a:rPr lang="hu-HU" dirty="0"/>
              <a:t>szülőszemélyiségétől, életkorától, nemétől, életkörülményeitől, kulturáltságától, érzelmi állapotától, a gyermek személyiségétől, temperamentumától</a:t>
            </a:r>
          </a:p>
        </p:txBody>
      </p:sp>
    </p:spTree>
    <p:extLst>
      <p:ext uri="{BB962C8B-B14F-4D97-AF65-F5344CB8AC3E}">
        <p14:creationId xmlns:p14="http://schemas.microsoft.com/office/powerpoint/2010/main" val="10813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Neveléslélektani kutatások időszerű területei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86000"/>
            <a:ext cx="7993062" cy="4022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Elsődleges szocializációs színtér: család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Az iskola mint szocializációs intézmény szerepe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altLang="hu-HU" sz="2000" smtClean="0"/>
              <a:t>A tudáskoncepció változása, új kihívások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altLang="hu-HU" sz="2000" smtClean="0"/>
              <a:t>Iskola, iskolai osztály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altLang="hu-HU" sz="2000" smtClean="0"/>
              <a:t>A tanári szerep új megközelítésben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altLang="hu-HU" sz="2000" smtClean="0"/>
              <a:t>Tanulói jellemzők: tantárgyi eredményesség tényezői és személyiségfejlesztés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Média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Bántalmazás</a:t>
            </a:r>
          </a:p>
        </p:txBody>
      </p:sp>
    </p:spTree>
    <p:extLst>
      <p:ext uri="{BB962C8B-B14F-4D97-AF65-F5344CB8AC3E}">
        <p14:creationId xmlns:p14="http://schemas.microsoft.com/office/powerpoint/2010/main" val="178545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Iskola, mint intézmény hatása</a:t>
            </a:r>
            <a:endParaRPr lang="hu-HU" dirty="0"/>
          </a:p>
        </p:txBody>
      </p:sp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4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hu-HU" smtClean="0"/>
              <a:t>          Az iskola mint szervezet</a:t>
            </a:r>
            <a:endParaRPr lang="en-GB" altLang="hu-H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hu-HU" dirty="0" err="1" smtClean="0"/>
              <a:t>Szervezet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fogalma</a:t>
            </a:r>
            <a:r>
              <a:rPr lang="en-GB" altLang="hu-HU" dirty="0" smtClean="0"/>
              <a:t>: </a:t>
            </a:r>
            <a:r>
              <a:rPr lang="en-GB" altLang="hu-HU" dirty="0" err="1" smtClean="0"/>
              <a:t>Keretei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között</a:t>
            </a:r>
            <a:r>
              <a:rPr lang="hu-HU" altLang="hu-HU" dirty="0" smtClean="0"/>
              <a:t> </a:t>
            </a:r>
            <a:r>
              <a:rPr lang="en-GB" altLang="hu-HU" dirty="0" err="1" smtClean="0"/>
              <a:t>több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személy</a:t>
            </a:r>
            <a:r>
              <a:rPr lang="hu-HU" altLang="hu-HU" dirty="0"/>
              <a:t> </a:t>
            </a:r>
            <a:r>
              <a:rPr lang="en-GB" altLang="hu-HU" dirty="0" err="1" smtClean="0"/>
              <a:t>együttműködése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tevékenységének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észszerű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koordinációja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zajlik</a:t>
            </a:r>
            <a:r>
              <a:rPr lang="hu-HU" altLang="hu-HU" dirty="0"/>
              <a:t> </a:t>
            </a:r>
            <a:r>
              <a:rPr lang="en-GB" altLang="hu-HU" dirty="0" err="1" smtClean="0"/>
              <a:t>valamilyen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közösen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kinyilvánított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szándék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és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cél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megvalósítására</a:t>
            </a:r>
            <a:r>
              <a:rPr lang="en-GB" altLang="hu-HU" dirty="0" smtClean="0"/>
              <a:t> a </a:t>
            </a:r>
            <a:r>
              <a:rPr lang="en-GB" altLang="hu-HU" dirty="0" err="1" smtClean="0"/>
              <a:t>tevékenységi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körök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megosztása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és</a:t>
            </a:r>
            <a:r>
              <a:rPr lang="en-GB" altLang="hu-HU" dirty="0" smtClean="0"/>
              <a:t> a </a:t>
            </a:r>
            <a:r>
              <a:rPr lang="en-GB" altLang="hu-HU" dirty="0" err="1" smtClean="0"/>
              <a:t>felelősséghierarchia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alapján</a:t>
            </a:r>
            <a:r>
              <a:rPr lang="en-GB" altLang="hu-HU" dirty="0" smtClean="0"/>
              <a:t>.</a:t>
            </a:r>
          </a:p>
          <a:p>
            <a:endParaRPr lang="en-GB" altLang="hu-HU" dirty="0" smtClean="0"/>
          </a:p>
          <a:p>
            <a:r>
              <a:rPr lang="en-GB" altLang="hu-HU" dirty="0" err="1" smtClean="0"/>
              <a:t>Szervezeti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kultúra</a:t>
            </a:r>
            <a:r>
              <a:rPr lang="en-GB" altLang="hu-HU" dirty="0" smtClean="0"/>
              <a:t>: a </a:t>
            </a:r>
            <a:r>
              <a:rPr lang="en-GB" altLang="hu-HU" dirty="0" err="1" smtClean="0"/>
              <a:t>tagok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által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elfogadott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közösen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értelmezett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mélyen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beágyazódó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értékek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attitűdök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meggyőződések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hiedelmek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és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normák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rendszere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az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intézményre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jellemző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viselkedésminták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együttese</a:t>
            </a:r>
            <a:r>
              <a:rPr lang="en-GB" altLang="hu-HU" dirty="0" smtClean="0"/>
              <a:t>.</a:t>
            </a:r>
            <a:endParaRPr lang="en-GB" altLang="hu-HU" dirty="0"/>
          </a:p>
        </p:txBody>
      </p:sp>
    </p:spTree>
    <p:extLst>
      <p:ext uri="{BB962C8B-B14F-4D97-AF65-F5344CB8AC3E}">
        <p14:creationId xmlns:p14="http://schemas.microsoft.com/office/powerpoint/2010/main" val="222721759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hu-HU" smtClean="0"/>
              <a:t>Az iskolai szervezeti kultúra megnyilvánulása</a:t>
            </a:r>
            <a:endParaRPr lang="en-GB" altLang="hu-H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hu-HU" dirty="0" smtClean="0"/>
              <a:t>1. </a:t>
            </a:r>
            <a:r>
              <a:rPr lang="en-GB" altLang="hu-HU" dirty="0" err="1" smtClean="0"/>
              <a:t>Közvetlenül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észlelhető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jelek</a:t>
            </a:r>
            <a:endParaRPr lang="en-GB" altLang="hu-HU" dirty="0" smtClean="0"/>
          </a:p>
          <a:p>
            <a:endParaRPr lang="en-GB" altLang="hu-HU" dirty="0" smtClean="0"/>
          </a:p>
          <a:p>
            <a:r>
              <a:rPr lang="en-GB" altLang="hu-HU" dirty="0" err="1" smtClean="0"/>
              <a:t>tárgyi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megnyilvánulások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jelképek</a:t>
            </a:r>
            <a:r>
              <a:rPr lang="en-GB" altLang="hu-HU" dirty="0" smtClean="0"/>
              <a:t> (</a:t>
            </a:r>
            <a:r>
              <a:rPr lang="en-GB" altLang="hu-HU" dirty="0" err="1" smtClean="0"/>
              <a:t>ingatlanok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emblémák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egyenruha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stb</a:t>
            </a:r>
            <a:r>
              <a:rPr lang="en-GB" altLang="hu-HU" dirty="0" smtClean="0"/>
              <a:t>.)</a:t>
            </a:r>
          </a:p>
          <a:p>
            <a:r>
              <a:rPr lang="en-GB" altLang="hu-HU" dirty="0" err="1" smtClean="0"/>
              <a:t>fogalmi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verbális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megnyilvánulások</a:t>
            </a:r>
            <a:r>
              <a:rPr lang="hu-HU" altLang="hu-HU" dirty="0"/>
              <a:t> </a:t>
            </a:r>
            <a:r>
              <a:rPr lang="en-GB" altLang="hu-HU" dirty="0" smtClean="0"/>
              <a:t>(EKE, </a:t>
            </a:r>
            <a:r>
              <a:rPr lang="en-GB" altLang="hu-HU" dirty="0" err="1" smtClean="0"/>
              <a:t>tanterv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intézményi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kommunikáció</a:t>
            </a:r>
            <a:r>
              <a:rPr lang="en-GB" altLang="hu-HU" dirty="0" smtClean="0"/>
              <a:t>)</a:t>
            </a:r>
          </a:p>
          <a:p>
            <a:r>
              <a:rPr lang="en-GB" altLang="hu-HU" dirty="0" err="1" smtClean="0"/>
              <a:t>viselkedésbeli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megnyilvánulások</a:t>
            </a:r>
            <a:r>
              <a:rPr lang="hu-HU" altLang="hu-HU" dirty="0"/>
              <a:t> </a:t>
            </a:r>
            <a:r>
              <a:rPr lang="en-GB" altLang="hu-HU" dirty="0" smtClean="0"/>
              <a:t>(</a:t>
            </a:r>
            <a:r>
              <a:rPr lang="en-GB" altLang="hu-HU" dirty="0" err="1" smtClean="0"/>
              <a:t>mindennapi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rituálék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ünnepek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szabályok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döntéshozatal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együttműködés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formái</a:t>
            </a:r>
            <a:r>
              <a:rPr lang="en-GB" altLang="hu-HU" dirty="0" smtClean="0"/>
              <a:t>)</a:t>
            </a:r>
            <a:endParaRPr lang="en-GB" altLang="hu-HU" dirty="0"/>
          </a:p>
        </p:txBody>
      </p:sp>
    </p:spTree>
    <p:extLst>
      <p:ext uri="{BB962C8B-B14F-4D97-AF65-F5344CB8AC3E}">
        <p14:creationId xmlns:p14="http://schemas.microsoft.com/office/powerpoint/2010/main" val="414599592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hu-HU" smtClean="0"/>
              <a:t>Az iskolai szervezeti kultúra megnyilvánulásai</a:t>
            </a:r>
            <a:endParaRPr lang="en-GB" altLang="hu-H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hu-HU" dirty="0" smtClean="0"/>
              <a:t>2. </a:t>
            </a:r>
            <a:r>
              <a:rPr lang="en-GB" altLang="hu-HU" dirty="0" err="1" smtClean="0"/>
              <a:t>Közvetlenül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nem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észlelhető</a:t>
            </a:r>
            <a:r>
              <a:rPr lang="en-GB" altLang="hu-HU" dirty="0" smtClean="0"/>
              <a:t> </a:t>
            </a:r>
            <a:r>
              <a:rPr lang="en-GB" altLang="hu-HU" dirty="0" err="1" smtClean="0"/>
              <a:t>jelek</a:t>
            </a:r>
            <a:endParaRPr lang="en-GB" altLang="hu-HU" dirty="0" smtClean="0"/>
          </a:p>
          <a:p>
            <a:endParaRPr lang="en-GB" altLang="hu-HU" dirty="0" smtClean="0"/>
          </a:p>
          <a:p>
            <a:r>
              <a:rPr lang="en-GB" altLang="hu-HU" dirty="0" err="1" smtClean="0"/>
              <a:t>értékek</a:t>
            </a:r>
            <a:endParaRPr lang="en-GB" altLang="hu-HU" dirty="0" smtClean="0"/>
          </a:p>
          <a:p>
            <a:r>
              <a:rPr lang="en-GB" altLang="hu-HU" dirty="0" err="1" smtClean="0"/>
              <a:t>filozófia</a:t>
            </a:r>
            <a:endParaRPr lang="en-GB" altLang="hu-HU" dirty="0" smtClean="0"/>
          </a:p>
          <a:p>
            <a:r>
              <a:rPr lang="en-GB" altLang="hu-HU" dirty="0" err="1" smtClean="0"/>
              <a:t>világnézet</a:t>
            </a:r>
            <a:r>
              <a:rPr lang="en-GB" altLang="hu-HU" dirty="0" smtClean="0"/>
              <a:t>, </a:t>
            </a:r>
            <a:r>
              <a:rPr lang="en-GB" altLang="hu-HU" dirty="0" err="1" smtClean="0"/>
              <a:t>ideológia</a:t>
            </a:r>
            <a:endParaRPr lang="en-GB" altLang="hu-HU" dirty="0"/>
          </a:p>
        </p:txBody>
      </p:sp>
    </p:spTree>
    <p:extLst>
      <p:ext uri="{BB962C8B-B14F-4D97-AF65-F5344CB8AC3E}">
        <p14:creationId xmlns:p14="http://schemas.microsoft.com/office/powerpoint/2010/main" val="104540670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Iskola, mint szervezet funkciói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individuális funkció (tudás, személyiségfejlesztés) </a:t>
            </a:r>
          </a:p>
          <a:p>
            <a:r>
              <a:rPr lang="hu-HU" dirty="0"/>
              <a:t>szocializációs (közvetítse a társadalom rendjét, normáit, értékeit, viselkedési formáit) </a:t>
            </a:r>
          </a:p>
          <a:p>
            <a:endParaRPr lang="hu-HU" dirty="0" smtClean="0"/>
          </a:p>
          <a:p>
            <a:r>
              <a:rPr lang="hu-HU" dirty="0" smtClean="0"/>
              <a:t>kvalifikációs </a:t>
            </a:r>
            <a:r>
              <a:rPr lang="hu-HU" dirty="0"/>
              <a:t>(képzési) funkció: célja, hogy az iskolai tevékenységek során a gyermekek által megszerzett tudást, készségeket, kompetenciákat a felnőttkori élethivatás szolgálatába állítsa, elősegítse a növendék pályaválasztását, beilleszkedését a foglalkoztatási rendszerbe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46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Iskola, mint szervezet funkciói </a:t>
            </a:r>
            <a:r>
              <a:rPr lang="hu-HU" dirty="0" smtClean="0"/>
              <a:t>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szelekciós vagy allokációs funkció (rejtett funkció), : az iskola sajátos társadalmi szelekciót is végez, konzerválja a már meglévő társadalmi </a:t>
            </a:r>
            <a:r>
              <a:rPr lang="hu-HU" dirty="0" smtClean="0"/>
              <a:t>egyenlőtlenségeket</a:t>
            </a:r>
          </a:p>
          <a:p>
            <a:r>
              <a:rPr lang="hu-HU" dirty="0" smtClean="0"/>
              <a:t>szelekció</a:t>
            </a:r>
            <a:r>
              <a:rPr lang="hu-HU" dirty="0"/>
              <a:t>: iskolai pályafutások esélyeinek teljesítményeken alapuló </a:t>
            </a:r>
            <a:r>
              <a:rPr lang="hu-HU" dirty="0" smtClean="0"/>
              <a:t>elosztása</a:t>
            </a:r>
          </a:p>
          <a:p>
            <a:r>
              <a:rPr lang="hu-HU" dirty="0" smtClean="0"/>
              <a:t>allokáció</a:t>
            </a:r>
            <a:r>
              <a:rPr lang="hu-HU" dirty="0"/>
              <a:t>: meghatározott foglalkozási területekre való irányítás</a:t>
            </a:r>
          </a:p>
        </p:txBody>
      </p:sp>
    </p:spTree>
    <p:extLst>
      <p:ext uri="{BB962C8B-B14F-4D97-AF65-F5344CB8AC3E}">
        <p14:creationId xmlns:p14="http://schemas.microsoft.com/office/powerpoint/2010/main" val="29875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iskola nevelési céljai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affektív </a:t>
            </a:r>
            <a:r>
              <a:rPr lang="hu-HU" dirty="0"/>
              <a:t>(emberi kapcsolatok: együttérzés, összetartozás) </a:t>
            </a:r>
            <a:endParaRPr lang="hu-HU" dirty="0" smtClean="0"/>
          </a:p>
          <a:p>
            <a:r>
              <a:rPr lang="hu-HU" dirty="0" smtClean="0"/>
              <a:t>kognitív </a:t>
            </a:r>
            <a:r>
              <a:rPr lang="hu-HU" dirty="0"/>
              <a:t>(kommunikáció, tanulmányi eredmény) </a:t>
            </a:r>
            <a:endParaRPr lang="hu-HU" dirty="0" smtClean="0"/>
          </a:p>
          <a:p>
            <a:r>
              <a:rPr lang="hu-HU" dirty="0" smtClean="0"/>
              <a:t>morális </a:t>
            </a:r>
            <a:r>
              <a:rPr lang="hu-HU" dirty="0"/>
              <a:t>(erkölcsi, akarati) </a:t>
            </a:r>
            <a:endParaRPr lang="hu-HU" dirty="0" smtClean="0"/>
          </a:p>
          <a:p>
            <a:r>
              <a:rPr lang="hu-HU" dirty="0" smtClean="0"/>
              <a:t>életmóddal</a:t>
            </a:r>
            <a:r>
              <a:rPr lang="hu-HU" dirty="0"/>
              <a:t>, életstílussal kapcsolatos (egészséges életmód, felnőtt életre nevelés) </a:t>
            </a:r>
            <a:endParaRPr lang="hu-HU" dirty="0" smtClean="0"/>
          </a:p>
          <a:p>
            <a:r>
              <a:rPr lang="hu-HU" dirty="0" smtClean="0"/>
              <a:t>állampolgárságra</a:t>
            </a:r>
            <a:r>
              <a:rPr lang="hu-HU" dirty="0"/>
              <a:t>, hívatásra nevelés (munkára nevelés, demokratikus gondolkodás) </a:t>
            </a:r>
          </a:p>
        </p:txBody>
      </p:sp>
    </p:spTree>
    <p:extLst>
      <p:ext uri="{BB962C8B-B14F-4D97-AF65-F5344CB8AC3E}">
        <p14:creationId xmlns:p14="http://schemas.microsoft.com/office/powerpoint/2010/main" val="359803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79413"/>
            <a:ext cx="4590256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A pedagógiai folyamat pszichológiai jellemzői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4192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860032" y="3356992"/>
            <a:ext cx="721952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/>
          </p:nvPr>
        </p:nvGraphicFramePr>
        <p:xfrm>
          <a:off x="7888771" y="980728"/>
          <a:ext cx="116205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hoto Editor Photo" r:id="rId3" imgW="1162212" imgH="2200582" progId="MSPhotoEd.3">
                  <p:embed/>
                </p:oleObj>
              </mc:Choice>
              <mc:Fallback>
                <p:oleObj name="Photo Editor Photo" r:id="rId3" imgW="1162212" imgH="2200582" progId="MSPhotoEd.3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771" y="980728"/>
                        <a:ext cx="1162050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 pedagógiai hatás lélektana</a:t>
            </a:r>
            <a:br>
              <a:rPr lang="hu-HU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Folyamat és eredmény, amely változást idéz elő</a:t>
            </a:r>
          </a:p>
          <a:p>
            <a:r>
              <a:rPr lang="hu-HU" b="1" dirty="0" smtClean="0"/>
              <a:t>Célirányos hatás</a:t>
            </a:r>
            <a:r>
              <a:rPr lang="hu-HU" dirty="0" smtClean="0"/>
              <a:t>: tervszerűség, amely a nevelési cél következetes megvalósítása érdekében történik</a:t>
            </a:r>
          </a:p>
          <a:p>
            <a:r>
              <a:rPr lang="hu-HU" b="1" dirty="0" smtClean="0"/>
              <a:t>Fejlesztő hatás</a:t>
            </a:r>
            <a:r>
              <a:rPr lang="hu-HU" dirty="0" smtClean="0"/>
              <a:t>: tartalmilag gazdagít (ismeret elsajátítás); strukturálisan gazdagít (bizonyos képességek kialakítása, továbbfejlesztése)</a:t>
            </a:r>
          </a:p>
          <a:p>
            <a:r>
              <a:rPr lang="hu-HU" b="1" dirty="0" smtClean="0"/>
              <a:t>Bipoláris</a:t>
            </a:r>
            <a:r>
              <a:rPr lang="hu-HU" dirty="0" smtClean="0"/>
              <a:t>: társadalom hat a tanulókra, a tanuló személyisége fejlődik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459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Nevelés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>
                <a:sym typeface="Symbol"/>
              </a:rPr>
              <a:t></a:t>
            </a:r>
            <a:r>
              <a:rPr lang="hu-HU" dirty="0" smtClean="0"/>
              <a:t>céltudatos személyiségfejlesztés</a:t>
            </a:r>
          </a:p>
          <a:p>
            <a:r>
              <a:rPr lang="hu-HU" dirty="0" smtClean="0"/>
              <a:t> pozitív változás előidézése</a:t>
            </a:r>
          </a:p>
          <a:p>
            <a:r>
              <a:rPr lang="hu-HU" dirty="0" smtClean="0"/>
              <a:t> a tanuló legfontosabb tevékenységeire, kapcsolataira terjed ki</a:t>
            </a:r>
          </a:p>
          <a:p>
            <a:r>
              <a:rPr lang="hu-HU" dirty="0" smtClean="0"/>
              <a:t> pedagógus és tanuló aktivitása, együttműködése</a:t>
            </a:r>
          </a:p>
          <a:p>
            <a:r>
              <a:rPr lang="hu-HU" dirty="0" smtClean="0"/>
              <a:t> életkori, egyéni sajátosságok figyelembevétele</a:t>
            </a:r>
          </a:p>
          <a:p>
            <a:endParaRPr lang="hu-HU" dirty="0" smtClean="0"/>
          </a:p>
          <a:p>
            <a:pPr marL="0" indent="0">
              <a:buNone/>
            </a:pPr>
            <a:r>
              <a:rPr lang="hu-HU" u="sng" dirty="0" smtClean="0"/>
              <a:t>Fontos:</a:t>
            </a:r>
          </a:p>
          <a:p>
            <a:r>
              <a:rPr lang="hu-HU" dirty="0" smtClean="0"/>
              <a:t>Tanulóknak ismereti legyenek a valóságról (nemcsak tantárgyi tudás)</a:t>
            </a:r>
          </a:p>
          <a:p>
            <a:r>
              <a:rPr lang="hu-HU" dirty="0" smtClean="0"/>
              <a:t>Magatartásuk összhangban legyen </a:t>
            </a:r>
          </a:p>
          <a:p>
            <a:r>
              <a:rPr lang="hu-HU" dirty="0" smtClean="0"/>
              <a:t>Értékes személyiségjegyekkel, tulajdonságokkal rendelkezzenek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65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Neveléslélektani kérdések az iskola világában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hu-HU" altLang="hu-HU" sz="2400" dirty="0" smtClean="0"/>
              <a:t>Tanulás</a:t>
            </a:r>
          </a:p>
          <a:p>
            <a:pPr marL="265176" lvl="1" indent="-13716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hu-HU" altLang="hu-HU" sz="2400" dirty="0" smtClean="0"/>
              <a:t>Önszabályozó tanulás</a:t>
            </a:r>
          </a:p>
          <a:p>
            <a:pPr marL="265176" lvl="1" indent="-13716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hu-HU" altLang="hu-HU" sz="2400" dirty="0" err="1" smtClean="0"/>
              <a:t>Metakogníció</a:t>
            </a:r>
            <a:endParaRPr lang="hu-HU" altLang="hu-HU" sz="2400" dirty="0" smtClean="0"/>
          </a:p>
          <a:p>
            <a:pPr marL="265176" lvl="1" indent="-13716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hu-HU" altLang="hu-HU" sz="2400" dirty="0" smtClean="0"/>
              <a:t>Tanulási stratégiák és stílusok</a:t>
            </a:r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hu-HU" altLang="hu-HU" sz="2400" dirty="0" smtClean="0"/>
              <a:t>Iskolai osztály</a:t>
            </a:r>
          </a:p>
          <a:p>
            <a:pPr marL="265176" lvl="1" indent="-13716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hu-HU" altLang="hu-HU" sz="2400" dirty="0" smtClean="0"/>
              <a:t>Szervezés, összetétel, differenciálás</a:t>
            </a:r>
          </a:p>
          <a:p>
            <a:pPr marL="265176" lvl="1" indent="-13716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hu-HU" altLang="hu-HU" sz="2400" dirty="0" smtClean="0"/>
              <a:t>Közösség</a:t>
            </a:r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hu-HU" altLang="hu-HU" sz="2400" dirty="0" smtClean="0"/>
              <a:t>A </a:t>
            </a:r>
            <a:r>
              <a:rPr lang="hu-HU" altLang="hu-HU" sz="2400" dirty="0"/>
              <a:t>tanulók kognitív képességei</a:t>
            </a:r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hu-HU" altLang="hu-HU" sz="2400" dirty="0"/>
              <a:t>A tanulók affektív jellemzői</a:t>
            </a:r>
          </a:p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hu-HU" altLang="hu-HU" sz="2400" dirty="0"/>
              <a:t>A pedagógusszerep változásai</a:t>
            </a:r>
          </a:p>
          <a:p>
            <a:pPr marL="128016" lvl="1" indent="0" eaLnBrk="1" fontAlgn="auto" hangingPunct="1">
              <a:buFont typeface="Wingdings 3" pitchFamily="18" charset="2"/>
              <a:buNone/>
              <a:defRPr/>
            </a:pP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7455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Nevelés módszerei (normaátadás mechanizmusai)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Szempontok:</a:t>
            </a:r>
          </a:p>
          <a:p>
            <a:r>
              <a:rPr lang="hu-HU" dirty="0" smtClean="0"/>
              <a:t> nevelési helyzet</a:t>
            </a:r>
          </a:p>
          <a:p>
            <a:r>
              <a:rPr lang="hu-HU" dirty="0" smtClean="0"/>
              <a:t> életkori sajátosságok</a:t>
            </a:r>
          </a:p>
          <a:p>
            <a:r>
              <a:rPr lang="hu-HU" dirty="0" smtClean="0"/>
              <a:t> nevelés során: normák, értékek, viselkedésformák bemutatása és elsajátítása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91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normaátadás folyamatai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Kognitív-szociális tanuláselméleti megközelítés:</a:t>
            </a:r>
          </a:p>
          <a:p>
            <a:r>
              <a:rPr lang="hu-HU" dirty="0" smtClean="0"/>
              <a:t> direkt instrukciók</a:t>
            </a:r>
          </a:p>
          <a:p>
            <a:r>
              <a:rPr lang="hu-HU" dirty="0" smtClean="0"/>
              <a:t> formálás („</a:t>
            </a:r>
            <a:r>
              <a:rPr lang="hu-HU" dirty="0" err="1" smtClean="0"/>
              <a:t>shaping</a:t>
            </a:r>
            <a:r>
              <a:rPr lang="hu-HU" dirty="0" smtClean="0"/>
              <a:t>”)</a:t>
            </a:r>
          </a:p>
          <a:p>
            <a:r>
              <a:rPr lang="hu-HU" dirty="0" smtClean="0"/>
              <a:t> obszervációs tanulás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60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Direkt instrukciók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Konkrét, specifikus vagy általános információ arról, hogyan kell viselkedni</a:t>
            </a:r>
          </a:p>
          <a:p>
            <a:r>
              <a:rPr lang="hu-HU" dirty="0" smtClean="0"/>
              <a:t> önmagukban csak az oktatás különböző formáiban használjuk (autóvezetés)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02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watson-headli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72" y="4725144"/>
            <a:ext cx="14287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Formálás: büntetés és jutalmazás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Elvárásoknak megfelelő viselkedést megerősítik, a nem megfelelőket pedig kioltják</a:t>
            </a:r>
          </a:p>
          <a:p>
            <a:r>
              <a:rPr lang="hu-HU" dirty="0" smtClean="0"/>
              <a:t> A viselkedés következménye fontos: pozitív vagy negatív, kellemes vagy kellemetlen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33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következmények típusai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pozitív megerősítés</a:t>
            </a:r>
          </a:p>
          <a:p>
            <a:r>
              <a:rPr lang="hu-HU" dirty="0" smtClean="0"/>
              <a:t>negatív </a:t>
            </a:r>
            <a:r>
              <a:rPr lang="hu-HU" dirty="0"/>
              <a:t>megerősítés: kellemetlen állapot </a:t>
            </a:r>
            <a:r>
              <a:rPr lang="hu-HU" dirty="0" smtClean="0"/>
              <a:t>megszüntetése</a:t>
            </a:r>
          </a:p>
          <a:p>
            <a:r>
              <a:rPr lang="hu-HU" dirty="0" smtClean="0"/>
              <a:t>büntetés</a:t>
            </a:r>
            <a:r>
              <a:rPr lang="hu-HU" dirty="0"/>
              <a:t>: nemkívánatos válaszhoz társított kellemetlen esemény vagy jutalomértékű mozzanat megvonása (pozitív vagy negatív, adás v. elvétel)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35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Modellálás, megfigyeléses (obszervációs) tanulás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Mások viselkedésének megfigyelése </a:t>
            </a:r>
            <a:r>
              <a:rPr lang="hu-HU" dirty="0" smtClean="0"/>
              <a:t>révén az </a:t>
            </a:r>
            <a:r>
              <a:rPr lang="hu-HU" dirty="0"/>
              <a:t>egyén új viselkedéselemeket sajátíthat </a:t>
            </a:r>
            <a:r>
              <a:rPr lang="hu-HU" dirty="0" smtClean="0"/>
              <a:t>el </a:t>
            </a:r>
          </a:p>
          <a:p>
            <a:r>
              <a:rPr lang="hu-HU" dirty="0" smtClean="0"/>
              <a:t>Meglévő viselkedésrepertoárja </a:t>
            </a:r>
            <a:r>
              <a:rPr lang="hu-HU" dirty="0"/>
              <a:t>új kombinációit fedezheti </a:t>
            </a:r>
            <a:r>
              <a:rPr lang="hu-HU" dirty="0" smtClean="0"/>
              <a:t>fel és </a:t>
            </a:r>
            <a:r>
              <a:rPr lang="hu-HU" dirty="0"/>
              <a:t>alakíthatja </a:t>
            </a:r>
            <a:r>
              <a:rPr lang="hu-HU" dirty="0" smtClean="0"/>
              <a:t>ki,</a:t>
            </a:r>
          </a:p>
          <a:p>
            <a:r>
              <a:rPr lang="hu-HU" dirty="0" smtClean="0"/>
              <a:t>ráismerhet </a:t>
            </a:r>
            <a:r>
              <a:rPr lang="hu-HU" dirty="0"/>
              <a:t>mások viselkedésének következményeire.</a:t>
            </a:r>
          </a:p>
          <a:p>
            <a:r>
              <a:rPr lang="hu-HU" dirty="0" smtClean="0"/>
              <a:t>Bandura: szociális tanuláselmélet: modell jelenléte fizikailag sem szükséges, elég ha a megfigyelő tudja, hogy mit csinált a modell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071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Milyen modellt utánzunk szívesen?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 ha a modell hatalommal vagy presztízzsel rendelkezik</a:t>
            </a:r>
          </a:p>
          <a:p>
            <a:r>
              <a:rPr lang="hu-HU" dirty="0" smtClean="0"/>
              <a:t> ha „fogyasztója” bizonyos javaknak</a:t>
            </a:r>
          </a:p>
          <a:p>
            <a:r>
              <a:rPr lang="hu-HU" dirty="0" smtClean="0"/>
              <a:t> ha a modell gondoskodó</a:t>
            </a:r>
          </a:p>
          <a:p>
            <a:r>
              <a:rPr lang="hu-HU" dirty="0" smtClean="0"/>
              <a:t> ha ügyesebb, sikeresebb mint a megfigyelő</a:t>
            </a:r>
          </a:p>
          <a:p>
            <a:r>
              <a:rPr lang="hu-HU" dirty="0" smtClean="0"/>
              <a:t> ha a megfigyelőt erős érzelmi vagy </a:t>
            </a:r>
            <a:r>
              <a:rPr lang="hu-HU" dirty="0" err="1" smtClean="0"/>
              <a:t>dependencia-motívumok</a:t>
            </a:r>
            <a:r>
              <a:rPr lang="hu-HU" dirty="0" smtClean="0"/>
              <a:t> kötik a modellhez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51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Szociális tanulás formái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Utánzás</a:t>
            </a:r>
          </a:p>
          <a:p>
            <a:r>
              <a:rPr lang="hu-HU" dirty="0" smtClean="0"/>
              <a:t>Modellkövetés</a:t>
            </a:r>
          </a:p>
          <a:p>
            <a:r>
              <a:rPr lang="hu-HU" dirty="0" smtClean="0"/>
              <a:t>Identifikáció</a:t>
            </a:r>
          </a:p>
          <a:p>
            <a:r>
              <a:rPr lang="hu-HU" dirty="0" smtClean="0"/>
              <a:t>Belsővé tétel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453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Utánzás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legtöbb emberi viselkedés utánzó jellegű.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csecsemők 7-8 hónapos korukban kezdenek el utánozni</a:t>
            </a:r>
            <a:r>
              <a:rPr lang="hu-HU" dirty="0" smtClean="0"/>
              <a:t>.</a:t>
            </a:r>
          </a:p>
          <a:p>
            <a:r>
              <a:rPr lang="hu-HU" dirty="0" smtClean="0"/>
              <a:t>Cirkuláris </a:t>
            </a:r>
            <a:r>
              <a:rPr lang="hu-HU" dirty="0"/>
              <a:t>reakció: először a szülő utánozza a csecsemőt, majd a gyermek a szülőn látottakat - tulajdonképpen saját mozdulatait, gesztusait - ismét utánozza</a:t>
            </a:r>
            <a:r>
              <a:rPr lang="hu-HU" dirty="0" smtClean="0"/>
              <a:t>. Ennek </a:t>
            </a:r>
            <a:r>
              <a:rPr lang="hu-HU" dirty="0"/>
              <a:t>a kezdetleges, korai utánzásnak az a sajátossága, hogy nem késleltethető</a:t>
            </a:r>
            <a:r>
              <a:rPr lang="hu-HU" dirty="0" smtClean="0"/>
              <a:t>.</a:t>
            </a:r>
          </a:p>
          <a:p>
            <a:r>
              <a:rPr lang="hu-HU" dirty="0" smtClean="0"/>
              <a:t>Késleltetett utánzás: 1,5 éves kortól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94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Modellkövetés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kezdetben nem tudatos, válogatás nélkül kiterjed </a:t>
            </a:r>
            <a:r>
              <a:rPr lang="hu-HU" dirty="0" smtClean="0"/>
              <a:t>környezetének </a:t>
            </a:r>
            <a:r>
              <a:rPr lang="hu-HU" dirty="0"/>
              <a:t>gyakran látott személyeire, a késői </a:t>
            </a:r>
            <a:r>
              <a:rPr lang="hu-HU" dirty="0" smtClean="0"/>
              <a:t>gyermekkorban </a:t>
            </a:r>
            <a:r>
              <a:rPr lang="hu-HU" dirty="0"/>
              <a:t>és a felnőttkorban már tudatos modellkövető </a:t>
            </a:r>
            <a:r>
              <a:rPr lang="hu-HU" dirty="0" smtClean="0"/>
              <a:t>viselkedés</a:t>
            </a:r>
          </a:p>
          <a:p>
            <a:r>
              <a:rPr lang="hu-HU" dirty="0" smtClean="0"/>
              <a:t>legfőbb </a:t>
            </a:r>
            <a:r>
              <a:rPr lang="hu-HU" dirty="0"/>
              <a:t>indítékai: szeretetkapcsolat vagy a </a:t>
            </a:r>
            <a:r>
              <a:rPr lang="hu-HU" dirty="0" smtClean="0"/>
              <a:t>szerepirigység vagy </a:t>
            </a:r>
            <a:r>
              <a:rPr lang="hu-HU" dirty="0"/>
              <a:t>a szociális hatalom vagy a másik sikere, jutalma(empatikus utánzás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0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96018" y="-10878"/>
            <a:ext cx="8124825" cy="1498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Kutatási stratégiák és adatgyűjtési módszerek kiválasztása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Kvalitatív stratégia (leíró)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altLang="hu-HU" sz="2000" smtClean="0"/>
              <a:t>Megfigyelés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altLang="hu-HU" sz="2000" smtClean="0"/>
              <a:t>Kvalitatív interjú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altLang="hu-HU" sz="2000" smtClean="0"/>
              <a:t>Tartalomelemzés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altLang="hu-HU" sz="2000" smtClean="0"/>
              <a:t>Esettanulmány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Korrelációs stratégia (összefüggést feltáró)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altLang="hu-HU" sz="2000" smtClean="0"/>
              <a:t>Pszichológiai tesztek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altLang="hu-HU" sz="2000" smtClean="0"/>
              <a:t>Kérdőíves vizsgálat, attitűdskálák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altLang="hu-HU" sz="2000" smtClean="0"/>
              <a:t>Dokumentumelemzés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u-HU" altLang="hu-HU" sz="2400" smtClean="0"/>
              <a:t>Kísérleti stratégia</a:t>
            </a:r>
          </a:p>
        </p:txBody>
      </p:sp>
    </p:spTree>
    <p:extLst>
      <p:ext uri="{BB962C8B-B14F-4D97-AF65-F5344CB8AC3E}">
        <p14:creationId xmlns:p14="http://schemas.microsoft.com/office/powerpoint/2010/main" val="41804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Identifikáció (azonosulás)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magasabb rendű folyamat, mint az utánzás</a:t>
            </a:r>
          </a:p>
          <a:p>
            <a:r>
              <a:rPr lang="hu-HU" dirty="0" smtClean="0"/>
              <a:t> a modell viselkedésének átvétele nem csak meghatározott viselkedéselemekre korlátozódik</a:t>
            </a:r>
          </a:p>
          <a:p>
            <a:r>
              <a:rPr lang="hu-HU" dirty="0" smtClean="0"/>
              <a:t> az egyén az átvett elemeket, véleményt sajátjaként éli meg</a:t>
            </a:r>
          </a:p>
          <a:p>
            <a:r>
              <a:rPr lang="hu-HU" dirty="0" smtClean="0"/>
              <a:t> erős motivációs készenlét</a:t>
            </a:r>
          </a:p>
          <a:p>
            <a:r>
              <a:rPr lang="hu-HU" dirty="0" smtClean="0"/>
              <a:t> olyanná szeretne válni, mint a modell</a:t>
            </a:r>
          </a:p>
          <a:p>
            <a:r>
              <a:rPr lang="hu-HU" dirty="0" smtClean="0"/>
              <a:t> félelem miatt is bekövetkezhet identifikáció (Anna Freud – azonosulás az agresszorral), rettegett modell jellemzőit veszi át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5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Interiorizáció, internalizáció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 viselkedés függetlenedik a külső kontrolltól, belsővé válik</a:t>
            </a:r>
          </a:p>
          <a:p>
            <a:r>
              <a:rPr lang="hu-HU" dirty="0" smtClean="0"/>
              <a:t> belsővé tétel, affektív és kognitív tényezők együttese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01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mtClean="0"/>
              <a:t>A jutalmazás és a büntetés pszichológiai jellemzői</a:t>
            </a:r>
          </a:p>
        </p:txBody>
      </p:sp>
    </p:spTree>
    <p:extLst>
      <p:ext uri="{BB962C8B-B14F-4D97-AF65-F5344CB8AC3E}">
        <p14:creationId xmlns:p14="http://schemas.microsoft.com/office/powerpoint/2010/main" val="39631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jutalom jellegzetességei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Anyagi illetve szóbeli</a:t>
            </a:r>
          </a:p>
          <a:p>
            <a:r>
              <a:rPr lang="hu-HU" altLang="hu-HU" smtClean="0"/>
              <a:t>Várt illetve nem várt</a:t>
            </a:r>
          </a:p>
          <a:p>
            <a:r>
              <a:rPr lang="hu-HU" altLang="hu-HU" smtClean="0"/>
              <a:t>Teljesítményfüggő, illetve teljesítménytől független</a:t>
            </a:r>
          </a:p>
          <a:p>
            <a:r>
              <a:rPr lang="hu-HU" altLang="hu-HU" smtClean="0"/>
              <a:t>A jutalom feltűnő jellege</a:t>
            </a:r>
          </a:p>
          <a:p>
            <a:r>
              <a:rPr lang="hu-HU" altLang="hu-HU" smtClean="0"/>
              <a:t>Az elért eredmények ismertetése</a:t>
            </a: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232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mtClean="0"/>
              <a:t>Büntetés, mint viselkedésalakító eszköz</a:t>
            </a:r>
            <a:endParaRPr lang="hu-HU" altLang="hu-HU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Időzítés</a:t>
            </a:r>
          </a:p>
          <a:p>
            <a:r>
              <a:rPr lang="hu-HU" altLang="hu-HU" smtClean="0"/>
              <a:t>Büntető és büntetett személyek közötti érzelmi, személyes viszony</a:t>
            </a:r>
          </a:p>
          <a:p>
            <a:r>
              <a:rPr lang="hu-HU" altLang="hu-HU" smtClean="0"/>
              <a:t>Jutalom elmaradása is lehet büntetés</a:t>
            </a:r>
          </a:p>
          <a:p>
            <a:r>
              <a:rPr lang="hu-HU" altLang="hu-HU" smtClean="0"/>
              <a:t>Kognitív magyarázat fontossága</a:t>
            </a:r>
          </a:p>
          <a:p>
            <a:r>
              <a:rPr lang="hu-HU" altLang="hu-HU" smtClean="0"/>
              <a:t>Következetesség</a:t>
            </a:r>
          </a:p>
          <a:p>
            <a:r>
              <a:rPr lang="hu-HU" altLang="hu-HU" smtClean="0"/>
              <a:t>Büntetés nagysága</a:t>
            </a: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523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Bírálat, mint visszajelzés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Viselkedésre irányuljon, ne a személyiségre</a:t>
            </a:r>
          </a:p>
          <a:p>
            <a:r>
              <a:rPr lang="hu-HU" altLang="hu-HU" smtClean="0"/>
              <a:t>Konstruktív javaslatot tartalmazzon a viselkedésre</a:t>
            </a:r>
          </a:p>
          <a:p>
            <a:r>
              <a:rPr lang="hu-HU" altLang="hu-HU" smtClean="0"/>
              <a:t>Magyarázzuk meg miért kifogásoljuk a viselkedést</a:t>
            </a:r>
          </a:p>
          <a:p>
            <a:r>
              <a:rPr lang="hu-HU" altLang="hu-HU" smtClean="0"/>
              <a:t>Legyünk határozottak és következetesek</a:t>
            </a:r>
          </a:p>
          <a:p>
            <a:r>
              <a:rPr lang="hu-HU" altLang="hu-HU" smtClean="0"/>
              <a:t>Kerülni a szélsőséges megnyilvánulást, dühkitörést, megalázást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2389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Pedagógus szerepek</a:t>
            </a:r>
            <a:endParaRPr lang="hu-HU" dirty="0"/>
          </a:p>
        </p:txBody>
      </p:sp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9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Trencsényi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tanári </a:t>
            </a:r>
            <a:r>
              <a:rPr lang="hu-HU" dirty="0"/>
              <a:t>magatartás elemzésének szempontjai:</a:t>
            </a:r>
          </a:p>
          <a:p>
            <a:r>
              <a:rPr lang="hu-HU" dirty="0"/>
              <a:t>Hogyan viszonyul  a tanár a társadalmi normák közvetítésének feladatához</a:t>
            </a:r>
          </a:p>
          <a:p>
            <a:r>
              <a:rPr lang="hu-HU" dirty="0"/>
              <a:t>Hogyan vesz részt a pedagógiai </a:t>
            </a:r>
            <a:r>
              <a:rPr lang="hu-HU" dirty="0" smtClean="0"/>
              <a:t>folyamatban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/>
              <a:t>Nevelői, személyiségformáló</a:t>
            </a:r>
          </a:p>
          <a:p>
            <a:r>
              <a:rPr lang="hu-HU" dirty="0"/>
              <a:t>Tanári-szakemberi</a:t>
            </a:r>
          </a:p>
          <a:p>
            <a:r>
              <a:rPr lang="hu-HU" dirty="0"/>
              <a:t>Köztisztviselői funkció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13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04800" y="476250"/>
            <a:ext cx="7924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hu-HU" sz="2800" u="sng" dirty="0">
              <a:solidFill>
                <a:srgbClr val="00FFFF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</a:pPr>
            <a:endParaRPr lang="hu-HU" sz="2800" dirty="0">
              <a:solidFill>
                <a:srgbClr val="FFFF66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Adelson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r>
              <a:rPr lang="hu-HU" dirty="0"/>
              <a:t>Pedagógus, mint sámán: szakemberi funkció dominál (nincs modellképző ereje)</a:t>
            </a:r>
          </a:p>
          <a:p>
            <a:r>
              <a:rPr lang="hu-HU" dirty="0" err="1"/>
              <a:t>Nárcisztikus</a:t>
            </a:r>
            <a:r>
              <a:rPr lang="hu-HU" dirty="0"/>
              <a:t> személyiség</a:t>
            </a:r>
          </a:p>
          <a:p>
            <a:r>
              <a:rPr lang="hu-HU" dirty="0"/>
              <a:t>Energia, elkötelezettség, magával ragadó</a:t>
            </a:r>
          </a:p>
          <a:p>
            <a:r>
              <a:rPr lang="hu-HU" dirty="0"/>
              <a:t>Állandóan a diákok fölé helyezkedik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39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Pedagógus, mint lelkész: köztisztviselői funkció</a:t>
            </a:r>
          </a:p>
          <a:p>
            <a:r>
              <a:rPr lang="hu-HU" dirty="0" smtClean="0"/>
              <a:t> küldetéstudat, hierarchia részének érzi magát</a:t>
            </a:r>
          </a:p>
          <a:p>
            <a:r>
              <a:rPr lang="hu-HU" dirty="0" smtClean="0"/>
              <a:t> határozott értékrend, a tananyag a lényeg</a:t>
            </a:r>
          </a:p>
        </p:txBody>
      </p:sp>
    </p:spTree>
    <p:extLst>
      <p:ext uri="{BB962C8B-B14F-4D97-AF65-F5344CB8AC3E}">
        <p14:creationId xmlns:p14="http://schemas.microsoft.com/office/powerpoint/2010/main" val="39564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Fejlődési törvények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58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495800"/>
          </a:xfrm>
        </p:spPr>
        <p:txBody>
          <a:bodyPr/>
          <a:lstStyle/>
          <a:p>
            <a:r>
              <a:rPr lang="hu-HU" dirty="0"/>
              <a:t>Pedagógus, mint misztikus gyógyító: terapeuta funkció</a:t>
            </a:r>
          </a:p>
          <a:p>
            <a:r>
              <a:rPr lang="hu-HU" dirty="0"/>
              <a:t> csak a gyermekkel foglalkozik, nincs külső nevelési cél</a:t>
            </a:r>
          </a:p>
          <a:p>
            <a:r>
              <a:rPr lang="hu-HU" dirty="0"/>
              <a:t> Ritkán sikeres</a:t>
            </a:r>
          </a:p>
          <a:p>
            <a:r>
              <a:rPr lang="hu-HU" dirty="0"/>
              <a:t> Valódi altruizmus, empátia kell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48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Milyen legyen a tanár a </a:t>
            </a:r>
            <a:r>
              <a:rPr lang="hu-HU" dirty="0" err="1" smtClean="0"/>
              <a:t>XXI.században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gondolkodó</a:t>
            </a:r>
            <a:r>
              <a:rPr lang="hu-HU" dirty="0"/>
              <a:t>, reflektáló, elemző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reflektív tanár: </a:t>
            </a:r>
            <a:endParaRPr lang="hu-HU" dirty="0" smtClean="0"/>
          </a:p>
          <a:p>
            <a:r>
              <a:rPr lang="hu-HU" dirty="0" smtClean="0"/>
              <a:t>feltárja</a:t>
            </a:r>
            <a:r>
              <a:rPr lang="hu-HU" dirty="0"/>
              <a:t>, behatárolja és megkísérli megoldani az osztályban felvetődő problémákat; </a:t>
            </a:r>
          </a:p>
          <a:p>
            <a:r>
              <a:rPr lang="hu-HU" dirty="0" smtClean="0"/>
              <a:t>tisztában </a:t>
            </a:r>
            <a:r>
              <a:rPr lang="hu-HU" dirty="0"/>
              <a:t>van azzal, hogy ő maga is adott értékekkel és feltételezésekkel lép be az órára, következésképpen képes kritikusan szemlélni ezeket az </a:t>
            </a:r>
            <a:r>
              <a:rPr lang="hu-HU" dirty="0" smtClean="0"/>
              <a:t>értékeket;</a:t>
            </a:r>
          </a:p>
          <a:p>
            <a:r>
              <a:rPr lang="hu-HU" dirty="0" smtClean="0"/>
              <a:t>figyelembe </a:t>
            </a:r>
            <a:r>
              <a:rPr lang="hu-HU" dirty="0"/>
              <a:t>veszi azt az intézményi és kulturális környezetet, amelyben </a:t>
            </a:r>
            <a:r>
              <a:rPr lang="hu-HU" dirty="0" smtClean="0"/>
              <a:t>tanít;</a:t>
            </a:r>
          </a:p>
          <a:p>
            <a:r>
              <a:rPr lang="hu-HU" dirty="0" smtClean="0"/>
              <a:t>részt </a:t>
            </a:r>
            <a:r>
              <a:rPr lang="hu-HU" dirty="0"/>
              <a:t>vesz a tanterv kidolgozásában és részese az iskolafejlesztésnek, felelősséget érez saját szakmai fejlődéséért.</a:t>
            </a:r>
          </a:p>
        </p:txBody>
      </p:sp>
    </p:spTree>
    <p:extLst>
      <p:ext uri="{BB962C8B-B14F-4D97-AF65-F5344CB8AC3E}">
        <p14:creationId xmlns:p14="http://schemas.microsoft.com/office/powerpoint/2010/main" val="689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És még…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remekül beszél </a:t>
            </a:r>
            <a:r>
              <a:rPr lang="hu-HU" dirty="0" smtClean="0"/>
              <a:t>angolul</a:t>
            </a:r>
          </a:p>
          <a:p>
            <a:r>
              <a:rPr lang="hu-HU" dirty="0" smtClean="0"/>
              <a:t>diagnosztikai </a:t>
            </a:r>
            <a:r>
              <a:rPr lang="hu-HU" dirty="0"/>
              <a:t>és tervező </a:t>
            </a:r>
            <a:r>
              <a:rPr lang="hu-HU" dirty="0" smtClean="0"/>
              <a:t>szakértő</a:t>
            </a:r>
          </a:p>
          <a:p>
            <a:r>
              <a:rPr lang="hu-HU" dirty="0" smtClean="0"/>
              <a:t>módszertani</a:t>
            </a:r>
            <a:r>
              <a:rPr lang="hu-HU" dirty="0"/>
              <a:t>, tanulásszervezési </a:t>
            </a:r>
            <a:r>
              <a:rPr lang="hu-HU" dirty="0" smtClean="0"/>
              <a:t>zseni</a:t>
            </a:r>
          </a:p>
          <a:p>
            <a:r>
              <a:rPr lang="hu-HU" dirty="0" smtClean="0"/>
              <a:t>taneszköz </a:t>
            </a:r>
            <a:r>
              <a:rPr lang="hu-HU" dirty="0"/>
              <a:t>fejlesztő és </a:t>
            </a:r>
            <a:r>
              <a:rPr lang="hu-HU" dirty="0" smtClean="0"/>
              <a:t>lektor</a:t>
            </a:r>
          </a:p>
          <a:p>
            <a:r>
              <a:rPr lang="hu-HU" dirty="0" smtClean="0"/>
              <a:t>mérési-értékelési szakember</a:t>
            </a:r>
          </a:p>
          <a:p>
            <a:r>
              <a:rPr lang="hu-HU" dirty="0" smtClean="0"/>
              <a:t>tanulás-módszertani felkészítő</a:t>
            </a:r>
          </a:p>
          <a:p>
            <a:r>
              <a:rPr lang="hu-HU" dirty="0" smtClean="0"/>
              <a:t>szabadidő </a:t>
            </a:r>
            <a:r>
              <a:rPr lang="hu-HU" dirty="0"/>
              <a:t>szervező, ifjúságsegítő és szociális </a:t>
            </a:r>
            <a:r>
              <a:rPr lang="hu-HU" dirty="0" smtClean="0"/>
              <a:t>munkás (</a:t>
            </a:r>
            <a:r>
              <a:rPr lang="hu-HU" dirty="0" err="1" smtClean="0"/>
              <a:t>Szivák</a:t>
            </a:r>
            <a:r>
              <a:rPr lang="hu-HU" dirty="0" smtClean="0"/>
              <a:t> J.)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18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hatékony tanításban szerepet játszó tanári viselkedés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Világosság</a:t>
            </a:r>
            <a:r>
              <a:rPr lang="hu-HU" dirty="0" smtClean="0"/>
              <a:t>-magyarázata, gondolatmenete mennyire érthető, követhető</a:t>
            </a:r>
          </a:p>
          <a:p>
            <a:r>
              <a:rPr lang="hu-HU" b="1" dirty="0" smtClean="0"/>
              <a:t>Változatosság</a:t>
            </a:r>
            <a:r>
              <a:rPr lang="hu-HU" dirty="0" smtClean="0"/>
              <a:t>-óraszervezésben, oktatási eszközök, anyagok, módszerek alkalmazásában</a:t>
            </a:r>
          </a:p>
          <a:p>
            <a:r>
              <a:rPr lang="hu-HU" b="1" dirty="0" smtClean="0"/>
              <a:t>Feladatorientáltság</a:t>
            </a:r>
            <a:r>
              <a:rPr lang="hu-HU" dirty="0" smtClean="0"/>
              <a:t>-célorientált, tudja mit akar, magas, de elérhető követelményeket támaszt</a:t>
            </a:r>
          </a:p>
          <a:p>
            <a:r>
              <a:rPr lang="hu-HU" b="1" dirty="0" smtClean="0"/>
              <a:t>Tanulási idő kihasználtatása</a:t>
            </a:r>
          </a:p>
          <a:p>
            <a:r>
              <a:rPr lang="hu-HU" b="1" dirty="0" smtClean="0"/>
              <a:t>Átlagosnál több sikerélmény biztosítása</a:t>
            </a:r>
          </a:p>
        </p:txBody>
      </p:sp>
    </p:spTree>
    <p:extLst>
      <p:ext uri="{BB962C8B-B14F-4D97-AF65-F5344CB8AC3E}">
        <p14:creationId xmlns:p14="http://schemas.microsoft.com/office/powerpoint/2010/main" val="28465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Tanulást segítő viselkedés</a:t>
            </a:r>
            <a:endParaRPr lang="hu-HU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Tanulói ötletek hasznosítása</a:t>
            </a:r>
          </a:p>
          <a:p>
            <a:r>
              <a:rPr lang="hu-HU" smtClean="0"/>
              <a:t>Strukturálás</a:t>
            </a:r>
          </a:p>
          <a:p>
            <a:r>
              <a:rPr lang="hu-HU" smtClean="0"/>
              <a:t>Kérdezés</a:t>
            </a:r>
          </a:p>
          <a:p>
            <a:r>
              <a:rPr lang="hu-HU" smtClean="0"/>
              <a:t>Elmélyedésre késztetés</a:t>
            </a:r>
          </a:p>
          <a:p>
            <a:r>
              <a:rPr lang="hu-HU" smtClean="0"/>
              <a:t>Lelkesedés</a:t>
            </a:r>
          </a:p>
          <a:p>
            <a:r>
              <a:rPr lang="hu-HU" smtClean="0"/>
              <a:t>Energikusság, élénkség</a:t>
            </a:r>
          </a:p>
          <a:p>
            <a:r>
              <a:rPr lang="hu-HU" smtClean="0"/>
              <a:t>Érzelmi bevonódás</a:t>
            </a:r>
          </a:p>
          <a:p>
            <a:r>
              <a:rPr lang="hu-HU" smtClean="0"/>
              <a:t>Magával ragadó magatartás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347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Irányítási stratégiák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99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Ökológiai stratégia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K</a:t>
            </a:r>
            <a:r>
              <a:rPr lang="hu-HU" dirty="0" smtClean="0"/>
              <a:t>ulcsfogalma </a:t>
            </a:r>
            <a:r>
              <a:rPr lang="hu-HU" dirty="0"/>
              <a:t>a „kompetens </a:t>
            </a:r>
            <a:r>
              <a:rPr lang="hu-HU" dirty="0" smtClean="0"/>
              <a:t>oktatás” - </a:t>
            </a:r>
            <a:r>
              <a:rPr lang="hu-HU" dirty="0" err="1" smtClean="0"/>
              <a:t>Kounin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kompetens tanár alaposan előkészítette az óra menetét, lendületesen irányította és folyamatosan fenntartotta a diákok érdeklődését. </a:t>
            </a:r>
            <a:endParaRPr lang="hu-HU" dirty="0" smtClean="0"/>
          </a:p>
          <a:p>
            <a:r>
              <a:rPr lang="hu-HU" dirty="0" smtClean="0"/>
              <a:t>Elvárta</a:t>
            </a:r>
            <a:r>
              <a:rPr lang="hu-HU" dirty="0"/>
              <a:t>, hogy a gyerekek figyeljenek és együttműködjenek, ugyanakkor figyelmével folyamatosan pásztázta az osztályt. </a:t>
            </a:r>
            <a:endParaRPr lang="hu-HU" dirty="0" smtClean="0"/>
          </a:p>
          <a:p>
            <a:r>
              <a:rPr lang="hu-HU" dirty="0" smtClean="0"/>
              <a:t>Azok </a:t>
            </a:r>
            <a:r>
              <a:rPr lang="hu-HU" dirty="0"/>
              <a:t>voltak a jó tanári beavatkozások, amelyek elkerülték </a:t>
            </a:r>
            <a:endParaRPr lang="hu-HU" dirty="0" smtClean="0"/>
          </a:p>
          <a:p>
            <a:pPr lvl="1"/>
            <a:r>
              <a:rPr lang="hu-HU" dirty="0" smtClean="0"/>
              <a:t>• az időzítési hibákat (túl korai vagy túl késői beavatkozás), </a:t>
            </a:r>
          </a:p>
          <a:p>
            <a:pPr lvl="1"/>
            <a:r>
              <a:rPr lang="hu-HU" dirty="0" smtClean="0"/>
              <a:t>• </a:t>
            </a:r>
            <a:r>
              <a:rPr lang="hu-HU" dirty="0"/>
              <a:t>a célponti hibákat (nem vették észre a rendetlenkedőt), </a:t>
            </a:r>
            <a:endParaRPr lang="hu-HU" dirty="0" smtClean="0"/>
          </a:p>
          <a:p>
            <a:pPr lvl="1"/>
            <a:r>
              <a:rPr lang="hu-HU" dirty="0" smtClean="0"/>
              <a:t>• </a:t>
            </a:r>
            <a:r>
              <a:rPr lang="hu-HU" dirty="0"/>
              <a:t>a túlreagálás hibáját: ingerült kiabálás, hisztérikus reakciók.</a:t>
            </a:r>
          </a:p>
        </p:txBody>
      </p:sp>
    </p:spTree>
    <p:extLst>
      <p:ext uri="{BB962C8B-B14F-4D97-AF65-F5344CB8AC3E}">
        <p14:creationId xmlns:p14="http://schemas.microsoft.com/office/powerpoint/2010/main" val="12929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szervezeti hatásokon alapuló stratégia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892480" cy="5069160"/>
          </a:xfrm>
        </p:spPr>
        <p:txBody>
          <a:bodyPr>
            <a:noAutofit/>
          </a:bodyPr>
          <a:lstStyle/>
          <a:p>
            <a:r>
              <a:rPr lang="hu-HU" sz="2000" dirty="0"/>
              <a:t>L</a:t>
            </a:r>
            <a:r>
              <a:rPr lang="hu-HU" sz="2000" dirty="0" smtClean="0"/>
              <a:t>ényege </a:t>
            </a:r>
            <a:r>
              <a:rPr lang="hu-HU" sz="2000" dirty="0"/>
              <a:t>a jó szabályozás, amely lehetőleg egyértelműen meghatározza a résztvevők – tanárok és diákok – számára, milyen magatartást várnak el egymástól, és mi az, amit normaszegésnek tekintenek. </a:t>
            </a:r>
            <a:endParaRPr lang="hu-HU" sz="2000" dirty="0" smtClean="0"/>
          </a:p>
          <a:p>
            <a:r>
              <a:rPr lang="hu-HU" sz="2000" dirty="0" smtClean="0"/>
              <a:t>Feltétele</a:t>
            </a:r>
            <a:r>
              <a:rPr lang="hu-HU" sz="2000" dirty="0"/>
              <a:t>, hogy a normák és elvárások reálisak és betarthatóak legyenek. </a:t>
            </a:r>
            <a:endParaRPr lang="hu-HU" sz="2000" dirty="0" smtClean="0"/>
          </a:p>
          <a:p>
            <a:r>
              <a:rPr lang="hu-HU" sz="2000" dirty="0" smtClean="0"/>
              <a:t>Emellett </a:t>
            </a:r>
            <a:r>
              <a:rPr lang="hu-HU" sz="2000" dirty="0"/>
              <a:t>a szervezeti szabályozás akkor lesz hatékony, ha </a:t>
            </a:r>
            <a:endParaRPr lang="hu-HU" sz="2000" dirty="0" smtClean="0"/>
          </a:p>
          <a:p>
            <a:pPr lvl="1"/>
            <a:r>
              <a:rPr lang="hu-HU" sz="1800" dirty="0" smtClean="0"/>
              <a:t>a </a:t>
            </a:r>
            <a:r>
              <a:rPr lang="hu-HU" sz="1800" dirty="0"/>
              <a:t>lehető legkisebb a normák száma </a:t>
            </a:r>
            <a:r>
              <a:rPr lang="hu-HU" sz="1800" dirty="0" smtClean="0"/>
              <a:t>(ha </a:t>
            </a:r>
            <a:r>
              <a:rPr lang="hu-HU" sz="1800" dirty="0"/>
              <a:t>túl sok a szabály, senki nem tartja be őket</a:t>
            </a:r>
            <a:r>
              <a:rPr lang="hu-HU" sz="1800" dirty="0" smtClean="0"/>
              <a:t>) </a:t>
            </a:r>
          </a:p>
          <a:p>
            <a:pPr lvl="1"/>
            <a:r>
              <a:rPr lang="hu-HU" sz="1800" dirty="0" smtClean="0"/>
              <a:t>a </a:t>
            </a:r>
            <a:r>
              <a:rPr lang="hu-HU" sz="1800" dirty="0"/>
              <a:t>szabályok nem szűkítik be túlságosan a mozgásteret, a cselekvési lehetőségeket </a:t>
            </a:r>
            <a:endParaRPr lang="hu-HU" sz="1800" dirty="0" smtClean="0"/>
          </a:p>
          <a:p>
            <a:pPr lvl="1"/>
            <a:r>
              <a:rPr lang="hu-HU" sz="1800" dirty="0" smtClean="0"/>
              <a:t>a </a:t>
            </a:r>
            <a:r>
              <a:rPr lang="hu-HU" sz="1800" dirty="0"/>
              <a:t>szabályoknak megvan a maguk elfogadható indoka, magyarázata, és ezt a tanárok tudatosítják a diákokban; a szabályok nem tűnnek az önkény megnyilvánulásának </a:t>
            </a:r>
            <a:endParaRPr lang="hu-HU" sz="1800" dirty="0" smtClean="0"/>
          </a:p>
          <a:p>
            <a:pPr lvl="1"/>
            <a:r>
              <a:rPr lang="hu-HU" sz="1800" dirty="0" smtClean="0"/>
              <a:t>a </a:t>
            </a:r>
            <a:r>
              <a:rPr lang="hu-HU" sz="1800" dirty="0"/>
              <a:t>tanár modellt nyújt a szabályok betartásában (a tanár rendszeres </a:t>
            </a:r>
            <a:r>
              <a:rPr lang="hu-HU" sz="1800" dirty="0" err="1" smtClean="0"/>
              <a:t>normasze</a:t>
            </a:r>
            <a:r>
              <a:rPr lang="hu-HU" sz="1800" dirty="0" smtClean="0"/>
              <a:t> </a:t>
            </a:r>
            <a:r>
              <a:rPr lang="hu-HU" sz="1800" dirty="0" err="1" smtClean="0"/>
              <a:t>gése</a:t>
            </a:r>
            <a:r>
              <a:rPr lang="hu-HU" sz="1800" dirty="0" smtClean="0"/>
              <a:t> </a:t>
            </a:r>
            <a:r>
              <a:rPr lang="hu-HU" sz="1800" dirty="0"/>
              <a:t>– pl. késése, megbízhatatlansága – esetén a diákok szabálykövetése azonnal felbomlik, vagy legfeljebb önkénnyel, erőszakkal tartható fenn</a:t>
            </a:r>
            <a:r>
              <a:rPr lang="hu-HU" sz="1800" dirty="0" smtClean="0"/>
              <a:t>) </a:t>
            </a:r>
          </a:p>
          <a:p>
            <a:pPr lvl="1"/>
            <a:r>
              <a:rPr lang="hu-HU" sz="1800" dirty="0" smtClean="0"/>
              <a:t>a </a:t>
            </a:r>
            <a:r>
              <a:rPr lang="hu-HU" sz="1800" dirty="0"/>
              <a:t>tanulók részt vesznek a normák kialakításában, illetve megváltoztatásában.</a:t>
            </a:r>
          </a:p>
        </p:txBody>
      </p:sp>
    </p:spTree>
    <p:extLst>
      <p:ext uri="{BB962C8B-B14F-4D97-AF65-F5344CB8AC3E}">
        <p14:creationId xmlns:p14="http://schemas.microsoft.com/office/powerpoint/2010/main" val="230128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gyerekek egyéni fejlődési sajátosságain alapuló stratégiák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A</a:t>
            </a:r>
            <a:r>
              <a:rPr lang="hu-HU" dirty="0" smtClean="0"/>
              <a:t>zon </a:t>
            </a:r>
            <a:r>
              <a:rPr lang="hu-HU" dirty="0"/>
              <a:t>alapulnak, hogy a gyermekek életkoruknak, intelligenciafejlettségüknek megfelelően más és más módszerekkel közelítendők meg. </a:t>
            </a:r>
            <a:endParaRPr lang="hu-HU" dirty="0" smtClean="0"/>
          </a:p>
          <a:p>
            <a:r>
              <a:rPr lang="hu-HU" dirty="0" smtClean="0"/>
              <a:t>Céljuk </a:t>
            </a:r>
            <a:r>
              <a:rPr lang="hu-HU" dirty="0"/>
              <a:t>elsősorban a nemkívánatos viselkedés kiiktatása.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stratégia létrehozója, Sprinthall szerint a fegyelmezési módszernek magasabb szintű fejlődési szakaszhoz kell társulnia, mint amiben a gyermek éppen van. Az általa javasolt eljárások:</a:t>
            </a:r>
          </a:p>
        </p:txBody>
      </p:sp>
    </p:spTree>
    <p:extLst>
      <p:ext uri="{BB962C8B-B14F-4D97-AF65-F5344CB8AC3E}">
        <p14:creationId xmlns:p14="http://schemas.microsoft.com/office/powerpoint/2010/main" val="15945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prekonvencionális</a:t>
            </a:r>
            <a:r>
              <a:rPr lang="hu-HU" dirty="0" smtClean="0"/>
              <a:t> </a:t>
            </a:r>
            <a:r>
              <a:rPr lang="hu-HU" dirty="0"/>
              <a:t>moralitás (jellemzője, hogy a szabálykövetés motívuma még külső, kizárólag a fontos személyek véleménye) szakaszában lévő gyermekeknél a legalacsonyabb szinten </a:t>
            </a:r>
            <a:r>
              <a:rPr lang="hu-HU" dirty="0" smtClean="0"/>
              <a:t>az </a:t>
            </a:r>
            <a:r>
              <a:rPr lang="hu-HU" dirty="0"/>
              <a:t>együttműködés kikényszerítése, esetleg testi beavatkozással. </a:t>
            </a:r>
          </a:p>
          <a:p>
            <a:r>
              <a:rPr lang="hu-HU" dirty="0"/>
              <a:t>K</a:t>
            </a:r>
            <a:r>
              <a:rPr lang="hu-HU" dirty="0" smtClean="0"/>
              <a:t>orántsem </a:t>
            </a:r>
            <a:r>
              <a:rPr lang="hu-HU" dirty="0"/>
              <a:t>jelent feltétlenül büntetést, lehet egyszerűen a nemkívánatos cselekvés fizikai értelemben vett megakadályozása, metakommunikatív vagy verbális felszólítás kicsi gyermekek esetében. </a:t>
            </a:r>
          </a:p>
        </p:txBody>
      </p:sp>
    </p:spTree>
    <p:extLst>
      <p:ext uri="{BB962C8B-B14F-4D97-AF65-F5344CB8AC3E}">
        <p14:creationId xmlns:p14="http://schemas.microsoft.com/office/powerpoint/2010/main" val="4631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altLang="hu-HU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Plaszticitás</a:t>
            </a:r>
          </a:p>
          <a:p>
            <a:r>
              <a:rPr lang="hu-HU" altLang="hu-HU" smtClean="0"/>
              <a:t>Aktivitás</a:t>
            </a:r>
          </a:p>
          <a:p>
            <a:r>
              <a:rPr lang="hu-HU" altLang="hu-HU" smtClean="0"/>
              <a:t>Szerkezet és funkció egysége</a:t>
            </a:r>
          </a:p>
          <a:p>
            <a:r>
              <a:rPr lang="hu-HU" altLang="hu-HU" smtClean="0"/>
              <a:t>Koegzisztencia</a:t>
            </a:r>
          </a:p>
          <a:p>
            <a:r>
              <a:rPr lang="hu-HU" altLang="hu-HU" smtClean="0"/>
              <a:t>Transzfer</a:t>
            </a:r>
          </a:p>
          <a:p>
            <a:endParaRPr lang="hu-HU" altLang="hu-HU" smtClean="0"/>
          </a:p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03260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 konvencionális moralitás fejlettségi szintjén a kortársi vagy felnőtti presszió alkalmazásával, a csoport befolyásán keresztül lehet hatni a gyermek viselkedésére. </a:t>
            </a:r>
            <a:endParaRPr lang="hu-HU" dirty="0" smtClean="0"/>
          </a:p>
          <a:p>
            <a:r>
              <a:rPr lang="hu-HU" dirty="0" smtClean="0"/>
              <a:t>Ennek </a:t>
            </a:r>
            <a:r>
              <a:rPr lang="hu-HU" dirty="0"/>
              <a:t>a módszernek az a kockázata, hogy a csoportban bűnbakképzés indul meg. </a:t>
            </a:r>
            <a:endParaRPr lang="hu-HU" dirty="0" smtClean="0"/>
          </a:p>
          <a:p>
            <a:r>
              <a:rPr lang="hu-HU" dirty="0" smtClean="0"/>
              <a:t>Amikor </a:t>
            </a:r>
            <a:r>
              <a:rPr lang="hu-HU" dirty="0"/>
              <a:t>a gyermek számára már világos a szabályok szociális eredete, egyre inkább lehet építeni az egyéni felelősségérzetre, szerződésszerű egyezségek köthetők, hangsúly helyezhető az önjutalmazás, önirányítás képességére.</a:t>
            </a:r>
          </a:p>
        </p:txBody>
      </p:sp>
    </p:spTree>
    <p:extLst>
      <p:ext uri="{BB962C8B-B14F-4D97-AF65-F5344CB8AC3E}">
        <p14:creationId xmlns:p14="http://schemas.microsoft.com/office/powerpoint/2010/main" val="454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posztkonvencionális</a:t>
            </a:r>
            <a:r>
              <a:rPr lang="hu-HU" dirty="0" smtClean="0"/>
              <a:t> </a:t>
            </a:r>
            <a:r>
              <a:rPr lang="hu-HU" dirty="0"/>
              <a:t>moralitás szintjén (amikor az erkölcsi szabályok tökéletesen belsővé, a </a:t>
            </a:r>
            <a:r>
              <a:rPr lang="hu-HU" dirty="0" err="1"/>
              <a:t>szelf</a:t>
            </a:r>
            <a:r>
              <a:rPr lang="hu-HU" dirty="0"/>
              <a:t> részévé, erkölcsi meggyőződéssé válnak </a:t>
            </a:r>
            <a:r>
              <a:rPr lang="hu-HU" dirty="0" smtClean="0"/>
              <a:t>a </a:t>
            </a:r>
            <a:r>
              <a:rPr lang="hu-HU" dirty="0"/>
              <a:t>csoport tagjai közösen hozzák létre a </a:t>
            </a:r>
            <a:r>
              <a:rPr lang="hu-HU" dirty="0" smtClean="0"/>
              <a:t>szabályokat</a:t>
            </a:r>
          </a:p>
          <a:p>
            <a:r>
              <a:rPr lang="hu-HU" dirty="0"/>
              <a:t>E</a:t>
            </a:r>
            <a:r>
              <a:rPr lang="hu-HU" dirty="0" smtClean="0"/>
              <a:t>kkor </a:t>
            </a:r>
            <a:r>
              <a:rPr lang="hu-HU" dirty="0"/>
              <a:t>van értelme és légjogosultsága az önkormányzat, választási eljárások alkalmazásának. </a:t>
            </a:r>
          </a:p>
        </p:txBody>
      </p:sp>
    </p:spTree>
    <p:extLst>
      <p:ext uri="{BB962C8B-B14F-4D97-AF65-F5344CB8AC3E}">
        <p14:creationId xmlns:p14="http://schemas.microsoft.com/office/powerpoint/2010/main" val="3643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Pszichodinamikus</a:t>
            </a:r>
            <a:r>
              <a:rPr lang="hu-HU" dirty="0"/>
              <a:t> stratégia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L</a:t>
            </a:r>
            <a:r>
              <a:rPr lang="hu-HU" dirty="0" smtClean="0"/>
              <a:t>ényege</a:t>
            </a:r>
            <a:r>
              <a:rPr lang="hu-HU" dirty="0"/>
              <a:t>, hogy a tanár igyekszik feltárni a gyerek fegyelmezetlenségének rejtett okait, illetve céljait, melyek összefügghetnek valamilyen, az iskolától független motívummal. </a:t>
            </a:r>
            <a:endParaRPr lang="hu-HU" dirty="0" smtClean="0"/>
          </a:p>
          <a:p>
            <a:r>
              <a:rPr lang="hu-HU" dirty="0" smtClean="0"/>
              <a:t>A gyermekek </a:t>
            </a:r>
            <a:r>
              <a:rPr lang="hu-HU" dirty="0"/>
              <a:t>négy fő célt igyekeznek elérni, ha az órán fegyelmezetlenül viselkednek: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figyelem bizonyos fokig érdemtelen, nem a munkával összefüggő megszerzése;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hatalom és ellenőrzés megszerzése – ez azoknál a tanulóknál figyelhető meg, akik önértékelési zavarokkal küzdenek; </a:t>
            </a:r>
            <a:endParaRPr lang="hu-HU" dirty="0" smtClean="0"/>
          </a:p>
          <a:p>
            <a:pPr lvl="1"/>
            <a:r>
              <a:rPr lang="hu-HU" dirty="0" smtClean="0"/>
              <a:t>bosszúállás</a:t>
            </a:r>
            <a:r>
              <a:rPr lang="hu-HU" dirty="0"/>
              <a:t>, saját ellenséges indulatainak kivetítése, a vágy, hogy mindenáron nyertes legyen; </a:t>
            </a:r>
            <a:endParaRPr lang="hu-HU" dirty="0" smtClean="0"/>
          </a:p>
          <a:p>
            <a:pPr lvl="1"/>
            <a:r>
              <a:rPr lang="hu-HU" dirty="0" smtClean="0"/>
              <a:t>tehetetlenség </a:t>
            </a:r>
            <a:r>
              <a:rPr lang="hu-HU" dirty="0"/>
              <a:t>– a tanuló minden reményt feladott már azzal kapcsolatban, hogy megfelelő pozíciót vívjon ki a csoportban. </a:t>
            </a:r>
            <a:endParaRPr lang="hu-HU" dirty="0" smtClean="0"/>
          </a:p>
          <a:p>
            <a:r>
              <a:rPr lang="hu-HU" dirty="0" smtClean="0"/>
              <a:t>Kockázata: nem </a:t>
            </a:r>
            <a:r>
              <a:rPr lang="hu-HU" dirty="0"/>
              <a:t>biztosított, hogy a tanár helyesen értelmezi vagy sikeresen tárja fel a valódi okokat, és sikerül is megoldania a gyermek belső konfliktusát. 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47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Vezetési stílusok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4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Lewin vezetési stílus elmélete</a:t>
            </a:r>
            <a:endParaRPr lang="hu-HU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Autokrata vezető:</a:t>
            </a:r>
          </a:p>
          <a:p>
            <a:r>
              <a:rPr lang="hu-HU" dirty="0" smtClean="0"/>
              <a:t>Minden fontos kérdésben ő dönt</a:t>
            </a:r>
          </a:p>
          <a:p>
            <a:r>
              <a:rPr lang="hu-HU" dirty="0" smtClean="0"/>
              <a:t>A tevékenység egyes lépéseit ő diktálja egyenként: a következő feladati egységek bizonytalanok, a dolgozók számára gyakran nem átláthatóak</a:t>
            </a:r>
          </a:p>
          <a:p>
            <a:r>
              <a:rPr lang="hu-HU" dirty="0" smtClean="0"/>
              <a:t>Ő jelöli ki minden tag csoporttag munkafeladatát és a munkatársakat</a:t>
            </a:r>
          </a:p>
          <a:p>
            <a:r>
              <a:rPr lang="hu-HU" dirty="0" smtClean="0"/>
              <a:t>Dicsérete szubjektív és személyes</a:t>
            </a:r>
          </a:p>
        </p:txBody>
      </p:sp>
    </p:spTree>
    <p:extLst>
      <p:ext uri="{BB962C8B-B14F-4D97-AF65-F5344CB8AC3E}">
        <p14:creationId xmlns:p14="http://schemas.microsoft.com/office/powerpoint/2010/main" val="10819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Autokratikus vezetés következményei</a:t>
            </a:r>
            <a:endParaRPr lang="hu-HU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Nő a csoporttagok közötti agresszió</a:t>
            </a:r>
          </a:p>
          <a:p>
            <a:r>
              <a:rPr lang="hu-HU" dirty="0" smtClean="0"/>
              <a:t>Gyakori a „bűnbakképzés” jelensége</a:t>
            </a:r>
          </a:p>
          <a:p>
            <a:r>
              <a:rPr lang="hu-HU" dirty="0" smtClean="0"/>
              <a:t>A dolgozók az ilyen vezető irányítása mellett keveset mosolyognak, elégedetlenek, feszültek</a:t>
            </a:r>
          </a:p>
          <a:p>
            <a:r>
              <a:rPr lang="hu-HU" dirty="0" smtClean="0"/>
              <a:t>A teljesítmény a vezető jelenlétében magas</a:t>
            </a:r>
          </a:p>
          <a:p>
            <a:r>
              <a:rPr lang="hu-HU" dirty="0" smtClean="0"/>
              <a:t>A teljesítmény jelentősen csökken, amikor a vezető nincs jelen</a:t>
            </a:r>
          </a:p>
          <a:p>
            <a:r>
              <a:rPr lang="hu-HU" dirty="0" smtClean="0"/>
              <a:t>Nem kedvez a kreativitásnak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8309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Demokrata vezető jellemzői</a:t>
            </a:r>
            <a:endParaRPr lang="hu-HU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Fontos kérdéseket a csoport megvitatja a vezető irányításával és bátorításával</a:t>
            </a:r>
          </a:p>
          <a:p>
            <a:r>
              <a:rPr lang="hu-HU" dirty="0" smtClean="0"/>
              <a:t>A tevékenység lépéseit előre felvázolja</a:t>
            </a:r>
          </a:p>
          <a:p>
            <a:r>
              <a:rPr lang="hu-HU" dirty="0" smtClean="0"/>
              <a:t>Elsősorban technikai tanácsokat ad</a:t>
            </a:r>
          </a:p>
          <a:p>
            <a:r>
              <a:rPr lang="hu-HU" dirty="0" smtClean="0"/>
              <a:t>Több alternatívát bemutat</a:t>
            </a:r>
          </a:p>
          <a:p>
            <a:r>
              <a:rPr lang="hu-HU" dirty="0" smtClean="0"/>
              <a:t>A csoport tagjai szabadon dönthetnek kivel akarnak együttdolgozni</a:t>
            </a:r>
          </a:p>
          <a:p>
            <a:r>
              <a:rPr lang="hu-HU" dirty="0" smtClean="0"/>
              <a:t>Dicsérete objektív és reális</a:t>
            </a:r>
          </a:p>
        </p:txBody>
      </p:sp>
    </p:spTree>
    <p:extLst>
      <p:ext uri="{BB962C8B-B14F-4D97-AF65-F5344CB8AC3E}">
        <p14:creationId xmlns:p14="http://schemas.microsoft.com/office/powerpoint/2010/main" val="7668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 demokratikus vezetés következményei</a:t>
            </a:r>
            <a:endParaRPr lang="hu-HU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Kevés a csoporttagok közötti agresszió</a:t>
            </a:r>
          </a:p>
          <a:p>
            <a:r>
              <a:rPr lang="hu-HU" dirty="0" smtClean="0"/>
              <a:t>A csoporton belüli feszültség alig van jelen, elégedettek a csoporttagok</a:t>
            </a:r>
          </a:p>
          <a:p>
            <a:r>
              <a:rPr lang="hu-HU" dirty="0" smtClean="0"/>
              <a:t>A nyújtott teljesítmény nincs olyan magas, mint az autokratikus vezetésnél, de jó színvonalú</a:t>
            </a:r>
          </a:p>
          <a:p>
            <a:r>
              <a:rPr lang="hu-HU" dirty="0" smtClean="0"/>
              <a:t>A teljesítmény alig csökken, amikor a vezető nincs jelen</a:t>
            </a:r>
          </a:p>
          <a:p>
            <a:r>
              <a:rPr lang="hu-HU" dirty="0" smtClean="0"/>
              <a:t>Kedvez a kreativitás kibontakozásának</a:t>
            </a:r>
          </a:p>
        </p:txBody>
      </p:sp>
    </p:spTree>
    <p:extLst>
      <p:ext uri="{BB962C8B-B14F-4D97-AF65-F5344CB8AC3E}">
        <p14:creationId xmlns:p14="http://schemas.microsoft.com/office/powerpoint/2010/main" val="35888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laissez-faire vezető</a:t>
            </a:r>
            <a:endParaRPr lang="hu-HU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csoportos vagy egyéni döntés teljes szabadsága jellemzi a vezető részvétele nélkül</a:t>
            </a:r>
          </a:p>
          <a:p>
            <a:r>
              <a:rPr lang="hu-HU" dirty="0" smtClean="0"/>
              <a:t>Kiadja a feladatot és a feladathoz szükséges eszközöket/anyagokat, de a végrehajtásban és megvitatásban nem vesz részt</a:t>
            </a:r>
          </a:p>
          <a:p>
            <a:r>
              <a:rPr lang="hu-HU" dirty="0" smtClean="0"/>
              <a:t>Csak kérdésekre válaszol</a:t>
            </a:r>
          </a:p>
          <a:p>
            <a:r>
              <a:rPr lang="hu-HU" dirty="0" smtClean="0"/>
              <a:t>Nem befolyásolja a csoport történéseket</a:t>
            </a:r>
          </a:p>
        </p:txBody>
      </p:sp>
    </p:spTree>
    <p:extLst>
      <p:ext uri="{BB962C8B-B14F-4D97-AF65-F5344CB8AC3E}">
        <p14:creationId xmlns:p14="http://schemas.microsoft.com/office/powerpoint/2010/main" val="32828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A laissez-faire vezetés következményei</a:t>
            </a:r>
            <a:endParaRPr lang="hu-HU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Teljes zűrzavart idéz elő a dolgozóknál</a:t>
            </a:r>
          </a:p>
          <a:p>
            <a:r>
              <a:rPr lang="hu-HU" dirty="0" smtClean="0"/>
              <a:t>A csoport nyugtalan, feszült </a:t>
            </a:r>
          </a:p>
          <a:p>
            <a:r>
              <a:rPr lang="hu-HU" dirty="0" smtClean="0"/>
              <a:t>Az agresszió előfordulása nagyon gyakori</a:t>
            </a:r>
          </a:p>
          <a:p>
            <a:r>
              <a:rPr lang="hu-HU" dirty="0" smtClean="0"/>
              <a:t>A teljesítmény alacsony a vezető jelenlétében és akkor is, amikor a vezető nincs jelen</a:t>
            </a:r>
          </a:p>
          <a:p>
            <a:r>
              <a:rPr lang="hu-HU" dirty="0" smtClean="0"/>
              <a:t>A csoportcélt elveszítve alig dolgozik valaki</a:t>
            </a:r>
          </a:p>
        </p:txBody>
      </p:sp>
    </p:spTree>
    <p:extLst>
      <p:ext uri="{BB962C8B-B14F-4D97-AF65-F5344CB8AC3E}">
        <p14:creationId xmlns:p14="http://schemas.microsoft.com/office/powerpoint/2010/main" val="9339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plaszticitás törvénye</a:t>
            </a:r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Ez azt jelenti, hogy minél fiatalabb valaki, annál képlékenyebb és alakíthatóbb az idegrendszere. </a:t>
            </a:r>
          </a:p>
          <a:p>
            <a:r>
              <a:rPr lang="hu-HU" altLang="hu-HU" smtClean="0">
                <a:sym typeface="Wingdings" panose="05000000000000000000" pitchFamily="2" charset="2"/>
              </a:rPr>
              <a:t> </a:t>
            </a:r>
            <a:r>
              <a:rPr lang="hu-HU" altLang="hu-HU" smtClean="0"/>
              <a:t>amennyiben nem éri elegendő inger az idegrendszert, annál kevésbé lehet később pótolni a hiányokat</a:t>
            </a: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198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tanári hatalom formái</a:t>
            </a:r>
            <a:endParaRPr lang="hu-HU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85000" lnSpcReduction="10000"/>
          </a:bodyPr>
          <a:lstStyle/>
          <a:p>
            <a:r>
              <a:rPr lang="hu-HU" b="1" dirty="0" smtClean="0"/>
              <a:t>Kényszerítő hatalom</a:t>
            </a:r>
            <a:r>
              <a:rPr lang="hu-HU" dirty="0" smtClean="0"/>
              <a:t>: a tanár azon képességéből származik, hogy büntethet vagy engedélyezhet </a:t>
            </a:r>
          </a:p>
          <a:p>
            <a:r>
              <a:rPr lang="hu-HU" b="1" dirty="0" smtClean="0"/>
              <a:t>Jutalmazó hatalom</a:t>
            </a:r>
            <a:r>
              <a:rPr lang="hu-HU" dirty="0" smtClean="0"/>
              <a:t>: a tanárnak módja van jutalmazni </a:t>
            </a:r>
          </a:p>
          <a:p>
            <a:r>
              <a:rPr lang="hu-HU" b="1" dirty="0" smtClean="0"/>
              <a:t>Törvényes hatalom</a:t>
            </a:r>
            <a:r>
              <a:rPr lang="hu-HU" dirty="0" smtClean="0"/>
              <a:t>: a diák szerepéből adódó kötelezettségként elfogadja, hogy követi a tanár utasításait</a:t>
            </a:r>
          </a:p>
          <a:p>
            <a:r>
              <a:rPr lang="hu-HU" b="1" dirty="0" smtClean="0"/>
              <a:t>Referencia hatalom</a:t>
            </a:r>
            <a:r>
              <a:rPr lang="hu-HU" dirty="0" smtClean="0"/>
              <a:t>: a diák a tanárt vonatkoztatási keretként, bizonyos szempontokból modellként használja saját viselkedésének értékeléséhez</a:t>
            </a:r>
          </a:p>
          <a:p>
            <a:r>
              <a:rPr lang="hu-HU" b="1" dirty="0" smtClean="0"/>
              <a:t>Szakértői hatalom</a:t>
            </a:r>
            <a:r>
              <a:rPr lang="hu-HU" dirty="0" smtClean="0"/>
              <a:t>: a diák szemében a tanár magasabb szintű tudással bír</a:t>
            </a:r>
          </a:p>
          <a:p>
            <a:r>
              <a:rPr lang="hu-HU" b="1" dirty="0" smtClean="0"/>
              <a:t>Információs hatalom</a:t>
            </a:r>
            <a:r>
              <a:rPr lang="hu-HU" dirty="0" smtClean="0"/>
              <a:t>: a diák a tanár által közvetített információt valódinak és meggyőzőnek fogadja el</a:t>
            </a:r>
          </a:p>
        </p:txBody>
      </p:sp>
    </p:spTree>
    <p:extLst>
      <p:ext uri="{BB962C8B-B14F-4D97-AF65-F5344CB8AC3E}">
        <p14:creationId xmlns:p14="http://schemas.microsoft.com/office/powerpoint/2010/main" val="2149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1619672" y="4038600"/>
            <a:ext cx="7219528" cy="1828800"/>
          </a:xfrm>
        </p:spPr>
        <p:txBody>
          <a:bodyPr>
            <a:normAutofit/>
          </a:bodyPr>
          <a:lstStyle/>
          <a:p>
            <a:r>
              <a:rPr lang="hu-HU" dirty="0" smtClean="0"/>
              <a:t>Csoportfolyamatok az osztályban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85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kortárscsoportok hatása</a:t>
            </a:r>
          </a:p>
        </p:txBody>
      </p:sp>
      <p:sp>
        <p:nvSpPr>
          <p:cNvPr id="2969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 smtClean="0"/>
              <a:t>komoly szerepük van az általános szocializációban</a:t>
            </a:r>
          </a:p>
          <a:p>
            <a:r>
              <a:rPr lang="hu-HU" altLang="hu-HU" dirty="0" smtClean="0"/>
              <a:t>a szociális kompetenciák kialakulásában</a:t>
            </a:r>
          </a:p>
          <a:p>
            <a:r>
              <a:rPr lang="hu-HU" altLang="hu-HU" dirty="0" smtClean="0"/>
              <a:t>az agresszív impulzusok kezelésében</a:t>
            </a:r>
          </a:p>
          <a:p>
            <a:r>
              <a:rPr lang="hu-HU" altLang="hu-HU" dirty="0" smtClean="0"/>
              <a:t>a nemi szerepre történő szocializációban</a:t>
            </a:r>
          </a:p>
          <a:p>
            <a:r>
              <a:rPr lang="hu-HU" altLang="hu-HU" dirty="0" smtClean="0"/>
              <a:t>az értékorientációk kifejlődésében</a:t>
            </a:r>
          </a:p>
          <a:p>
            <a:r>
              <a:rPr lang="hu-HU" altLang="hu-HU" dirty="0" smtClean="0"/>
              <a:t>a tanulmányi teljesítményben </a:t>
            </a:r>
          </a:p>
          <a:p>
            <a:endParaRPr lang="hu-HU" altLang="hu-HU" dirty="0" smtClean="0"/>
          </a:p>
        </p:txBody>
      </p:sp>
      <p:pic>
        <p:nvPicPr>
          <p:cNvPr id="29700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068" y="4775944"/>
            <a:ext cx="2899964" cy="21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8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tanulási szituáció </a:t>
            </a:r>
            <a:r>
              <a:rPr lang="hu-HU" dirty="0" smtClean="0"/>
              <a:t>szerepe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4967560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A tanulói igények – a hovatartozás, az elfogadás, a támogatás igénye – az interakciókon keresztül elégülnek ki.</a:t>
            </a:r>
          </a:p>
          <a:p>
            <a:r>
              <a:rPr lang="hu-HU" dirty="0"/>
              <a:t>A csoport hatékonyságának egyik legfőbb összetevője a csoport azon képessége, amelynek segítségével a saját céljait meghatározza és megvalósítja.</a:t>
            </a:r>
          </a:p>
          <a:p>
            <a:r>
              <a:rPr lang="hu-HU" dirty="0"/>
              <a:t>a pedagógusnak a diák-diák kapcsolatokon keresztül irányítania kell tudni a csoport dinamikáját.</a:t>
            </a:r>
          </a:p>
          <a:p>
            <a:pPr marL="0" indent="0">
              <a:buNone/>
            </a:pPr>
            <a:r>
              <a:rPr lang="hu-HU" dirty="0"/>
              <a:t>Deutsch (1973):</a:t>
            </a:r>
          </a:p>
          <a:p>
            <a:r>
              <a:rPr lang="hu-HU" dirty="0"/>
              <a:t> </a:t>
            </a:r>
            <a:r>
              <a:rPr lang="hu-HU" b="1" dirty="0"/>
              <a:t>Együttműködő:</a:t>
            </a:r>
            <a:r>
              <a:rPr lang="hu-HU" dirty="0"/>
              <a:t> céljaikat úgy érhetik el, hogy a többi diák is eléri célját</a:t>
            </a:r>
          </a:p>
          <a:p>
            <a:r>
              <a:rPr lang="hu-HU" b="1" dirty="0"/>
              <a:t> Versengő</a:t>
            </a:r>
            <a:r>
              <a:rPr lang="hu-HU" dirty="0"/>
              <a:t>: többieket megakadályozzák a célelérésben – </a:t>
            </a:r>
            <a:r>
              <a:rPr lang="hu-HU" dirty="0" err="1"/>
              <a:t>extrinsic</a:t>
            </a:r>
            <a:r>
              <a:rPr lang="hu-HU" dirty="0"/>
              <a:t> </a:t>
            </a:r>
            <a:r>
              <a:rPr lang="hu-HU" dirty="0" smtClean="0"/>
              <a:t>motiváció</a:t>
            </a:r>
            <a:endParaRPr lang="hu-HU" dirty="0"/>
          </a:p>
          <a:p>
            <a:r>
              <a:rPr lang="hu-HU" dirty="0"/>
              <a:t> </a:t>
            </a:r>
            <a:r>
              <a:rPr lang="hu-HU" b="1" dirty="0" err="1"/>
              <a:t>Individualisztikus</a:t>
            </a:r>
            <a:r>
              <a:rPr lang="hu-HU" b="1" dirty="0"/>
              <a:t>: </a:t>
            </a:r>
            <a:r>
              <a:rPr lang="hu-HU" dirty="0"/>
              <a:t>nincs hatással rá mások teljesítménye</a:t>
            </a:r>
          </a:p>
          <a:p>
            <a:r>
              <a:rPr lang="hu-HU" dirty="0"/>
              <a:t> ideális esetben mindhárom jelen van</a:t>
            </a:r>
          </a:p>
          <a:p>
            <a:r>
              <a:rPr lang="hu-HU" dirty="0"/>
              <a:t> a feladat jellege határozza meg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1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Group 1"/>
          <p:cNvGraphicFramePr>
            <a:graphicFrameLocks noGrp="1"/>
          </p:cNvGraphicFramePr>
          <p:nvPr>
            <p:extLst/>
          </p:nvPr>
        </p:nvGraphicFramePr>
        <p:xfrm>
          <a:off x="898635" y="742951"/>
          <a:ext cx="7886931" cy="6167475"/>
        </p:xfrm>
        <a:graphic>
          <a:graphicData uri="http://schemas.openxmlformats.org/drawingml/2006/table">
            <a:tbl>
              <a:tblPr/>
              <a:tblGrid>
                <a:gridCol w="2454385">
                  <a:extLst>
                    <a:ext uri="{9D8B030D-6E8A-4147-A177-3AD203B41FA5}">
                      <a16:colId xmlns:a16="http://schemas.microsoft.com/office/drawing/2014/main" val="110246946"/>
                    </a:ext>
                  </a:extLst>
                </a:gridCol>
                <a:gridCol w="2716995">
                  <a:extLst>
                    <a:ext uri="{9D8B030D-6E8A-4147-A177-3AD203B41FA5}">
                      <a16:colId xmlns:a16="http://schemas.microsoft.com/office/drawing/2014/main" val="3515429637"/>
                    </a:ext>
                  </a:extLst>
                </a:gridCol>
                <a:gridCol w="2715551">
                  <a:extLst>
                    <a:ext uri="{9D8B030D-6E8A-4147-A177-3AD203B41FA5}">
                      <a16:colId xmlns:a16="http://schemas.microsoft.com/office/drawing/2014/main" val="364383323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WenQuanYi Micro Hei" charset="0"/>
                        </a:rPr>
                        <a:t>Együttműködő</a:t>
                      </a:r>
                    </a:p>
                  </a:txBody>
                  <a:tcPr marL="68598" marR="68598" marT="63864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WenQuanYi Micro Hei" charset="0"/>
                        </a:rPr>
                        <a:t>Versengő</a:t>
                      </a:r>
                    </a:p>
                  </a:txBody>
                  <a:tcPr marL="68598" marR="68598" marT="6386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WenQuanYi Micro Hei" charset="0"/>
                        </a:rPr>
                        <a:t>Individualisztikus</a:t>
                      </a:r>
                    </a:p>
                  </a:txBody>
                  <a:tcPr marL="68598" marR="68598" marT="6386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4984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Hatékony kommunikáció</a:t>
                      </a:r>
                    </a:p>
                  </a:txBody>
                  <a:tcPr marL="68598" marR="68598" marT="65124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Kommunikáció hiánya, fenyegető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Nincs interakció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124810"/>
                  </a:ext>
                </a:extLst>
              </a:tr>
              <a:tr h="8667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Mások teljesítményre való ösztönzése</a:t>
                      </a:r>
                    </a:p>
                  </a:txBody>
                  <a:tcPr marL="68598" marR="68598" marT="65124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akadályozása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Nincs interakció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556678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Problémamegoldó konfliktuskezelés</a:t>
                      </a:r>
                    </a:p>
                  </a:txBody>
                  <a:tcPr marL="68598" marR="68598" marT="65124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Győztes-vesztes stratégia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Nincs interakció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703109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bizalom</a:t>
                      </a:r>
                    </a:p>
                  </a:txBody>
                  <a:tcPr marL="68598" marR="68598" marT="65124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bizalmatlanság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Nincs interakció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014720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Egymás elfogadása és támogatása</a:t>
                      </a:r>
                    </a:p>
                  </a:txBody>
                  <a:tcPr marL="68598" marR="68598" marT="65124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elutasítás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Nincs interakció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905871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munkamegosztás</a:t>
                      </a:r>
                    </a:p>
                  </a:txBody>
                  <a:tcPr marL="68598" marR="68598" marT="65124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hiánya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Nincs interakció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858925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Kudarctól való félelem csökken</a:t>
                      </a:r>
                    </a:p>
                  </a:txBody>
                  <a:tcPr marL="68598" marR="68598" marT="65124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növekszik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Nincs interakció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53387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Mások segítségének használata</a:t>
                      </a:r>
                    </a:p>
                  </a:txBody>
                  <a:tcPr marL="68598" marR="68598" marT="65124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kihasználatlansága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9144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371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18288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hu-HU" alt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WenQuanYi Micro Hei" charset="0"/>
                        </a:rPr>
                        <a:t>Nincs interakció</a:t>
                      </a:r>
                    </a:p>
                  </a:txBody>
                  <a:tcPr marL="68598" marR="68598" marT="65124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07344"/>
                  </a:ext>
                </a:extLst>
              </a:tr>
            </a:tbl>
          </a:graphicData>
        </a:graphic>
      </p:graphicFrame>
      <p:sp>
        <p:nvSpPr>
          <p:cNvPr id="31788" name="Text Box 95"/>
          <p:cNvSpPr txBox="1">
            <a:spLocks noChangeArrowheads="1"/>
          </p:cNvSpPr>
          <p:nvPr/>
        </p:nvSpPr>
        <p:spPr bwMode="auto">
          <a:xfrm>
            <a:off x="611560" y="0"/>
            <a:ext cx="73308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1750"/>
              </a:spcBef>
              <a:buSzPct val="100000"/>
            </a:pPr>
            <a:r>
              <a:rPr lang="hu-HU" altLang="hu-HU" sz="2800" dirty="0">
                <a:solidFill>
                  <a:srgbClr val="C00000"/>
                </a:solidFill>
                <a:latin typeface="Times New Roman" panose="02020603050405020304" pitchFamily="18" charset="0"/>
                <a:cs typeface="WenQuanYi Micro Hei" charset="0"/>
              </a:rPr>
              <a:t>A tanulási szituáció hatása a tanulói interakciókra</a:t>
            </a:r>
          </a:p>
        </p:txBody>
      </p:sp>
    </p:spTree>
    <p:extLst>
      <p:ext uri="{BB962C8B-B14F-4D97-AF65-F5344CB8AC3E}">
        <p14:creationId xmlns:p14="http://schemas.microsoft.com/office/powerpoint/2010/main" val="3549329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899592" y="12778"/>
            <a:ext cx="7620000" cy="1397000"/>
          </a:xfrm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>Tanulási szituáció hatása a tanulói attitűdökre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024" y="2017713"/>
            <a:ext cx="6313148" cy="4114800"/>
          </a:xfrm>
        </p:spPr>
        <p:txBody>
          <a:bodyPr/>
          <a:lstStyle/>
          <a:p>
            <a:pPr marL="0" indent="0">
              <a:buNone/>
              <a:defRPr/>
            </a:pPr>
            <a:endParaRPr lang="hu-HU" altLang="hu-HU" dirty="0" smtClean="0"/>
          </a:p>
          <a:p>
            <a:pPr>
              <a:defRPr/>
            </a:pPr>
            <a:r>
              <a:rPr lang="hu-HU" altLang="hu-HU" sz="2800" dirty="0"/>
              <a:t> egymás elfogadása, támogatás, kedvelés</a:t>
            </a:r>
          </a:p>
          <a:p>
            <a:pPr>
              <a:defRPr/>
            </a:pPr>
            <a:r>
              <a:rPr lang="hu-HU" altLang="hu-HU" sz="2800" dirty="0"/>
              <a:t> információcsere</a:t>
            </a:r>
          </a:p>
          <a:p>
            <a:pPr>
              <a:defRPr/>
            </a:pPr>
            <a:r>
              <a:rPr lang="hu-HU" altLang="hu-HU" sz="2800" dirty="0"/>
              <a:t> motiváltság</a:t>
            </a:r>
          </a:p>
          <a:p>
            <a:pPr>
              <a:defRPr/>
            </a:pPr>
            <a:r>
              <a:rPr lang="hu-HU" altLang="hu-HU" sz="2800" dirty="0"/>
              <a:t> tanulás melletti érzelmi elköteleződés</a:t>
            </a:r>
          </a:p>
        </p:txBody>
      </p:sp>
    </p:spTree>
    <p:extLst>
      <p:ext uri="{BB962C8B-B14F-4D97-AF65-F5344CB8AC3E}">
        <p14:creationId xmlns:p14="http://schemas.microsoft.com/office/powerpoint/2010/main" val="41874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hu-HU" smtClean="0"/>
              <a:t>A tanulás motiválása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73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altLang="hu-HU" smtClean="0"/>
              <a:t>A tanulási motiváció osztályozása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31" y="1600200"/>
            <a:ext cx="7826375" cy="4800600"/>
          </a:xfrm>
        </p:spPr>
        <p:txBody>
          <a:bodyPr>
            <a:normAutofit fontScale="85000" lnSpcReduction="20000"/>
          </a:bodyPr>
          <a:lstStyle/>
          <a:p>
            <a:pPr marL="114300" indent="0" eaLnBrk="1" hangingPunct="1">
              <a:buFont typeface="Arial" charset="0"/>
              <a:buNone/>
              <a:defRPr/>
            </a:pPr>
            <a:r>
              <a:rPr lang="hu-HU" altLang="hu-HU" dirty="0" smtClean="0"/>
              <a:t>Pedagógiai megfontolásból háromféle szintet különböztetünk meg: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altLang="hu-HU" b="1" dirty="0" smtClean="0"/>
              <a:t>Beépült (</a:t>
            </a:r>
            <a:r>
              <a:rPr lang="hu-HU" altLang="hu-HU" b="1" dirty="0" err="1" smtClean="0"/>
              <a:t>internalizált</a:t>
            </a:r>
            <a:r>
              <a:rPr lang="hu-HU" altLang="hu-HU" dirty="0" smtClean="0"/>
              <a:t>) tanulási </a:t>
            </a:r>
            <a:r>
              <a:rPr lang="hu-HU" altLang="hu-HU" dirty="0" err="1" smtClean="0"/>
              <a:t>motívációt</a:t>
            </a:r>
            <a:r>
              <a:rPr lang="hu-HU" altLang="hu-HU" dirty="0" smtClean="0"/>
              <a:t>, amikor a tanulás a szülőkkel, tanárokkal, önmagunkkal szembeni erkölcsi kötelességé válik.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altLang="hu-HU" b="1" dirty="0" smtClean="0"/>
              <a:t>Belső</a:t>
            </a:r>
            <a:r>
              <a:rPr lang="hu-HU" altLang="hu-HU" dirty="0" smtClean="0"/>
              <a:t> tanulási motiváció (</a:t>
            </a:r>
            <a:r>
              <a:rPr lang="hu-HU" altLang="hu-HU" b="1" dirty="0" err="1" smtClean="0"/>
              <a:t>intrinsic</a:t>
            </a:r>
            <a:r>
              <a:rPr lang="hu-HU" altLang="hu-HU" dirty="0" smtClean="0"/>
              <a:t>): a motiváció a tanuló meghatározott személyiségjegyei vagy a tanulási helyzet sajátosságai révén jön létre.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hu-HU" altLang="hu-HU" b="1" dirty="0" smtClean="0"/>
              <a:t>Külső (</a:t>
            </a:r>
            <a:r>
              <a:rPr lang="hu-HU" altLang="hu-HU" b="1" dirty="0" err="1" smtClean="0"/>
              <a:t>extrinsic</a:t>
            </a:r>
            <a:r>
              <a:rPr lang="hu-HU" altLang="hu-HU" dirty="0" smtClean="0"/>
              <a:t>) tanulási motiváció, amely esetén a tanulás csak eszköz valamilyen külsődleges cél elérése érdekében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hu-HU" altLang="hu-HU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hu-HU" altLang="hu-HU" dirty="0" smtClean="0"/>
              <a:t>Mérhető : Tanulás iránti attitűd kérdőívvel</a:t>
            </a:r>
          </a:p>
        </p:txBody>
      </p:sp>
      <p:sp>
        <p:nvSpPr>
          <p:cNvPr id="22532" name="Dia számának helye 5"/>
          <p:cNvSpPr>
            <a:spLocks noGrp="1"/>
          </p:cNvSpPr>
          <p:nvPr>
            <p:ph type="sldNum" sz="quarter" idx="10"/>
          </p:nvPr>
        </p:nvSpPr>
        <p:spPr bwMode="auto">
          <a:xfrm rot="16200000">
            <a:off x="7551738" y="1646239"/>
            <a:ext cx="2438400" cy="365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fld id="{E219796F-EB3D-4474-B595-6E7156B1114F}" type="slidenum">
              <a:rPr lang="hu-HU" altLang="hu-HU" sz="1200"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FontTx/>
                <a:buNone/>
              </a:pPr>
              <a:t>97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26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altLang="hu-HU" smtClean="0"/>
              <a:t>A tanulási motivációt befolyásoló tényezők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87"/>
            <a:ext cx="7620000" cy="4340225"/>
          </a:xfrm>
        </p:spPr>
        <p:txBody>
          <a:bodyPr/>
          <a:lstStyle/>
          <a:p>
            <a:pPr eaLnBrk="1" hangingPunct="1"/>
            <a:r>
              <a:rPr lang="hu-HU" altLang="hu-HU" sz="2800" smtClean="0"/>
              <a:t>A tanuló személyiségbeli összetevői</a:t>
            </a:r>
          </a:p>
          <a:p>
            <a:pPr eaLnBrk="1" hangingPunct="1"/>
            <a:r>
              <a:rPr lang="hu-HU" altLang="hu-HU" sz="2800" smtClean="0"/>
              <a:t> A tanuló szociális igénye</a:t>
            </a:r>
          </a:p>
          <a:p>
            <a:pPr eaLnBrk="1" hangingPunct="1"/>
            <a:r>
              <a:rPr lang="hu-HU" altLang="hu-HU" sz="2800" smtClean="0"/>
              <a:t> A tanuló érdeklődése</a:t>
            </a:r>
          </a:p>
          <a:p>
            <a:pPr eaLnBrk="1" hangingPunct="1"/>
            <a:r>
              <a:rPr lang="hu-HU" altLang="hu-HU" sz="2800" smtClean="0"/>
              <a:t>A szituációtól függő ösztönzési variánsok.</a:t>
            </a:r>
          </a:p>
          <a:p>
            <a:pPr eaLnBrk="1" hangingPunct="1"/>
            <a:endParaRPr lang="hu-HU" altLang="hu-HU" sz="2800" smtClean="0"/>
          </a:p>
        </p:txBody>
      </p:sp>
      <p:sp>
        <p:nvSpPr>
          <p:cNvPr id="23556" name="Dia számának helye 5"/>
          <p:cNvSpPr>
            <a:spLocks noGrp="1"/>
          </p:cNvSpPr>
          <p:nvPr>
            <p:ph type="sldNum" sz="quarter" idx="10"/>
          </p:nvPr>
        </p:nvSpPr>
        <p:spPr bwMode="auto">
          <a:xfrm rot="16200000">
            <a:off x="7551738" y="1646239"/>
            <a:ext cx="2438400" cy="365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fld id="{95E85AC4-96E3-4D0D-9374-30D41E65D1DB}" type="slidenum">
              <a:rPr lang="hu-HU" altLang="hu-HU" sz="1200"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FontTx/>
                <a:buNone/>
              </a:pPr>
              <a:t>98</a:t>
            </a:fld>
            <a:endParaRPr lang="hu-HU" altLang="hu-H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11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 számának helye 5"/>
          <p:cNvSpPr>
            <a:spLocks noGrp="1"/>
          </p:cNvSpPr>
          <p:nvPr>
            <p:ph type="sldNum" sz="quarter" idx="10"/>
          </p:nvPr>
        </p:nvSpPr>
        <p:spPr bwMode="auto">
          <a:xfrm rot="16200000">
            <a:off x="7551738" y="1646239"/>
            <a:ext cx="2438400" cy="365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fld id="{F36BD508-CE42-4214-B963-E7E3D8CF4503}" type="slidenum">
              <a:rPr lang="hu-HU" altLang="hu-HU" sz="1200">
                <a:latin typeface="Arial" panose="020B0604020202020204" pitchFamily="34" charset="0"/>
              </a:rPr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t>99</a:t>
            </a:fld>
            <a:endParaRPr lang="hu-HU" altLang="hu-HU" sz="1200">
              <a:latin typeface="Arial" panose="020B0604020202020204" pitchFamily="34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3460" y="116632"/>
            <a:ext cx="8761413" cy="1223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altLang="hu-HU" sz="3800" dirty="0" smtClean="0"/>
              <a:t>A tanuló személyiségén belüli változók: énkép, önértékelés, önbizalom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229600" cy="4464050"/>
          </a:xfrm>
        </p:spPr>
        <p:txBody>
          <a:bodyPr/>
          <a:lstStyle/>
          <a:p>
            <a:pPr eaLnBrk="1" hangingPunct="1"/>
            <a:r>
              <a:rPr lang="hu-HU" altLang="hu-HU" sz="2800" smtClean="0"/>
              <a:t>Az </a:t>
            </a:r>
            <a:r>
              <a:rPr lang="hu-HU" altLang="hu-HU" sz="2800" b="1" i="1" smtClean="0"/>
              <a:t>énkép</a:t>
            </a:r>
            <a:r>
              <a:rPr lang="hu-HU" altLang="hu-HU" sz="2800" smtClean="0"/>
              <a:t>: az önmagunkra vonatkozó nézetek, vélekedések a személyiségfejlődés során fokozatosan alakulnak ki. A gyermek úgy ítéli meg önmagát, ahogyan a környezete viselkedik vele szemben. Az énkép nem egységes, hanem több részből áll.</a:t>
            </a:r>
          </a:p>
          <a:p>
            <a:pPr eaLnBrk="1" hangingPunct="1"/>
            <a:r>
              <a:rPr lang="hu-HU" altLang="hu-HU" sz="2800" smtClean="0"/>
              <a:t>Az </a:t>
            </a:r>
            <a:r>
              <a:rPr lang="hu-HU" altLang="hu-HU" sz="2800" b="1" i="1" smtClean="0"/>
              <a:t>önértékelés</a:t>
            </a:r>
            <a:r>
              <a:rPr lang="hu-HU" altLang="hu-HU" sz="2800" smtClean="0"/>
              <a:t>: az önészleletek pozitív vagy negatív minősítéséből formálódik ki és az önbecsülésben jut kifejeződésre.</a:t>
            </a:r>
          </a:p>
        </p:txBody>
      </p:sp>
    </p:spTree>
    <p:extLst>
      <p:ext uri="{BB962C8B-B14F-4D97-AF65-F5344CB8AC3E}">
        <p14:creationId xmlns:p14="http://schemas.microsoft.com/office/powerpoint/2010/main" val="10709846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3491</TotalTime>
  <Words>5643</Words>
  <Application>Microsoft Office PowerPoint</Application>
  <PresentationFormat>Diavetítés a képernyőre (4:3 oldalarány)</PresentationFormat>
  <Paragraphs>757</Paragraphs>
  <Slides>137</Slides>
  <Notes>5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137</vt:i4>
      </vt:variant>
    </vt:vector>
  </HeadingPairs>
  <TitlesOfParts>
    <vt:vector size="148" baseType="lpstr">
      <vt:lpstr>Arial</vt:lpstr>
      <vt:lpstr>Calibri</vt:lpstr>
      <vt:lpstr>Symbol</vt:lpstr>
      <vt:lpstr>Times New Roman</vt:lpstr>
      <vt:lpstr>Tw Cen MT</vt:lpstr>
      <vt:lpstr>WenQuanYi Micro Hei</vt:lpstr>
      <vt:lpstr>Wingdings</vt:lpstr>
      <vt:lpstr>Wingdings 2</vt:lpstr>
      <vt:lpstr>Wingdings 3</vt:lpstr>
      <vt:lpstr>Medián</vt:lpstr>
      <vt:lpstr>Photo Editor Photo</vt:lpstr>
      <vt:lpstr>Nevelés- és oktatáslélektan</vt:lpstr>
      <vt:lpstr>I. A neveléslélektan tárgya</vt:lpstr>
      <vt:lpstr>Paradigmaváltások a kutatásban</vt:lpstr>
      <vt:lpstr>Neveléslélektani kutatások időszerű területei</vt:lpstr>
      <vt:lpstr>Neveléslélektani kérdések az iskola világában</vt:lpstr>
      <vt:lpstr>Kutatási stratégiák és adatgyűjtési módszerek kiválasztása</vt:lpstr>
      <vt:lpstr>Fejlődési törvények</vt:lpstr>
      <vt:lpstr>PowerPoint-bemutató</vt:lpstr>
      <vt:lpstr>A plaszticitás törvénye</vt:lpstr>
      <vt:lpstr>Az aktivitás törvénye</vt:lpstr>
      <vt:lpstr>A szerkezet és funkció egysége</vt:lpstr>
      <vt:lpstr>Koegzisztencia törvénye</vt:lpstr>
      <vt:lpstr>Transzfer törvénye</vt:lpstr>
      <vt:lpstr>Szocializáció</vt:lpstr>
      <vt:lpstr>A szocializáció elméleti megközelítése </vt:lpstr>
      <vt:lpstr>Az ökológiai modell </vt:lpstr>
      <vt:lpstr>A környezet szerepe: Ökológiai modell (Bronfenbrenner)</vt:lpstr>
      <vt:lpstr>PowerPoint-bemutató</vt:lpstr>
      <vt:lpstr>PowerPoint-bemutató</vt:lpstr>
      <vt:lpstr>Kultúr-inkluzív kutatási paradigma</vt:lpstr>
      <vt:lpstr>A család, mint nevelési színtér</vt:lpstr>
      <vt:lpstr>A család fogalma</vt:lpstr>
      <vt:lpstr>A család típusai</vt:lpstr>
      <vt:lpstr>A család funkciói (Caplan)</vt:lpstr>
      <vt:lpstr>Új családi együttélési formák (Patterson és Hastings, 2007)</vt:lpstr>
      <vt:lpstr>A család rendszerszemléletű megközelítése</vt:lpstr>
      <vt:lpstr>PowerPoint-bemutató</vt:lpstr>
      <vt:lpstr>A család optimális működésének alapjai (Hajduska, 2008)</vt:lpstr>
      <vt:lpstr>Családi ciklusok (Hill)</vt:lpstr>
      <vt:lpstr>Szülői nevelési módok</vt:lpstr>
      <vt:lpstr>A nevelői attitűd dimenziói </vt:lpstr>
      <vt:lpstr>Meleg-engedékeny attitűd</vt:lpstr>
      <vt:lpstr>Hideg-engedékeny attitűd</vt:lpstr>
      <vt:lpstr>Meleg-korlátozó attitűd</vt:lpstr>
      <vt:lpstr>Hideg-korlátozó attitűd</vt:lpstr>
      <vt:lpstr>Baumrind modellje</vt:lpstr>
      <vt:lpstr>Szülői bánásmód Baumrind szerint</vt:lpstr>
      <vt:lpstr>Maccoby és Martin modellje</vt:lpstr>
      <vt:lpstr>Összegezve</vt:lpstr>
      <vt:lpstr>Iskola, mint intézmény hatása</vt:lpstr>
      <vt:lpstr>          Az iskola mint szervezet</vt:lpstr>
      <vt:lpstr>Az iskolai szervezeti kultúra megnyilvánulása</vt:lpstr>
      <vt:lpstr>Az iskolai szervezeti kultúra megnyilvánulásai</vt:lpstr>
      <vt:lpstr>Iskola, mint szervezet funkciói I.</vt:lpstr>
      <vt:lpstr>Iskola, mint szervezet funkciói II.</vt:lpstr>
      <vt:lpstr>Az iskola nevelési céljai</vt:lpstr>
      <vt:lpstr>A pedagógiai folyamat pszichológiai jellemzői</vt:lpstr>
      <vt:lpstr>A pedagógiai hatás lélektana </vt:lpstr>
      <vt:lpstr>Nevelés</vt:lpstr>
      <vt:lpstr>Nevelés módszerei (normaátadás mechanizmusai)</vt:lpstr>
      <vt:lpstr>A normaátadás folyamatai</vt:lpstr>
      <vt:lpstr>Direkt instrukciók</vt:lpstr>
      <vt:lpstr>Formálás: büntetés és jutalmazás</vt:lpstr>
      <vt:lpstr>A következmények típusai</vt:lpstr>
      <vt:lpstr>Modellálás, megfigyeléses (obszervációs) tanulás</vt:lpstr>
      <vt:lpstr>Milyen modellt utánzunk szívesen?</vt:lpstr>
      <vt:lpstr>Szociális tanulás formái</vt:lpstr>
      <vt:lpstr>Utánzás</vt:lpstr>
      <vt:lpstr>Modellkövetés</vt:lpstr>
      <vt:lpstr>Identifikáció (azonosulás)</vt:lpstr>
      <vt:lpstr>Interiorizáció, internalizáció</vt:lpstr>
      <vt:lpstr>A jutalmazás és a büntetés pszichológiai jellemzői</vt:lpstr>
      <vt:lpstr>A jutalom jellegzetességei</vt:lpstr>
      <vt:lpstr>Büntetés, mint viselkedésalakító eszköz</vt:lpstr>
      <vt:lpstr>Bírálat, mint visszajelzés</vt:lpstr>
      <vt:lpstr>Pedagógus szerepek</vt:lpstr>
      <vt:lpstr>Trencsényi</vt:lpstr>
      <vt:lpstr>Adelson</vt:lpstr>
      <vt:lpstr>PowerPoint-bemutató</vt:lpstr>
      <vt:lpstr>PowerPoint-bemutató</vt:lpstr>
      <vt:lpstr>Milyen legyen a tanár a XXI.században?</vt:lpstr>
      <vt:lpstr>És még… </vt:lpstr>
      <vt:lpstr>A hatékony tanításban szerepet játszó tanári viselkedés</vt:lpstr>
      <vt:lpstr>Tanulást segítő viselkedés</vt:lpstr>
      <vt:lpstr>Irányítási stratégiák</vt:lpstr>
      <vt:lpstr>Ökológiai stratégia</vt:lpstr>
      <vt:lpstr>A szervezeti hatásokon alapuló stratégia</vt:lpstr>
      <vt:lpstr>A gyerekek egyéni fejlődési sajátosságain alapuló stratégiák</vt:lpstr>
      <vt:lpstr>PowerPoint-bemutató</vt:lpstr>
      <vt:lpstr>PowerPoint-bemutató</vt:lpstr>
      <vt:lpstr>PowerPoint-bemutató</vt:lpstr>
      <vt:lpstr>Pszichodinamikus stratégia</vt:lpstr>
      <vt:lpstr>Vezetési stílusok</vt:lpstr>
      <vt:lpstr>Lewin vezetési stílus elmélete</vt:lpstr>
      <vt:lpstr>Autokratikus vezetés következményei</vt:lpstr>
      <vt:lpstr>Demokrata vezető jellemzői</vt:lpstr>
      <vt:lpstr>A demokratikus vezetés következményei</vt:lpstr>
      <vt:lpstr>A laissez-faire vezető</vt:lpstr>
      <vt:lpstr>A laissez-faire vezetés következményei</vt:lpstr>
      <vt:lpstr>A tanári hatalom formái</vt:lpstr>
      <vt:lpstr>Csoportfolyamatok az osztályban</vt:lpstr>
      <vt:lpstr>A kortárscsoportok hatása</vt:lpstr>
      <vt:lpstr>A tanulási szituáció szerepe</vt:lpstr>
      <vt:lpstr>PowerPoint-bemutató</vt:lpstr>
      <vt:lpstr>Tanulási szituáció hatása a tanulói attitűdökre</vt:lpstr>
      <vt:lpstr>A tanulás motiválása</vt:lpstr>
      <vt:lpstr>A tanulási motiváció osztályozása</vt:lpstr>
      <vt:lpstr>A tanulási motivációt befolyásoló tényezők</vt:lpstr>
      <vt:lpstr>A tanuló személyiségén belüli változók: énkép, önértékelés, önbizalom</vt:lpstr>
      <vt:lpstr>PowerPoint-bemutató</vt:lpstr>
      <vt:lpstr>A tanulók szociális igénye</vt:lpstr>
      <vt:lpstr> A tanuló érdeklődése</vt:lpstr>
      <vt:lpstr>Szituációtól függő ösztönzési variánsok</vt:lpstr>
      <vt:lpstr>PowerPoint-bemutató</vt:lpstr>
      <vt:lpstr>PowerPoint-bemutató</vt:lpstr>
      <vt:lpstr>A tanulás motiválásának különböző nézőpontjai</vt:lpstr>
      <vt:lpstr>A motiváció behaviorista értelmezése</vt:lpstr>
      <vt:lpstr>A behaviorista nézőpont korlátai</vt:lpstr>
      <vt:lpstr>A motiváció kognitív értelmezése</vt:lpstr>
      <vt:lpstr>A kognitív nézőpont korlátai</vt:lpstr>
      <vt:lpstr>Maslow motivációs piramisa</vt:lpstr>
      <vt:lpstr>A humanisztikus nézőpont korlátai</vt:lpstr>
      <vt:lpstr>Oktatás, nevelés problémái</vt:lpstr>
      <vt:lpstr>PowerPoint-bemutató</vt:lpstr>
      <vt:lpstr>A tanulási problémák értelmezése, rendszerezése</vt:lpstr>
      <vt:lpstr>A tanulási nehézség </vt:lpstr>
      <vt:lpstr>Tanulási zavar </vt:lpstr>
      <vt:lpstr>Tanulási akadályozottság </vt:lpstr>
      <vt:lpstr>PowerPoint-bemutató</vt:lpstr>
      <vt:lpstr>PowerPoint-bemutató</vt:lpstr>
      <vt:lpstr>Tanulási zavarok fajtái</vt:lpstr>
      <vt:lpstr>Egyéb tanulási, teljesítmény problémák</vt:lpstr>
      <vt:lpstr>Szocializációs eredetű magatartásproblémák</vt:lpstr>
      <vt:lpstr>Magatartászavar</vt:lpstr>
      <vt:lpstr>Magatartásavar prognózisa </vt:lpstr>
      <vt:lpstr>Kialakító tényezők - belső</vt:lpstr>
      <vt:lpstr>Kialakító tényezők - külső</vt:lpstr>
      <vt:lpstr>Tünetek</vt:lpstr>
      <vt:lpstr>Fajtái</vt:lpstr>
      <vt:lpstr>PowerPoint-bemutató</vt:lpstr>
      <vt:lpstr>Gyermekmegismerés</vt:lpstr>
      <vt:lpstr>Alapelvek</vt:lpstr>
      <vt:lpstr>PowerPoint-bemutató</vt:lpstr>
      <vt:lpstr>Főbb lépések</vt:lpstr>
      <vt:lpstr>A megismerés fő területei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Nevelés- és oktatáslélektan</dc:title>
  <dc:creator>Mester Dolli</dc:creator>
  <cp:lastModifiedBy>EKF</cp:lastModifiedBy>
  <cp:revision>66</cp:revision>
  <dcterms:created xsi:type="dcterms:W3CDTF">2018-09-27T13:12:47Z</dcterms:created>
  <dcterms:modified xsi:type="dcterms:W3CDTF">2019-10-31T10:06:05Z</dcterms:modified>
</cp:coreProperties>
</file>