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9" r:id="rId2"/>
  </p:sldMasterIdLst>
  <p:notesMasterIdLst>
    <p:notesMasterId r:id="rId171"/>
  </p:notesMasterIdLst>
  <p:handoutMasterIdLst>
    <p:handoutMasterId r:id="rId172"/>
  </p:handoutMasterIdLst>
  <p:sldIdLst>
    <p:sldId id="256" r:id="rId3"/>
    <p:sldId id="601" r:id="rId4"/>
    <p:sldId id="830" r:id="rId5"/>
    <p:sldId id="694" r:id="rId6"/>
    <p:sldId id="695" r:id="rId7"/>
    <p:sldId id="696" r:id="rId8"/>
    <p:sldId id="697" r:id="rId9"/>
    <p:sldId id="704" r:id="rId10"/>
    <p:sldId id="588" r:id="rId11"/>
    <p:sldId id="589" r:id="rId12"/>
    <p:sldId id="590" r:id="rId13"/>
    <p:sldId id="591" r:id="rId14"/>
    <p:sldId id="582" r:id="rId15"/>
    <p:sldId id="583" r:id="rId16"/>
    <p:sldId id="699" r:id="rId17"/>
    <p:sldId id="581" r:id="rId18"/>
    <p:sldId id="592" r:id="rId19"/>
    <p:sldId id="593" r:id="rId20"/>
    <p:sldId id="595" r:id="rId21"/>
    <p:sldId id="596" r:id="rId22"/>
    <p:sldId id="700" r:id="rId23"/>
    <p:sldId id="701" r:id="rId24"/>
    <p:sldId id="598" r:id="rId25"/>
    <p:sldId id="599" r:id="rId26"/>
    <p:sldId id="600" r:id="rId27"/>
    <p:sldId id="702" r:id="rId28"/>
    <p:sldId id="831" r:id="rId29"/>
    <p:sldId id="832" r:id="rId30"/>
    <p:sldId id="833" r:id="rId31"/>
    <p:sldId id="834" r:id="rId32"/>
    <p:sldId id="835" r:id="rId33"/>
    <p:sldId id="836" r:id="rId34"/>
    <p:sldId id="837" r:id="rId35"/>
    <p:sldId id="838" r:id="rId36"/>
    <p:sldId id="839" r:id="rId37"/>
    <p:sldId id="840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850" r:id="rId48"/>
    <p:sldId id="851" r:id="rId49"/>
    <p:sldId id="852" r:id="rId50"/>
    <p:sldId id="853" r:id="rId51"/>
    <p:sldId id="854" r:id="rId52"/>
    <p:sldId id="855" r:id="rId53"/>
    <p:sldId id="869" r:id="rId54"/>
    <p:sldId id="856" r:id="rId55"/>
    <p:sldId id="857" r:id="rId56"/>
    <p:sldId id="858" r:id="rId57"/>
    <p:sldId id="859" r:id="rId58"/>
    <p:sldId id="860" r:id="rId59"/>
    <p:sldId id="861" r:id="rId60"/>
    <p:sldId id="862" r:id="rId61"/>
    <p:sldId id="863" r:id="rId62"/>
    <p:sldId id="864" r:id="rId63"/>
    <p:sldId id="865" r:id="rId64"/>
    <p:sldId id="866" r:id="rId65"/>
    <p:sldId id="867" r:id="rId66"/>
    <p:sldId id="868" r:id="rId67"/>
    <p:sldId id="530" r:id="rId68"/>
    <p:sldId id="531" r:id="rId69"/>
    <p:sldId id="647" r:id="rId70"/>
    <p:sldId id="532" r:id="rId71"/>
    <p:sldId id="716" r:id="rId72"/>
    <p:sldId id="727" r:id="rId73"/>
    <p:sldId id="728" r:id="rId74"/>
    <p:sldId id="729" r:id="rId75"/>
    <p:sldId id="533" r:id="rId76"/>
    <p:sldId id="635" r:id="rId77"/>
    <p:sldId id="636" r:id="rId78"/>
    <p:sldId id="536" r:id="rId79"/>
    <p:sldId id="667" r:id="rId80"/>
    <p:sldId id="689" r:id="rId81"/>
    <p:sldId id="730" r:id="rId82"/>
    <p:sldId id="746" r:id="rId83"/>
    <p:sldId id="690" r:id="rId84"/>
    <p:sldId id="691" r:id="rId85"/>
    <p:sldId id="692" r:id="rId86"/>
    <p:sldId id="693" r:id="rId87"/>
    <p:sldId id="550" r:id="rId88"/>
    <p:sldId id="731" r:id="rId89"/>
    <p:sldId id="732" r:id="rId90"/>
    <p:sldId id="733" r:id="rId91"/>
    <p:sldId id="734" r:id="rId92"/>
    <p:sldId id="735" r:id="rId93"/>
    <p:sldId id="828" r:id="rId94"/>
    <p:sldId id="736" r:id="rId95"/>
    <p:sldId id="737" r:id="rId96"/>
    <p:sldId id="738" r:id="rId97"/>
    <p:sldId id="739" r:id="rId98"/>
    <p:sldId id="740" r:id="rId99"/>
    <p:sldId id="742" r:id="rId100"/>
    <p:sldId id="747" r:id="rId101"/>
    <p:sldId id="748" r:id="rId102"/>
    <p:sldId id="749" r:id="rId103"/>
    <p:sldId id="750" r:id="rId104"/>
    <p:sldId id="751" r:id="rId105"/>
    <p:sldId id="752" r:id="rId106"/>
    <p:sldId id="753" r:id="rId107"/>
    <p:sldId id="754" r:id="rId108"/>
    <p:sldId id="755" r:id="rId109"/>
    <p:sldId id="756" r:id="rId110"/>
    <p:sldId id="757" r:id="rId111"/>
    <p:sldId id="758" r:id="rId112"/>
    <p:sldId id="760" r:id="rId113"/>
    <p:sldId id="761" r:id="rId114"/>
    <p:sldId id="762" r:id="rId115"/>
    <p:sldId id="763" r:id="rId116"/>
    <p:sldId id="764" r:id="rId117"/>
    <p:sldId id="765" r:id="rId118"/>
    <p:sldId id="766" r:id="rId119"/>
    <p:sldId id="767" r:id="rId120"/>
    <p:sldId id="768" r:id="rId121"/>
    <p:sldId id="874" r:id="rId122"/>
    <p:sldId id="770" r:id="rId123"/>
    <p:sldId id="771" r:id="rId124"/>
    <p:sldId id="772" r:id="rId125"/>
    <p:sldId id="773" r:id="rId126"/>
    <p:sldId id="875" r:id="rId127"/>
    <p:sldId id="876" r:id="rId128"/>
    <p:sldId id="774" r:id="rId129"/>
    <p:sldId id="777" r:id="rId130"/>
    <p:sldId id="870" r:id="rId131"/>
    <p:sldId id="778" r:id="rId132"/>
    <p:sldId id="779" r:id="rId133"/>
    <p:sldId id="783" r:id="rId134"/>
    <p:sldId id="871" r:id="rId135"/>
    <p:sldId id="784" r:id="rId136"/>
    <p:sldId id="785" r:id="rId137"/>
    <p:sldId id="791" r:id="rId138"/>
    <p:sldId id="792" r:id="rId139"/>
    <p:sldId id="793" r:id="rId140"/>
    <p:sldId id="794" r:id="rId141"/>
    <p:sldId id="795" r:id="rId142"/>
    <p:sldId id="796" r:id="rId143"/>
    <p:sldId id="797" r:id="rId144"/>
    <p:sldId id="798" r:id="rId145"/>
    <p:sldId id="799" r:id="rId146"/>
    <p:sldId id="801" r:id="rId147"/>
    <p:sldId id="802" r:id="rId148"/>
    <p:sldId id="803" r:id="rId149"/>
    <p:sldId id="804" r:id="rId150"/>
    <p:sldId id="805" r:id="rId151"/>
    <p:sldId id="806" r:id="rId152"/>
    <p:sldId id="807" r:id="rId153"/>
    <p:sldId id="808" r:id="rId154"/>
    <p:sldId id="809" r:id="rId155"/>
    <p:sldId id="811" r:id="rId156"/>
    <p:sldId id="812" r:id="rId157"/>
    <p:sldId id="813" r:id="rId158"/>
    <p:sldId id="814" r:id="rId159"/>
    <p:sldId id="815" r:id="rId160"/>
    <p:sldId id="816" r:id="rId161"/>
    <p:sldId id="817" r:id="rId162"/>
    <p:sldId id="818" r:id="rId163"/>
    <p:sldId id="827" r:id="rId164"/>
    <p:sldId id="819" r:id="rId165"/>
    <p:sldId id="821" r:id="rId166"/>
    <p:sldId id="826" r:id="rId167"/>
    <p:sldId id="829" r:id="rId168"/>
    <p:sldId id="824" r:id="rId169"/>
    <p:sldId id="825" r:id="rId17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F2F27"/>
    <a:srgbClr val="66FF33"/>
    <a:srgbClr val="FFCC00"/>
    <a:srgbClr val="57527A"/>
    <a:srgbClr val="5B43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 autoAdjust="0"/>
  </p:normalViewPr>
  <p:slideViewPr>
    <p:cSldViewPr>
      <p:cViewPr varScale="1">
        <p:scale>
          <a:sx n="75" d="100"/>
          <a:sy n="75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theme" Target="theme/theme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tableStyles" Target="tableStyle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BD815-D1AA-42AF-9076-87A82EB587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0F2748E-C1BE-42D5-B5D9-10E7CE5460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FA57E8A-378E-4E13-A40C-A70E4E9DF0FE}" type="parTrans" cxnId="{64B850B6-776B-49B9-9AE0-AD46410E7571}">
      <dgm:prSet/>
      <dgm:spPr/>
      <dgm:t>
        <a:bodyPr/>
        <a:lstStyle/>
        <a:p>
          <a:endParaRPr lang="hu-HU"/>
        </a:p>
      </dgm:t>
    </dgm:pt>
    <dgm:pt modelId="{A7B920A0-7D22-43F6-8E9B-1FA43CCB741C}" type="sibTrans" cxnId="{64B850B6-776B-49B9-9AE0-AD46410E7571}">
      <dgm:prSet/>
      <dgm:spPr/>
      <dgm:t>
        <a:bodyPr/>
        <a:lstStyle/>
        <a:p>
          <a:endParaRPr lang="hu-HU"/>
        </a:p>
      </dgm:t>
    </dgm:pt>
    <dgm:pt modelId="{678779DE-FA38-4493-BCC4-4DBCAF0CC5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577A55A-7FBE-4445-B498-CEC558A593E5}" type="parTrans" cxnId="{3C2135E1-FD09-4384-B6C6-F66AC078DAB0}">
      <dgm:prSet/>
      <dgm:spPr/>
      <dgm:t>
        <a:bodyPr/>
        <a:lstStyle/>
        <a:p>
          <a:endParaRPr lang="hu-HU"/>
        </a:p>
      </dgm:t>
    </dgm:pt>
    <dgm:pt modelId="{94F9E1C2-C5B7-459E-A549-F9507A762518}" type="sibTrans" cxnId="{3C2135E1-FD09-4384-B6C6-F66AC078DAB0}">
      <dgm:prSet/>
      <dgm:spPr/>
      <dgm:t>
        <a:bodyPr/>
        <a:lstStyle/>
        <a:p>
          <a:endParaRPr lang="hu-HU"/>
        </a:p>
      </dgm:t>
    </dgm:pt>
    <dgm:pt modelId="{F6CBC681-0E9C-452B-91F4-0C69CE1FAC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5C64C9B-E44B-4769-B705-C9E64AB1F6D5}" type="parTrans" cxnId="{FF653B2E-FBFC-449C-9188-5021133D8DC3}">
      <dgm:prSet/>
      <dgm:spPr/>
      <dgm:t>
        <a:bodyPr/>
        <a:lstStyle/>
        <a:p>
          <a:endParaRPr lang="hu-HU"/>
        </a:p>
      </dgm:t>
    </dgm:pt>
    <dgm:pt modelId="{53A3D5FE-E496-4186-A916-C87FEF82EC6E}" type="sibTrans" cxnId="{FF653B2E-FBFC-449C-9188-5021133D8DC3}">
      <dgm:prSet/>
      <dgm:spPr/>
      <dgm:t>
        <a:bodyPr/>
        <a:lstStyle/>
        <a:p>
          <a:endParaRPr lang="hu-HU"/>
        </a:p>
      </dgm:t>
    </dgm:pt>
    <dgm:pt modelId="{CCC3B26A-39B8-45B2-853C-282EEF3C88EE}" type="pres">
      <dgm:prSet presAssocID="{F60BD815-D1AA-42AF-9076-87A82EB58755}" presName="compositeShape" presStyleCnt="0">
        <dgm:presLayoutVars>
          <dgm:chMax val="7"/>
          <dgm:dir/>
          <dgm:resizeHandles val="exact"/>
        </dgm:presLayoutVars>
      </dgm:prSet>
      <dgm:spPr/>
    </dgm:pt>
    <dgm:pt modelId="{D88AB155-076C-455A-844E-E7F45B2C2DD1}" type="pres">
      <dgm:prSet presAssocID="{90F2748E-C1BE-42D5-B5D9-10E7CE5460AF}" presName="circ1" presStyleLbl="vennNode1" presStyleIdx="0" presStyleCnt="3" custScaleX="79627" custScaleY="79627" custLinFactNeighborX="-9" custLinFactNeighborY="18635"/>
      <dgm:spPr/>
      <dgm:t>
        <a:bodyPr/>
        <a:lstStyle/>
        <a:p>
          <a:endParaRPr lang="hu-HU"/>
        </a:p>
      </dgm:t>
    </dgm:pt>
    <dgm:pt modelId="{552A9534-CF02-4011-A966-B6A6AAFB81F1}" type="pres">
      <dgm:prSet presAssocID="{90F2748E-C1BE-42D5-B5D9-10E7CE5460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B288BC-E81C-4EF6-B855-5174A6F41556}" type="pres">
      <dgm:prSet presAssocID="{678779DE-FA38-4493-BCC4-4DBCAF0CC574}" presName="circ2" presStyleLbl="vennNode1" presStyleIdx="1" presStyleCnt="3" custScaleX="79627" custScaleY="79627" custLinFactNeighborX="-4843" custLinFactNeighborY="-4042"/>
      <dgm:spPr/>
      <dgm:t>
        <a:bodyPr/>
        <a:lstStyle/>
        <a:p>
          <a:endParaRPr lang="hu-HU"/>
        </a:p>
      </dgm:t>
    </dgm:pt>
    <dgm:pt modelId="{21C50CB1-5775-4099-969B-BDA1EBD6E906}" type="pres">
      <dgm:prSet presAssocID="{678779DE-FA38-4493-BCC4-4DBCAF0CC5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B3DE94-7BAD-45BC-A4A1-26F5CDC932A2}" type="pres">
      <dgm:prSet presAssocID="{F6CBC681-0E9C-452B-91F4-0C69CE1FACB5}" presName="circ3" presStyleLbl="vennNode1" presStyleIdx="2" presStyleCnt="3" custScaleX="79627" custScaleY="79627" custLinFactNeighborX="4120" custLinFactNeighborY="-4042"/>
      <dgm:spPr/>
      <dgm:t>
        <a:bodyPr/>
        <a:lstStyle/>
        <a:p>
          <a:endParaRPr lang="hu-HU"/>
        </a:p>
      </dgm:t>
    </dgm:pt>
    <dgm:pt modelId="{237D5A2D-02EC-4FAB-BCB5-CA3E749FC38C}" type="pres">
      <dgm:prSet presAssocID="{F6CBC681-0E9C-452B-91F4-0C69CE1FAC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4B850B6-776B-49B9-9AE0-AD46410E7571}" srcId="{F60BD815-D1AA-42AF-9076-87A82EB58755}" destId="{90F2748E-C1BE-42D5-B5D9-10E7CE5460AF}" srcOrd="0" destOrd="0" parTransId="{1FA57E8A-378E-4E13-A40C-A70E4E9DF0FE}" sibTransId="{A7B920A0-7D22-43F6-8E9B-1FA43CCB741C}"/>
    <dgm:cxn modelId="{827AE675-0501-4D01-AC35-3BC618BEFF72}" type="presOf" srcId="{90F2748E-C1BE-42D5-B5D9-10E7CE5460AF}" destId="{552A9534-CF02-4011-A966-B6A6AAFB81F1}" srcOrd="1" destOrd="0" presId="urn:microsoft.com/office/officeart/2005/8/layout/venn1"/>
    <dgm:cxn modelId="{FF653B2E-FBFC-449C-9188-5021133D8DC3}" srcId="{F60BD815-D1AA-42AF-9076-87A82EB58755}" destId="{F6CBC681-0E9C-452B-91F4-0C69CE1FACB5}" srcOrd="2" destOrd="0" parTransId="{A5C64C9B-E44B-4769-B705-C9E64AB1F6D5}" sibTransId="{53A3D5FE-E496-4186-A916-C87FEF82EC6E}"/>
    <dgm:cxn modelId="{3C2135E1-FD09-4384-B6C6-F66AC078DAB0}" srcId="{F60BD815-D1AA-42AF-9076-87A82EB58755}" destId="{678779DE-FA38-4493-BCC4-4DBCAF0CC574}" srcOrd="1" destOrd="0" parTransId="{A577A55A-7FBE-4445-B498-CEC558A593E5}" sibTransId="{94F9E1C2-C5B7-459E-A549-F9507A762518}"/>
    <dgm:cxn modelId="{FAE7CF50-557B-4440-A68C-3800BC1C7371}" type="presOf" srcId="{678779DE-FA38-4493-BCC4-4DBCAF0CC574}" destId="{21C50CB1-5775-4099-969B-BDA1EBD6E906}" srcOrd="1" destOrd="0" presId="urn:microsoft.com/office/officeart/2005/8/layout/venn1"/>
    <dgm:cxn modelId="{BE2A7739-6B20-4A5A-9685-20F1DC933E2F}" type="presOf" srcId="{90F2748E-C1BE-42D5-B5D9-10E7CE5460AF}" destId="{D88AB155-076C-455A-844E-E7F45B2C2DD1}" srcOrd="0" destOrd="0" presId="urn:microsoft.com/office/officeart/2005/8/layout/venn1"/>
    <dgm:cxn modelId="{453B30FC-4C51-4B3B-B0AF-AAB35B1BB42E}" type="presOf" srcId="{F60BD815-D1AA-42AF-9076-87A82EB58755}" destId="{CCC3B26A-39B8-45B2-853C-282EEF3C88EE}" srcOrd="0" destOrd="0" presId="urn:microsoft.com/office/officeart/2005/8/layout/venn1"/>
    <dgm:cxn modelId="{00F6DA0B-E94F-467A-A8F2-5924541BD2C7}" type="presOf" srcId="{F6CBC681-0E9C-452B-91F4-0C69CE1FACB5}" destId="{D6B3DE94-7BAD-45BC-A4A1-26F5CDC932A2}" srcOrd="0" destOrd="0" presId="urn:microsoft.com/office/officeart/2005/8/layout/venn1"/>
    <dgm:cxn modelId="{B1B3C18C-2E26-45BB-861A-DB0CEABF6DB3}" type="presOf" srcId="{678779DE-FA38-4493-BCC4-4DBCAF0CC574}" destId="{89B288BC-E81C-4EF6-B855-5174A6F41556}" srcOrd="0" destOrd="0" presId="urn:microsoft.com/office/officeart/2005/8/layout/venn1"/>
    <dgm:cxn modelId="{ADDC5156-1E92-43A7-9C3D-2FD56427A80D}" type="presOf" srcId="{F6CBC681-0E9C-452B-91F4-0C69CE1FACB5}" destId="{237D5A2D-02EC-4FAB-BCB5-CA3E749FC38C}" srcOrd="1" destOrd="0" presId="urn:microsoft.com/office/officeart/2005/8/layout/venn1"/>
    <dgm:cxn modelId="{FB7C991B-E2E7-4C79-9947-9FF36F948D3E}" type="presParOf" srcId="{CCC3B26A-39B8-45B2-853C-282EEF3C88EE}" destId="{D88AB155-076C-455A-844E-E7F45B2C2DD1}" srcOrd="0" destOrd="0" presId="urn:microsoft.com/office/officeart/2005/8/layout/venn1"/>
    <dgm:cxn modelId="{8E2C9B5F-FF0C-4F64-A9AC-0675BA7F095F}" type="presParOf" srcId="{CCC3B26A-39B8-45B2-853C-282EEF3C88EE}" destId="{552A9534-CF02-4011-A966-B6A6AAFB81F1}" srcOrd="1" destOrd="0" presId="urn:microsoft.com/office/officeart/2005/8/layout/venn1"/>
    <dgm:cxn modelId="{4853E929-5A85-4008-B7DF-33B6EC4438A7}" type="presParOf" srcId="{CCC3B26A-39B8-45B2-853C-282EEF3C88EE}" destId="{89B288BC-E81C-4EF6-B855-5174A6F41556}" srcOrd="2" destOrd="0" presId="urn:microsoft.com/office/officeart/2005/8/layout/venn1"/>
    <dgm:cxn modelId="{2C01CE90-BF98-4CC8-BAD4-223B1DDA4C81}" type="presParOf" srcId="{CCC3B26A-39B8-45B2-853C-282EEF3C88EE}" destId="{21C50CB1-5775-4099-969B-BDA1EBD6E906}" srcOrd="3" destOrd="0" presId="urn:microsoft.com/office/officeart/2005/8/layout/venn1"/>
    <dgm:cxn modelId="{FA1C6C18-1509-4D5B-B53F-2C91CE12A1F6}" type="presParOf" srcId="{CCC3B26A-39B8-45B2-853C-282EEF3C88EE}" destId="{D6B3DE94-7BAD-45BC-A4A1-26F5CDC932A2}" srcOrd="4" destOrd="0" presId="urn:microsoft.com/office/officeart/2005/8/layout/venn1"/>
    <dgm:cxn modelId="{5E10B439-1AF6-43E9-928D-D366F26A1128}" type="presParOf" srcId="{CCC3B26A-39B8-45B2-853C-282EEF3C88EE}" destId="{237D5A2D-02EC-4FAB-BCB5-CA3E749FC3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37EA6-6201-433A-B241-8B307F91BD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9E07B214-A88B-4748-9CB8-1042420178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197B3C4-6DC1-4325-BE65-28FE110A3E97}" type="parTrans" cxnId="{8FF3FD2B-BA41-4D95-9C48-6560188A12FD}">
      <dgm:prSet/>
      <dgm:spPr/>
      <dgm:t>
        <a:bodyPr/>
        <a:lstStyle/>
        <a:p>
          <a:endParaRPr lang="hu-HU"/>
        </a:p>
      </dgm:t>
    </dgm:pt>
    <dgm:pt modelId="{C4912847-7852-4AB3-AA4F-F73334E0DAF5}" type="sibTrans" cxnId="{8FF3FD2B-BA41-4D95-9C48-6560188A12FD}">
      <dgm:prSet/>
      <dgm:spPr/>
      <dgm:t>
        <a:bodyPr/>
        <a:lstStyle/>
        <a:p>
          <a:endParaRPr lang="hu-HU"/>
        </a:p>
      </dgm:t>
    </dgm:pt>
    <dgm:pt modelId="{7AE290F4-823B-4518-AA70-D7B9A3113D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C028436-F448-42ED-8ECB-7DAD46251ED9}" type="parTrans" cxnId="{E7D47653-9674-4E2B-9A29-3E8611B65265}">
      <dgm:prSet/>
      <dgm:spPr/>
      <dgm:t>
        <a:bodyPr/>
        <a:lstStyle/>
        <a:p>
          <a:endParaRPr lang="hu-HU"/>
        </a:p>
      </dgm:t>
    </dgm:pt>
    <dgm:pt modelId="{996C3527-5011-413E-8B8A-9A3EDB6D588A}" type="sibTrans" cxnId="{E7D47653-9674-4E2B-9A29-3E8611B65265}">
      <dgm:prSet/>
      <dgm:spPr/>
      <dgm:t>
        <a:bodyPr/>
        <a:lstStyle/>
        <a:p>
          <a:endParaRPr lang="hu-HU"/>
        </a:p>
      </dgm:t>
    </dgm:pt>
    <dgm:pt modelId="{E8EE77F5-655F-4360-95C8-CDF159C7AF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4529F5B-94D5-41D9-8E31-19580D8172AC}" type="parTrans" cxnId="{F6EDAE96-378C-4F36-9DA9-21B4F0F1051B}">
      <dgm:prSet/>
      <dgm:spPr/>
      <dgm:t>
        <a:bodyPr/>
        <a:lstStyle/>
        <a:p>
          <a:endParaRPr lang="hu-HU"/>
        </a:p>
      </dgm:t>
    </dgm:pt>
    <dgm:pt modelId="{BE626528-E3C0-47E2-AE63-A03306B7ECE8}" type="sibTrans" cxnId="{F6EDAE96-378C-4F36-9DA9-21B4F0F1051B}">
      <dgm:prSet/>
      <dgm:spPr/>
      <dgm:t>
        <a:bodyPr/>
        <a:lstStyle/>
        <a:p>
          <a:endParaRPr lang="hu-HU"/>
        </a:p>
      </dgm:t>
    </dgm:pt>
    <dgm:pt modelId="{630C542B-18ED-4E8C-865E-900FECD654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56FB2D9-FA99-4DFD-BECB-4B3349471B9E}" type="parTrans" cxnId="{C34683AF-D976-4C3E-A89D-58576780BF14}">
      <dgm:prSet/>
      <dgm:spPr/>
      <dgm:t>
        <a:bodyPr/>
        <a:lstStyle/>
        <a:p>
          <a:endParaRPr lang="hu-HU"/>
        </a:p>
      </dgm:t>
    </dgm:pt>
    <dgm:pt modelId="{34BA19EC-E184-4F03-A055-6CFC03D433B8}" type="sibTrans" cxnId="{C34683AF-D976-4C3E-A89D-58576780BF14}">
      <dgm:prSet/>
      <dgm:spPr/>
      <dgm:t>
        <a:bodyPr/>
        <a:lstStyle/>
        <a:p>
          <a:endParaRPr lang="hu-HU"/>
        </a:p>
      </dgm:t>
    </dgm:pt>
    <dgm:pt modelId="{51174C63-5491-46CC-9B1C-B9FC968B8592}" type="pres">
      <dgm:prSet presAssocID="{4BC37EA6-6201-433A-B241-8B307F91BDD0}" presName="compositeShape" presStyleCnt="0">
        <dgm:presLayoutVars>
          <dgm:chMax val="7"/>
          <dgm:dir/>
          <dgm:resizeHandles val="exact"/>
        </dgm:presLayoutVars>
      </dgm:prSet>
      <dgm:spPr/>
    </dgm:pt>
    <dgm:pt modelId="{4E3FFB28-C517-460A-A7C7-7E6664796197}" type="pres">
      <dgm:prSet presAssocID="{9E07B214-A88B-4748-9CB8-104242017864}" presName="circ1" presStyleLbl="vennNode1" presStyleIdx="0" presStyleCnt="4"/>
      <dgm:spPr/>
      <dgm:t>
        <a:bodyPr/>
        <a:lstStyle/>
        <a:p>
          <a:endParaRPr lang="hu-HU"/>
        </a:p>
      </dgm:t>
    </dgm:pt>
    <dgm:pt modelId="{810CDD86-CEDE-43D3-9E3A-146595119644}" type="pres">
      <dgm:prSet presAssocID="{9E07B214-A88B-4748-9CB8-1042420178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F8EB08-21F8-43DF-A17E-B685F12DA36A}" type="pres">
      <dgm:prSet presAssocID="{7AE290F4-823B-4518-AA70-D7B9A3113D96}" presName="circ2" presStyleLbl="vennNode1" presStyleIdx="1" presStyleCnt="4"/>
      <dgm:spPr/>
      <dgm:t>
        <a:bodyPr/>
        <a:lstStyle/>
        <a:p>
          <a:endParaRPr lang="hu-HU"/>
        </a:p>
      </dgm:t>
    </dgm:pt>
    <dgm:pt modelId="{FCA3C297-9959-4124-B5FD-0A213C5CE435}" type="pres">
      <dgm:prSet presAssocID="{7AE290F4-823B-4518-AA70-D7B9A3113D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2C7376-0154-4B74-ACD0-F033454BD9B6}" type="pres">
      <dgm:prSet presAssocID="{E8EE77F5-655F-4360-95C8-CDF159C7AF7B}" presName="circ3" presStyleLbl="vennNode1" presStyleIdx="2" presStyleCnt="4" custLinFactNeighborX="-174" custLinFactNeighborY="-636"/>
      <dgm:spPr/>
      <dgm:t>
        <a:bodyPr/>
        <a:lstStyle/>
        <a:p>
          <a:endParaRPr lang="hu-HU"/>
        </a:p>
      </dgm:t>
    </dgm:pt>
    <dgm:pt modelId="{D47EF123-70D3-475E-967B-6FA8685A538C}" type="pres">
      <dgm:prSet presAssocID="{E8EE77F5-655F-4360-95C8-CDF159C7AF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7C2009-5166-4F68-A33A-BEABAA20CFE1}" type="pres">
      <dgm:prSet presAssocID="{630C542B-18ED-4E8C-865E-900FECD654BD}" presName="circ4" presStyleLbl="vennNode1" presStyleIdx="3" presStyleCnt="4"/>
      <dgm:spPr/>
      <dgm:t>
        <a:bodyPr/>
        <a:lstStyle/>
        <a:p>
          <a:endParaRPr lang="hu-HU"/>
        </a:p>
      </dgm:t>
    </dgm:pt>
    <dgm:pt modelId="{691AB145-666D-45B9-9951-C6D754CDE662}" type="pres">
      <dgm:prSet presAssocID="{630C542B-18ED-4E8C-865E-900FECD654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9639417-ED33-4A02-B2AE-403F5C7E53B9}" type="presOf" srcId="{630C542B-18ED-4E8C-865E-900FECD654BD}" destId="{6C7C2009-5166-4F68-A33A-BEABAA20CFE1}" srcOrd="0" destOrd="0" presId="urn:microsoft.com/office/officeart/2005/8/layout/venn1"/>
    <dgm:cxn modelId="{F6EDAE96-378C-4F36-9DA9-21B4F0F1051B}" srcId="{4BC37EA6-6201-433A-B241-8B307F91BDD0}" destId="{E8EE77F5-655F-4360-95C8-CDF159C7AF7B}" srcOrd="2" destOrd="0" parTransId="{44529F5B-94D5-41D9-8E31-19580D8172AC}" sibTransId="{BE626528-E3C0-47E2-AE63-A03306B7ECE8}"/>
    <dgm:cxn modelId="{842E4732-1CBC-42AA-B5AC-D7FB7EC45907}" type="presOf" srcId="{E8EE77F5-655F-4360-95C8-CDF159C7AF7B}" destId="{122C7376-0154-4B74-ACD0-F033454BD9B6}" srcOrd="0" destOrd="0" presId="urn:microsoft.com/office/officeart/2005/8/layout/venn1"/>
    <dgm:cxn modelId="{088FED7C-16B0-4418-9FFD-BF9FA0F11A0F}" type="presOf" srcId="{7AE290F4-823B-4518-AA70-D7B9A3113D96}" destId="{FCA3C297-9959-4124-B5FD-0A213C5CE435}" srcOrd="1" destOrd="0" presId="urn:microsoft.com/office/officeart/2005/8/layout/venn1"/>
    <dgm:cxn modelId="{927C1111-D5DA-450F-BDC8-3C61ED3F2090}" type="presOf" srcId="{630C542B-18ED-4E8C-865E-900FECD654BD}" destId="{691AB145-666D-45B9-9951-C6D754CDE662}" srcOrd="1" destOrd="0" presId="urn:microsoft.com/office/officeart/2005/8/layout/venn1"/>
    <dgm:cxn modelId="{D3A97F56-511A-4CAB-A1E0-1739EF0F5D46}" type="presOf" srcId="{9E07B214-A88B-4748-9CB8-104242017864}" destId="{4E3FFB28-C517-460A-A7C7-7E6664796197}" srcOrd="0" destOrd="0" presId="urn:microsoft.com/office/officeart/2005/8/layout/venn1"/>
    <dgm:cxn modelId="{C34683AF-D976-4C3E-A89D-58576780BF14}" srcId="{4BC37EA6-6201-433A-B241-8B307F91BDD0}" destId="{630C542B-18ED-4E8C-865E-900FECD654BD}" srcOrd="3" destOrd="0" parTransId="{656FB2D9-FA99-4DFD-BECB-4B3349471B9E}" sibTransId="{34BA19EC-E184-4F03-A055-6CFC03D433B8}"/>
    <dgm:cxn modelId="{02E17112-44F0-42F8-B6BE-D788D542F9EB}" type="presOf" srcId="{E8EE77F5-655F-4360-95C8-CDF159C7AF7B}" destId="{D47EF123-70D3-475E-967B-6FA8685A538C}" srcOrd="1" destOrd="0" presId="urn:microsoft.com/office/officeart/2005/8/layout/venn1"/>
    <dgm:cxn modelId="{75DD8F3B-8FFA-4E80-9F44-9938656D6840}" type="presOf" srcId="{9E07B214-A88B-4748-9CB8-104242017864}" destId="{810CDD86-CEDE-43D3-9E3A-146595119644}" srcOrd="1" destOrd="0" presId="urn:microsoft.com/office/officeart/2005/8/layout/venn1"/>
    <dgm:cxn modelId="{E7D47653-9674-4E2B-9A29-3E8611B65265}" srcId="{4BC37EA6-6201-433A-B241-8B307F91BDD0}" destId="{7AE290F4-823B-4518-AA70-D7B9A3113D96}" srcOrd="1" destOrd="0" parTransId="{AC028436-F448-42ED-8ECB-7DAD46251ED9}" sibTransId="{996C3527-5011-413E-8B8A-9A3EDB6D588A}"/>
    <dgm:cxn modelId="{65BF8F59-81E7-4E30-AB36-212019688E9B}" type="presOf" srcId="{4BC37EA6-6201-433A-B241-8B307F91BDD0}" destId="{51174C63-5491-46CC-9B1C-B9FC968B8592}" srcOrd="0" destOrd="0" presId="urn:microsoft.com/office/officeart/2005/8/layout/venn1"/>
    <dgm:cxn modelId="{FC399FB5-1581-49D8-9DC4-6341B3C24C99}" type="presOf" srcId="{7AE290F4-823B-4518-AA70-D7B9A3113D96}" destId="{2EF8EB08-21F8-43DF-A17E-B685F12DA36A}" srcOrd="0" destOrd="0" presId="urn:microsoft.com/office/officeart/2005/8/layout/venn1"/>
    <dgm:cxn modelId="{8FF3FD2B-BA41-4D95-9C48-6560188A12FD}" srcId="{4BC37EA6-6201-433A-B241-8B307F91BDD0}" destId="{9E07B214-A88B-4748-9CB8-104242017864}" srcOrd="0" destOrd="0" parTransId="{4197B3C4-6DC1-4325-BE65-28FE110A3E97}" sibTransId="{C4912847-7852-4AB3-AA4F-F73334E0DAF5}"/>
    <dgm:cxn modelId="{524D6567-497E-4EA6-9DA4-4961C50D98FA}" type="presParOf" srcId="{51174C63-5491-46CC-9B1C-B9FC968B8592}" destId="{4E3FFB28-C517-460A-A7C7-7E6664796197}" srcOrd="0" destOrd="0" presId="urn:microsoft.com/office/officeart/2005/8/layout/venn1"/>
    <dgm:cxn modelId="{F3BC017B-996E-46AE-AE74-4643AF1D571E}" type="presParOf" srcId="{51174C63-5491-46CC-9B1C-B9FC968B8592}" destId="{810CDD86-CEDE-43D3-9E3A-146595119644}" srcOrd="1" destOrd="0" presId="urn:microsoft.com/office/officeart/2005/8/layout/venn1"/>
    <dgm:cxn modelId="{71A4A6CC-FEA7-45CB-9E61-5FCA4E632D7F}" type="presParOf" srcId="{51174C63-5491-46CC-9B1C-B9FC968B8592}" destId="{2EF8EB08-21F8-43DF-A17E-B685F12DA36A}" srcOrd="2" destOrd="0" presId="urn:microsoft.com/office/officeart/2005/8/layout/venn1"/>
    <dgm:cxn modelId="{55F6A6D2-D142-4B75-BA2F-25EC32BEC3B6}" type="presParOf" srcId="{51174C63-5491-46CC-9B1C-B9FC968B8592}" destId="{FCA3C297-9959-4124-B5FD-0A213C5CE435}" srcOrd="3" destOrd="0" presId="urn:microsoft.com/office/officeart/2005/8/layout/venn1"/>
    <dgm:cxn modelId="{554804C6-739D-4B2E-986D-30229DF41B60}" type="presParOf" srcId="{51174C63-5491-46CC-9B1C-B9FC968B8592}" destId="{122C7376-0154-4B74-ACD0-F033454BD9B6}" srcOrd="4" destOrd="0" presId="urn:microsoft.com/office/officeart/2005/8/layout/venn1"/>
    <dgm:cxn modelId="{DC504277-D214-4C6A-A99F-0C0BBFF54432}" type="presParOf" srcId="{51174C63-5491-46CC-9B1C-B9FC968B8592}" destId="{D47EF123-70D3-475E-967B-6FA8685A538C}" srcOrd="5" destOrd="0" presId="urn:microsoft.com/office/officeart/2005/8/layout/venn1"/>
    <dgm:cxn modelId="{8FF7C473-6AE1-4CE9-A4BE-B34D24E6C0AA}" type="presParOf" srcId="{51174C63-5491-46CC-9B1C-B9FC968B8592}" destId="{6C7C2009-5166-4F68-A33A-BEABAA20CFE1}" srcOrd="6" destOrd="0" presId="urn:microsoft.com/office/officeart/2005/8/layout/venn1"/>
    <dgm:cxn modelId="{BC7D654F-C597-4388-BC12-F1DE626CB67D}" type="presParOf" srcId="{51174C63-5491-46CC-9B1C-B9FC968B8592}" destId="{691AB145-666D-45B9-9951-C6D754CDE66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AB155-076C-455A-844E-E7F45B2C2DD1}">
      <dsp:nvSpPr>
        <dsp:cNvPr id="0" name=""/>
        <dsp:cNvSpPr/>
      </dsp:nvSpPr>
      <dsp:spPr>
        <a:xfrm>
          <a:off x="2704571" y="1201612"/>
          <a:ext cx="3095981" cy="309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117369" y="1743409"/>
        <a:ext cx="2270386" cy="1393191"/>
      </dsp:txXfrm>
    </dsp:sp>
    <dsp:sp modelId="{89B288BC-E81C-4EF6-B855-5174A6F41556}">
      <dsp:nvSpPr>
        <dsp:cNvPr id="0" name=""/>
        <dsp:cNvSpPr/>
      </dsp:nvSpPr>
      <dsp:spPr>
        <a:xfrm>
          <a:off x="3919578" y="2749972"/>
          <a:ext cx="3095981" cy="309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866433" y="3549767"/>
        <a:ext cx="1857588" cy="1702789"/>
      </dsp:txXfrm>
    </dsp:sp>
    <dsp:sp modelId="{D6B3DE94-7BAD-45BC-A4A1-26F5CDC932A2}">
      <dsp:nvSpPr>
        <dsp:cNvPr id="0" name=""/>
        <dsp:cNvSpPr/>
      </dsp:nvSpPr>
      <dsp:spPr>
        <a:xfrm>
          <a:off x="1462153" y="2749972"/>
          <a:ext cx="3095981" cy="309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53692" y="3549767"/>
        <a:ext cx="1857588" cy="170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FB28-C517-460A-A7C7-7E6664796197}">
      <dsp:nvSpPr>
        <dsp:cNvPr id="0" name=""/>
        <dsp:cNvSpPr/>
      </dsp:nvSpPr>
      <dsp:spPr>
        <a:xfrm>
          <a:off x="2550477" y="59769"/>
          <a:ext cx="3108007" cy="31080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909094" y="478154"/>
        <a:ext cx="2390774" cy="986194"/>
      </dsp:txXfrm>
    </dsp:sp>
    <dsp:sp modelId="{2EF8EB08-21F8-43DF-A17E-B685F12DA36A}">
      <dsp:nvSpPr>
        <dsp:cNvPr id="0" name=""/>
        <dsp:cNvSpPr/>
      </dsp:nvSpPr>
      <dsp:spPr>
        <a:xfrm>
          <a:off x="3925173" y="1434464"/>
          <a:ext cx="3108007" cy="31080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598715" y="1793081"/>
        <a:ext cx="1195387" cy="2390774"/>
      </dsp:txXfrm>
    </dsp:sp>
    <dsp:sp modelId="{122C7376-0154-4B74-ACD0-F033454BD9B6}">
      <dsp:nvSpPr>
        <dsp:cNvPr id="0" name=""/>
        <dsp:cNvSpPr/>
      </dsp:nvSpPr>
      <dsp:spPr>
        <a:xfrm>
          <a:off x="2545069" y="2789393"/>
          <a:ext cx="3108007" cy="31080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903686" y="4492820"/>
        <a:ext cx="2390774" cy="986194"/>
      </dsp:txXfrm>
    </dsp:sp>
    <dsp:sp modelId="{6C7C2009-5166-4F68-A33A-BEABAA20CFE1}">
      <dsp:nvSpPr>
        <dsp:cNvPr id="0" name=""/>
        <dsp:cNvSpPr/>
      </dsp:nvSpPr>
      <dsp:spPr>
        <a:xfrm>
          <a:off x="1175782" y="1434464"/>
          <a:ext cx="3108007" cy="31080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altLang="hu-HU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14859" y="1793081"/>
        <a:ext cx="1195387" cy="239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FF9783-3A58-4F6F-B20E-C0FA86B8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90FBE1-FDEB-4DB5-8117-936D813D5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5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1A4595-B687-44F3-82CB-DB089F94C7FA}" type="slidenum">
              <a:rPr lang="hu-HU" sz="1200" smtClean="0">
                <a:solidFill>
                  <a:prstClr val="black"/>
                </a:solidFill>
              </a:rPr>
              <a:pPr eaLnBrk="1" hangingPunct="1"/>
              <a:t>155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205D073E-5A88-41A1-AF4E-36CB0EEA132E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155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6427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D4C90-7B55-46BE-8E9A-4EE29C4FDB14}" type="slidenum">
              <a:rPr lang="hu-HU" sz="1200" smtClean="0">
                <a:solidFill>
                  <a:prstClr val="black"/>
                </a:solidFill>
              </a:rPr>
              <a:pPr eaLnBrk="1" hangingPunct="1"/>
              <a:t>156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ED00B0B7-921D-40FE-B6A4-6E8AE7EE7B34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156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2064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D714C-E00A-4217-91A2-4EBDA0332485}" type="slidenum">
              <a:rPr lang="hu-HU" sz="1200" smtClean="0">
                <a:solidFill>
                  <a:prstClr val="black"/>
                </a:solidFill>
              </a:rPr>
              <a:pPr eaLnBrk="1" hangingPunct="1"/>
              <a:t>159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888C1B8-4B73-4FCC-B873-379E2FE60DDB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159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92467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E842D2-3A90-49E1-BD75-F6970B4C8557}" type="slidenum">
              <a:rPr lang="hu-HU" sz="1200" smtClean="0">
                <a:solidFill>
                  <a:prstClr val="black"/>
                </a:solidFill>
              </a:rPr>
              <a:pPr eaLnBrk="1" hangingPunct="1"/>
              <a:t>160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4ED77E80-63AF-4935-8689-1AE5225B007A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160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32851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00C6F-34A1-4E68-B1D4-EBAD4CEF2695}" type="slidenum">
              <a:rPr lang="hu-HU" sz="1200" smtClean="0">
                <a:solidFill>
                  <a:prstClr val="black"/>
                </a:solidFill>
              </a:rPr>
              <a:pPr eaLnBrk="1" hangingPunct="1"/>
              <a:t>161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DB6107B-AE4D-4816-90F7-690AF994307A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161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2841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1C14A-5CB2-40BA-A887-72B4BBD50D84}" type="slidenum">
              <a:rPr lang="hu-HU" sz="1200" smtClean="0">
                <a:solidFill>
                  <a:prstClr val="black"/>
                </a:solidFill>
              </a:rPr>
              <a:pPr eaLnBrk="1" hangingPunct="1"/>
              <a:t>164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F5887FED-B072-416D-AFE5-E31564894D2A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164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3193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F5E6EB-35ED-4E87-BFDC-573A5186E0DC}" type="slidenum">
              <a:rPr lang="hu-HU" sz="1200" smtClean="0">
                <a:solidFill>
                  <a:prstClr val="black"/>
                </a:solidFill>
              </a:rPr>
              <a:pPr eaLnBrk="1" hangingPunct="1"/>
              <a:t>168</a:t>
            </a:fld>
            <a:endParaRPr lang="hu-HU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775552" y="9407261"/>
            <a:ext cx="2885645" cy="4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2CF9458D-7DAC-4607-B934-1461E56203FA}" type="slidenum">
              <a:rPr lang="hu-HU" sz="1200">
                <a:solidFill>
                  <a:prstClr val="black"/>
                </a:solidFill>
                <a:latin typeface="Times New Roman" pitchFamily="18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168</a:t>
            </a:fld>
            <a:endParaRPr lang="hu-H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94586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8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8" y="4777384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62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5"/>
            <a:ext cx="584978" cy="365125"/>
          </a:xfrm>
        </p:spPr>
        <p:txBody>
          <a:bodyPr/>
          <a:lstStyle/>
          <a:p>
            <a:pPr>
              <a:defRPr/>
            </a:pPr>
            <a:fld id="{73013F32-71B1-4F1B-8779-0C73AF25CA69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5357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290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5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56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472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5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63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3224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13F2C-3C94-46CE-BD71-E859BA71FF4D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6392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10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10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EAEC-EBC3-4F97-9AFE-A633B71ECE4D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3976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122242"/>
            <a:ext cx="8229600" cy="6008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5906-2939-4341-892B-748386AE6A3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464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4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4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97B2D1-7880-4347-BB05-A8C4A83409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146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2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60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3"/>
            <a:ext cx="584978" cy="365125"/>
          </a:xfrm>
        </p:spPr>
        <p:txBody>
          <a:bodyPr/>
          <a:lstStyle/>
          <a:p>
            <a:pPr>
              <a:defRPr/>
            </a:pPr>
            <a:fld id="{73013F32-71B1-4F1B-8779-0C73AF25CA69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8617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3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7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32DF9-1E10-4D81-9EE8-F33D617637B0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1119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32DF9-1E10-4D81-9EE8-F33D617637B0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7189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pPr>
              <a:defRPr/>
            </a:pPr>
            <a:fld id="{384994F3-BF3A-4CB1-A73B-C3A6C39E73E1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1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36708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8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C777348F-F515-4513-BA88-A8A8F8B7551B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52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90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2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87AA57B9-2921-46E4-86D2-EEAC590AD40B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7365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33681-BF5A-4948-B220-822AE0CAEC35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512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9371B-641A-44E4-9045-DD5A41CEAA28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46754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091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FFC03-90E4-4DA6-A300-E1F87B3F5B8F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9699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pPr>
              <a:defRPr/>
            </a:pPr>
            <a:fld id="{25CD8C02-9F81-4025-A77E-20926B1C227E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1343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5500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7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49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384994F3-BF3A-4CB1-A73B-C3A6C39E73E1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3926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9162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7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33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7367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13F2C-3C94-46CE-BD71-E859BA71FF4D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1581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8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8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EAEC-EBC3-4F97-9AFE-A633B71ECE4D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4602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122240"/>
            <a:ext cx="8229600" cy="6008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5906-2939-4341-892B-748386AE6A3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48514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97B2D1-7880-4347-BB05-A8C4A83409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4588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0968-E60F-47B7-902D-C3B79CD5BB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1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8" y="2136710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9" y="2136710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C777348F-F515-4513-BA88-A8A8F8B7551B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6655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92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6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4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87AA57B9-2921-46E4-86D2-EEAC590AD40B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745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33681-BF5A-4948-B220-822AE0CAEC35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9820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9371B-641A-44E4-9045-DD5A41CEAA28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5480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093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FFC03-90E4-4DA6-A300-E1F87B3F5B8F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73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7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25CD8C02-9F81-4025-A77E-20926B1C227E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3929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3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3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D51C9-2364-4B0F-8C8B-3E6DB889F83A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99973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1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1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altLang="en-US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3D51C9-2364-4B0F-8C8B-3E6DB889F83A}" type="slidenum">
              <a:rPr lang="hu-HU" altLang="en-US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altLang="en-US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50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ster.dolli@uni-eszterhazy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szem.hu/sites/default/files/hatekony_tanulo.pdf" TargetMode="External"/><Relationship Id="rId2" Type="http://schemas.openxmlformats.org/officeDocument/2006/relationships/hyperlink" Target="http://okt.ektf.hu/?mm=elearning&amp;content=hunline_psz_nevtu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gypk.hu/mentorhalo/tananyag/Az_vodapedaggus_feladata_a_sajtos_nevelsi_igny_gyermekek_nevelsben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oszhangforras.hu/wp/tudaspont/hasznos-informaciok/a-cochlearis-implantacio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052736"/>
            <a:ext cx="6600451" cy="31485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400" dirty="0" smtClean="0"/>
              <a:t>A gyermekek megismerésének és </a:t>
            </a:r>
            <a:r>
              <a:rPr lang="hu-HU" altLang="hu-HU" sz="4400" dirty="0"/>
              <a:t>e</a:t>
            </a:r>
            <a:r>
              <a:rPr lang="hu-HU" altLang="hu-HU" sz="4400" dirty="0" smtClean="0"/>
              <a:t>gyéni bánásmódjának pszichológiája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2418" y="4777384"/>
            <a:ext cx="6600451" cy="1531936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400" dirty="0" smtClean="0"/>
              <a:t>Dr. Mester Dolli </a:t>
            </a:r>
          </a:p>
          <a:p>
            <a:pPr eaLnBrk="1" hangingPunct="1"/>
            <a:r>
              <a:rPr lang="hu-HU" altLang="hu-HU" sz="2400" dirty="0" smtClean="0"/>
              <a:t>2017.</a:t>
            </a:r>
          </a:p>
          <a:p>
            <a:pPr eaLnBrk="1" hangingPunct="1"/>
            <a:r>
              <a:rPr lang="hu-HU" altLang="hu-HU" sz="2400" dirty="0">
                <a:hlinkClick r:id="rId2"/>
              </a:rPr>
              <a:t>m</a:t>
            </a:r>
            <a:r>
              <a:rPr lang="hu-HU" altLang="hu-HU" sz="2400" dirty="0" smtClean="0">
                <a:hlinkClick r:id="rId2"/>
              </a:rPr>
              <a:t>ester.dolli@uni-eszterhazy.hu</a:t>
            </a:r>
            <a:r>
              <a:rPr lang="hu-HU" altLang="hu-HU" sz="2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Tanulási zavar</a:t>
            </a:r>
            <a:br>
              <a:rPr lang="hu-HU" altLang="hu-HU" dirty="0"/>
            </a:br>
            <a:endParaRPr lang="hu-H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259634" y="1628800"/>
            <a:ext cx="7704856" cy="475252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hu-HU" altLang="hu-HU" sz="28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hu-HU" altLang="hu-HU" sz="2400" dirty="0">
                <a:effectLst/>
              </a:rPr>
              <a:t>Olyan elmaradás, rendellenesség vagy megkésett </a:t>
            </a:r>
            <a:r>
              <a:rPr lang="hu-HU" altLang="hu-HU" sz="2400" dirty="0" smtClean="0">
                <a:effectLst/>
              </a:rPr>
              <a:t>fejlődés a beszéd,olvasási</a:t>
            </a:r>
            <a:r>
              <a:rPr lang="hu-HU" altLang="hu-HU" sz="2400" dirty="0">
                <a:effectLst/>
              </a:rPr>
              <a:t>, írási, számolási folyamatokban vagy </a:t>
            </a:r>
            <a:r>
              <a:rPr lang="hu-HU" altLang="hu-HU" sz="2400" dirty="0" smtClean="0">
                <a:effectLst/>
              </a:rPr>
              <a:t>más iskolai tantárgyakban, amely </a:t>
            </a:r>
            <a:r>
              <a:rPr lang="hu-HU" altLang="hu-HU" sz="2400" dirty="0">
                <a:effectLst/>
              </a:rPr>
              <a:t>hátterében diszfunkció </a:t>
            </a:r>
            <a:r>
              <a:rPr lang="hu-HU" altLang="hu-HU" sz="2400" dirty="0" smtClean="0">
                <a:effectLst/>
              </a:rPr>
              <a:t>és/vagy </a:t>
            </a:r>
            <a:r>
              <a:rPr lang="hu-HU" altLang="hu-HU" sz="2400" dirty="0">
                <a:effectLst/>
              </a:rPr>
              <a:t>emocionális vagy viselkedési zavar </a:t>
            </a:r>
            <a:r>
              <a:rPr lang="hu-HU" altLang="hu-HU" sz="2400" dirty="0" smtClean="0">
                <a:effectLst/>
              </a:rPr>
              <a:t>áll.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>
                <a:effectLst/>
              </a:rPr>
              <a:t>Nem </a:t>
            </a:r>
            <a:r>
              <a:rPr lang="hu-HU" altLang="hu-HU" sz="2400" dirty="0">
                <a:effectLst/>
              </a:rPr>
              <a:t>értelmi fogyatékosság, érzékszervi hiányosság vagy kulturális/oktatási tényezők okozzák. </a:t>
            </a:r>
            <a:endParaRPr lang="hu-HU" altLang="hu-HU" sz="2400" dirty="0"/>
          </a:p>
          <a:p>
            <a:pPr>
              <a:lnSpc>
                <a:spcPct val="80000"/>
              </a:lnSpc>
            </a:pPr>
            <a:r>
              <a:rPr lang="hu-HU" altLang="hu-HU" sz="2400" dirty="0" smtClean="0">
                <a:effectLst/>
              </a:rPr>
              <a:t>társuló </a:t>
            </a:r>
            <a:r>
              <a:rPr lang="hu-HU" altLang="hu-HU" sz="2400" dirty="0">
                <a:effectLst/>
              </a:rPr>
              <a:t>tünetként megjelenhet enyhe értelmi fogyatékosságnál, érzékszervi sérülésnél és </a:t>
            </a:r>
            <a:r>
              <a:rPr lang="hu-HU" altLang="hu-HU" sz="2400" dirty="0" smtClean="0">
                <a:effectLst/>
              </a:rPr>
              <a:t>beszédhibáknál</a:t>
            </a:r>
            <a:endParaRPr lang="hu-HU" altLang="hu-HU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hu-HU" altLang="hu-HU" sz="2400" dirty="0">
                <a:effectLst/>
              </a:rPr>
              <a:t>A tanulási zavarok főleg tüneti szinten elkülönítettek.</a:t>
            </a:r>
          </a:p>
        </p:txBody>
      </p:sp>
    </p:spTree>
    <p:extLst>
      <p:ext uri="{BB962C8B-B14F-4D97-AF65-F5344CB8AC3E}">
        <p14:creationId xmlns:p14="http://schemas.microsoft.com/office/powerpoint/2010/main" val="25507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Területei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187624" y="2133600"/>
            <a:ext cx="7346777" cy="37776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dirty="0"/>
              <a:t>Szocializációs eredetű magatartászavarok, alkalmazkodási nehézségek, devianciák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Viselkedés zavarai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Érzelmi, hangulati élet zavarai, szorongásos zavarok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Funkciózavarok</a:t>
            </a:r>
          </a:p>
        </p:txBody>
      </p:sp>
    </p:spTree>
    <p:extLst>
      <p:ext uri="{BB962C8B-B14F-4D97-AF65-F5344CB8AC3E}">
        <p14:creationId xmlns:p14="http://schemas.microsoft.com/office/powerpoint/2010/main" val="3510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9" y="2514601"/>
            <a:ext cx="7139220" cy="2262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1. Szocializációs eredetű magatartásproblémák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086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K</a:t>
            </a:r>
            <a:r>
              <a:rPr lang="hu-HU" altLang="hu-HU" dirty="0" smtClean="0"/>
              <a:t>özös sajátosságaik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133600"/>
            <a:ext cx="6284169" cy="403170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Magatartásuk eltér az adott életkorban megkívánható helyes magatartástól.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Intézményi környezetben alkalmazkodási, beilleszkedési nehézségeik vannak.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Általánosan használt nevelési eljárások nem hatékonyak.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Magatartási problémájuk nem olyan fokú, hogy speciális elhelyezést igényelne.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/>
              <a:t>Értelmi fejlettségük normális.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8012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Tünetei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hu-HU" altLang="hu-HU" sz="2400" dirty="0"/>
              <a:t>Agresszív támadó magatartás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hu-HU" altLang="hu-HU" sz="2400" dirty="0"/>
              <a:t>Regresszív védekező magatartás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hu-HU" altLang="hu-HU" sz="2400" dirty="0"/>
              <a:t>Erkölcsi magatartás zavarai</a:t>
            </a:r>
          </a:p>
        </p:txBody>
      </p:sp>
    </p:spTree>
    <p:extLst>
      <p:ext uri="{BB962C8B-B14F-4D97-AF65-F5344CB8AC3E}">
        <p14:creationId xmlns:p14="http://schemas.microsoft.com/office/powerpoint/2010/main" val="18342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1. Agresszív, támadó magatartás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133600"/>
            <a:ext cx="7317060" cy="431973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altLang="hu-HU" sz="2600" dirty="0"/>
              <a:t>A gyermekkori </a:t>
            </a:r>
            <a:r>
              <a:rPr lang="hu-HU" altLang="hu-HU" sz="2600" dirty="0" err="1"/>
              <a:t>disszocialitás</a:t>
            </a:r>
            <a:r>
              <a:rPr lang="hu-HU" altLang="hu-HU" sz="2600" dirty="0"/>
              <a:t> legáltalánosabban tapasztalt formája.</a:t>
            </a:r>
          </a:p>
          <a:p>
            <a:pPr eaLnBrk="1" hangingPunct="1"/>
            <a:r>
              <a:rPr lang="hu-HU" altLang="hu-HU" sz="2600" dirty="0"/>
              <a:t>A szülők agresszív magatartása, büntetéssel, veréssel való nevelése miatt.</a:t>
            </a:r>
          </a:p>
          <a:p>
            <a:pPr eaLnBrk="1" hangingPunct="1"/>
            <a:r>
              <a:rPr lang="hu-HU" altLang="hu-HU" sz="2600" dirty="0"/>
              <a:t>Oka lehet:</a:t>
            </a:r>
          </a:p>
          <a:p>
            <a:pPr lvl="1" eaLnBrk="1" hangingPunct="1"/>
            <a:r>
              <a:rPr lang="hu-HU" altLang="hu-HU" sz="2200" dirty="0"/>
              <a:t>Szorongásai leküzdésére találja meg kiútként a támadást.</a:t>
            </a:r>
          </a:p>
          <a:p>
            <a:pPr lvl="1" eaLnBrk="1" hangingPunct="1"/>
            <a:r>
              <a:rPr lang="hu-HU" altLang="hu-HU" sz="2200" dirty="0"/>
              <a:t>Frusztrációra adott válasz.</a:t>
            </a:r>
          </a:p>
          <a:p>
            <a:pPr eaLnBrk="1" hangingPunct="1"/>
            <a:r>
              <a:rPr lang="hu-HU" altLang="hu-HU" sz="2600" dirty="0"/>
              <a:t>Különböző formákban jelentkezhet: bosszantja társait, verekszik, gúnyolódik, rombol stb.</a:t>
            </a:r>
          </a:p>
        </p:txBody>
      </p:sp>
    </p:spTree>
    <p:extLst>
      <p:ext uri="{BB962C8B-B14F-4D97-AF65-F5344CB8AC3E}">
        <p14:creationId xmlns:p14="http://schemas.microsoft.com/office/powerpoint/2010/main" val="8612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2. Regresszív, védekező magatartás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331641" y="2133600"/>
            <a:ext cx="7202762" cy="4445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/>
              <a:t>Általában durva bánásmód következménye.</a:t>
            </a:r>
          </a:p>
          <a:p>
            <a:pPr eaLnBrk="1" hangingPunct="1"/>
            <a:r>
              <a:rPr lang="hu-HU" altLang="hu-HU" sz="2800" dirty="0"/>
              <a:t>Kudarckerülő, magányos, passzív gyerekek.</a:t>
            </a:r>
          </a:p>
          <a:p>
            <a:pPr eaLnBrk="1" hangingPunct="1"/>
            <a:r>
              <a:rPr lang="hu-HU" altLang="hu-HU" sz="2800" dirty="0"/>
              <a:t>Túlzott szorongás feladathelyzetben, önállótlanság </a:t>
            </a:r>
            <a:r>
              <a:rPr lang="hu-HU" altLang="hu-HU" sz="2800" dirty="0" smtClean="0"/>
              <a:t>jellemzik </a:t>
            </a:r>
            <a:r>
              <a:rPr lang="hu-HU" altLang="hu-HU" sz="2800" dirty="0"/>
              <a:t>őket.</a:t>
            </a:r>
          </a:p>
          <a:p>
            <a:pPr eaLnBrk="1" hangingPunct="1"/>
            <a:r>
              <a:rPr lang="hu-HU" altLang="hu-HU" sz="2800" dirty="0"/>
              <a:t>Sokszor nem tartják a nevelők olyan súlyosnak, mint az agresszivitást, pedig nagyobb a baj néha.</a:t>
            </a:r>
          </a:p>
        </p:txBody>
      </p:sp>
    </p:spTree>
    <p:extLst>
      <p:ext uri="{BB962C8B-B14F-4D97-AF65-F5344CB8AC3E}">
        <p14:creationId xmlns:p14="http://schemas.microsoft.com/office/powerpoint/2010/main" val="9085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3. Erkölcsi magatartás zavarai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115617" y="1772816"/>
            <a:ext cx="7523560" cy="4805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600" b="1" dirty="0"/>
              <a:t>Hazudozás</a:t>
            </a:r>
            <a:r>
              <a:rPr lang="hu-HU" altLang="hu-HU" sz="2600" dirty="0"/>
              <a:t>: figyelembe kell venni a gyakoriságot, és az életkort. ( </a:t>
            </a:r>
            <a:r>
              <a:rPr lang="hu-HU" altLang="hu-HU" sz="2600" dirty="0" err="1"/>
              <a:t>disszociális</a:t>
            </a:r>
            <a:r>
              <a:rPr lang="hu-HU" altLang="hu-HU" sz="2600" dirty="0"/>
              <a:t> hazudozás: érzelmi zavar áll a háttérben, a felnőttel való szembefordulást jelenti, bizalmatlan, sértődékeny, magányos)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b="1" dirty="0"/>
              <a:t>Lopás</a:t>
            </a:r>
            <a:r>
              <a:rPr lang="hu-HU" altLang="hu-HU" sz="2600" dirty="0"/>
              <a:t>: gyakoriság, életkor! De más személyiségzavar kísérő tünete is lehet.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dirty="0"/>
              <a:t>Indítéka: mások szeretetének megszerzése, kárpótlás az elvesztett kapcsolatért.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dirty="0"/>
              <a:t>Nem anyagi javak megszerzése a cél.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dirty="0"/>
              <a:t>Főleg felbomlott családoknál és állami gondozottaknál gyakori. </a:t>
            </a:r>
          </a:p>
        </p:txBody>
      </p:sp>
    </p:spTree>
    <p:extLst>
      <p:ext uri="{BB962C8B-B14F-4D97-AF65-F5344CB8AC3E}">
        <p14:creationId xmlns:p14="http://schemas.microsoft.com/office/powerpoint/2010/main" val="16966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340768"/>
            <a:ext cx="6986737" cy="457045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b="1" dirty="0"/>
              <a:t>Csavargás</a:t>
            </a:r>
            <a:r>
              <a:rPr lang="hu-HU" altLang="hu-HU" sz="2400" dirty="0"/>
              <a:t> : enyhe formában lehet  önállósodási törekvésként vagy kalandvágyként értelmezni. </a:t>
            </a:r>
          </a:p>
          <a:p>
            <a:pPr eaLnBrk="1" hangingPunct="1"/>
            <a:r>
              <a:rPr lang="hu-HU" altLang="hu-HU" sz="2400" dirty="0"/>
              <a:t>Súlyosabb esetben érzelmi konfliktusok, traumák, kilátástalan élethelyzetek állnak a háttérben.  </a:t>
            </a:r>
          </a:p>
        </p:txBody>
      </p:sp>
    </p:spTree>
    <p:extLst>
      <p:ext uri="{BB962C8B-B14F-4D97-AF65-F5344CB8AC3E}">
        <p14:creationId xmlns:p14="http://schemas.microsoft.com/office/powerpoint/2010/main" val="25431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Kialakulás háttértényezői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403649" y="1612900"/>
            <a:ext cx="7130754" cy="48133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hu-HU" altLang="hu-HU" sz="2600" dirty="0"/>
              <a:t>A. Családi ártalmak</a:t>
            </a:r>
          </a:p>
          <a:p>
            <a:pPr marL="571500" indent="-571500">
              <a:buNone/>
            </a:pPr>
            <a:r>
              <a:rPr lang="hu-HU" altLang="hu-HU" sz="2600" dirty="0"/>
              <a:t>1. Kedvezőtlen családi légkör</a:t>
            </a:r>
          </a:p>
          <a:p>
            <a:pPr marL="571500" indent="-571500"/>
            <a:r>
              <a:rPr lang="hu-HU" altLang="hu-HU" sz="2600" dirty="0"/>
              <a:t>Egyedül nevelő szülő</a:t>
            </a:r>
          </a:p>
          <a:p>
            <a:pPr marL="571500" indent="-571500"/>
            <a:r>
              <a:rPr lang="hu-HU" altLang="hu-HU" sz="2600" dirty="0"/>
              <a:t>Anya-gyerek kapcsolat zavara</a:t>
            </a:r>
          </a:p>
          <a:p>
            <a:pPr marL="571500" indent="-571500"/>
            <a:r>
              <a:rPr lang="hu-HU" altLang="hu-HU" sz="2600" dirty="0"/>
              <a:t>Szülő új kapcsolata</a:t>
            </a:r>
          </a:p>
          <a:p>
            <a:pPr marL="571500" indent="-571500"/>
            <a:r>
              <a:rPr lang="hu-HU" altLang="hu-HU" sz="2600" dirty="0"/>
              <a:t>Rossz házasság</a:t>
            </a:r>
            <a:r>
              <a:rPr lang="hu-HU" altLang="hu-HU" sz="2600" dirty="0" smtClean="0"/>
              <a:t>, válás</a:t>
            </a:r>
            <a:endParaRPr lang="hu-HU" altLang="hu-HU" sz="2600" dirty="0"/>
          </a:p>
          <a:p>
            <a:pPr marL="571500" indent="-571500"/>
            <a:r>
              <a:rPr lang="hu-HU" altLang="hu-HU" sz="2600" dirty="0"/>
              <a:t>Örökbefogadás</a:t>
            </a:r>
          </a:p>
          <a:p>
            <a:pPr marL="571500" indent="-571500"/>
            <a:r>
              <a:rPr lang="hu-HU" altLang="hu-HU" sz="2600" dirty="0"/>
              <a:t>Züllött életmód</a:t>
            </a:r>
          </a:p>
          <a:p>
            <a:pPr marL="571500" indent="-571500"/>
            <a:r>
              <a:rPr lang="hu-HU" altLang="hu-HU" sz="2600" dirty="0"/>
              <a:t>Zaklatás, erőszak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33576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942417" y="624110"/>
            <a:ext cx="6591985" cy="5287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600" dirty="0"/>
              <a:t>2. Helytelen nevelési eljárások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nevelés hiányzik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Túl szigorú szülő, túlzott elvárások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Kényeztető szülő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Következetlen nevelés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Kettős nevelés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Iskolának ellentmondó nevelés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600" dirty="0"/>
              <a:t>B. Társadalmi értékrenddel ellentétes értékrendű csoport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600" dirty="0"/>
              <a:t>C. Iskolai ártalmak: tekintélyelvű magatartás, </a:t>
            </a:r>
            <a:r>
              <a:rPr lang="hu-HU" altLang="hu-HU" sz="2600" dirty="0" err="1"/>
              <a:t>megfélélmítés</a:t>
            </a: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23148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Tanulási akadályozottság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691682" y="1772816"/>
            <a:ext cx="6591985" cy="42484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hu-HU" altLang="hu-HU" sz="3200" b="1" dirty="0" smtClean="0">
              <a:effectLst/>
            </a:endParaRPr>
          </a:p>
          <a:p>
            <a:r>
              <a:rPr lang="hu-HU" altLang="hu-HU" sz="2800" dirty="0" smtClean="0">
                <a:effectLst/>
              </a:rPr>
              <a:t>összetett </a:t>
            </a:r>
            <a:r>
              <a:rPr lang="hu-HU" altLang="hu-HU" sz="2800" dirty="0">
                <a:effectLst/>
              </a:rPr>
              <a:t>vagy súlyos a probléma, és nem nélkülözheti a gyógypedagógiai </a:t>
            </a:r>
            <a:r>
              <a:rPr lang="hu-HU" altLang="hu-HU" sz="2800" dirty="0" smtClean="0">
                <a:effectLst/>
              </a:rPr>
              <a:t>megsegítést</a:t>
            </a:r>
          </a:p>
          <a:p>
            <a:r>
              <a:rPr lang="hu-HU" altLang="hu-HU" sz="2800" dirty="0" smtClean="0">
                <a:effectLst/>
              </a:rPr>
              <a:t>sajátos </a:t>
            </a:r>
            <a:r>
              <a:rPr lang="hu-HU" altLang="hu-HU" sz="2800" dirty="0">
                <a:effectLst/>
              </a:rPr>
              <a:t>nevelési igényű </a:t>
            </a:r>
            <a:r>
              <a:rPr lang="hu-HU" altLang="hu-HU" sz="2800" dirty="0" smtClean="0">
                <a:effectLst/>
              </a:rPr>
              <a:t>tanulók ide tartoznak, </a:t>
            </a:r>
            <a:r>
              <a:rPr lang="hu-HU" altLang="hu-HU" sz="2800" dirty="0">
                <a:effectLst/>
              </a:rPr>
              <a:t>akiknek egy része gyógypedagógiai intézményben, mások integráltan, többségi iskolában tanulnak.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3992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Viselkedés zavarai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8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103" y="179610"/>
            <a:ext cx="6589199" cy="1280890"/>
          </a:xfrm>
        </p:spPr>
        <p:txBody>
          <a:bodyPr/>
          <a:lstStyle/>
          <a:p>
            <a:r>
              <a:rPr lang="hu-HU" dirty="0" err="1" smtClean="0"/>
              <a:t>Hiperkinetikus</a:t>
            </a:r>
            <a:r>
              <a:rPr lang="hu-HU" dirty="0" smtClean="0"/>
              <a:t> zavar tünetei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60500"/>
            <a:ext cx="8789987" cy="540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err="1"/>
              <a:t>Motórium</a:t>
            </a:r>
            <a:endParaRPr lang="hu-HU" sz="2000" dirty="0"/>
          </a:p>
          <a:p>
            <a:r>
              <a:rPr lang="hu-HU" dirty="0"/>
              <a:t>Nehezen tud nyugodtan ülni, ülés közben fészkelődik, babrál</a:t>
            </a:r>
          </a:p>
          <a:p>
            <a:r>
              <a:rPr lang="hu-HU" dirty="0"/>
              <a:t>Elhagyja a helyét feladatvégzés közben</a:t>
            </a:r>
          </a:p>
          <a:p>
            <a:r>
              <a:rPr lang="hu-HU" dirty="0"/>
              <a:t>Össze-vissza, céltalanul rohangál, állandó mozgásban van</a:t>
            </a:r>
          </a:p>
          <a:p>
            <a:r>
              <a:rPr lang="hu-HU" dirty="0"/>
              <a:t>Nehézséget okoz a nyugodt játéktevékenység</a:t>
            </a:r>
          </a:p>
          <a:p>
            <a:r>
              <a:rPr lang="hu-HU" dirty="0"/>
              <a:t>Sokat beszél</a:t>
            </a:r>
          </a:p>
          <a:p>
            <a:r>
              <a:rPr lang="hu-HU" dirty="0"/>
              <a:t>Nem tud csendesen és egyedül játszani</a:t>
            </a:r>
          </a:p>
          <a:p>
            <a:r>
              <a:rPr lang="hu-HU" dirty="0"/>
              <a:t>Keveset, nyugtalanul alszik, alvás közben sokat </a:t>
            </a:r>
            <a:r>
              <a:rPr lang="hu-HU" dirty="0" smtClean="0"/>
              <a:t>mocorog</a:t>
            </a:r>
          </a:p>
          <a:p>
            <a:r>
              <a:rPr lang="hu-HU" dirty="0"/>
              <a:t>Az átlagostól eltérő mozgásfejlődés</a:t>
            </a:r>
          </a:p>
          <a:p>
            <a:r>
              <a:rPr lang="hu-HU" dirty="0"/>
              <a:t>Diszharmonikus, merev mozgás</a:t>
            </a:r>
          </a:p>
          <a:p>
            <a:r>
              <a:rPr lang="hu-HU" dirty="0"/>
              <a:t>Kimaradt mozgásfejlődési lépcsőfokok</a:t>
            </a:r>
          </a:p>
          <a:p>
            <a:r>
              <a:rPr lang="hu-HU" dirty="0"/>
              <a:t>Fejletlen ritmusérzék</a:t>
            </a:r>
          </a:p>
          <a:p>
            <a:r>
              <a:rPr lang="hu-HU" dirty="0"/>
              <a:t>Gyengébb </a:t>
            </a:r>
            <a:r>
              <a:rPr lang="hu-HU" dirty="0" err="1"/>
              <a:t>finommotorikus</a:t>
            </a:r>
            <a:r>
              <a:rPr lang="hu-HU" dirty="0"/>
              <a:t> mozgás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36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9" y="624110"/>
            <a:ext cx="7130754" cy="5287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/>
              <a:t>Impulzivitás</a:t>
            </a:r>
          </a:p>
          <a:p>
            <a:r>
              <a:rPr lang="hu-HU" sz="2400" dirty="0"/>
              <a:t>Az instrukció vagy kérdés elhangzása előtt válaszol</a:t>
            </a:r>
          </a:p>
          <a:p>
            <a:r>
              <a:rPr lang="hu-HU" sz="2400" dirty="0"/>
              <a:t>Gyakran előbb cselekszik, mint ahogy gondolkodna</a:t>
            </a:r>
          </a:p>
          <a:p>
            <a:r>
              <a:rPr lang="hu-HU" sz="2400" dirty="0"/>
              <a:t>Problémát jelent a várakozás</a:t>
            </a:r>
          </a:p>
          <a:p>
            <a:r>
              <a:rPr lang="hu-HU" sz="2400" dirty="0"/>
              <a:t>Gyakran félbeszakít másokat</a:t>
            </a:r>
          </a:p>
          <a:p>
            <a:r>
              <a:rPr lang="hu-HU" sz="2400" dirty="0"/>
              <a:t>Kiszámíthatatlanul viselkedik</a:t>
            </a:r>
          </a:p>
          <a:p>
            <a:r>
              <a:rPr lang="hu-HU" sz="2400" dirty="0"/>
              <a:t>Gyorsan és sokszor váltogatja cselekvéseit</a:t>
            </a:r>
          </a:p>
          <a:p>
            <a:r>
              <a:rPr lang="hu-HU" sz="2400" dirty="0"/>
              <a:t>Nem reagál sem büntetésre, sem dicséretre</a:t>
            </a:r>
          </a:p>
          <a:p>
            <a:r>
              <a:rPr lang="hu-HU" sz="2400" dirty="0"/>
              <a:t>Ok nélkül agresszíven viselkedik</a:t>
            </a:r>
          </a:p>
          <a:p>
            <a:r>
              <a:rPr lang="hu-HU" sz="2400" dirty="0"/>
              <a:t>Szinte állandó ellenőrzést igényel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132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624110"/>
            <a:ext cx="7202761" cy="6056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Figyelem</a:t>
            </a:r>
          </a:p>
          <a:p>
            <a:r>
              <a:rPr lang="hu-HU" sz="2000" dirty="0"/>
              <a:t>Figyelme nem tartós, könnyen elterelődik</a:t>
            </a:r>
          </a:p>
          <a:p>
            <a:r>
              <a:rPr lang="hu-HU" sz="2000" dirty="0"/>
              <a:t>Nem képes koncentrálni a folyamatos figyelmet igénylő feladatokra</a:t>
            </a:r>
          </a:p>
          <a:p>
            <a:r>
              <a:rPr lang="hu-HU" sz="2000" dirty="0"/>
              <a:t>Nem tud tartósan játszani sem a játékokkal, sem a társakkal</a:t>
            </a:r>
          </a:p>
          <a:p>
            <a:r>
              <a:rPr lang="hu-HU" sz="2000" dirty="0"/>
              <a:t>Nem figyel a részletekre</a:t>
            </a:r>
          </a:p>
          <a:p>
            <a:r>
              <a:rPr lang="hu-HU" sz="2000" dirty="0"/>
              <a:t>Feledékeny</a:t>
            </a:r>
          </a:p>
          <a:p>
            <a:r>
              <a:rPr lang="hu-HU" sz="2000" dirty="0"/>
              <a:t>Nem veszi észre, ha beszélnek hozzá</a:t>
            </a:r>
          </a:p>
          <a:p>
            <a:r>
              <a:rPr lang="hu-HU" sz="2000" dirty="0"/>
              <a:t>Nem figyel másokra és saját cselekvéseire</a:t>
            </a:r>
          </a:p>
          <a:p>
            <a:r>
              <a:rPr lang="hu-HU" sz="2000" dirty="0"/>
              <a:t>Nem követi az instrukciókat</a:t>
            </a:r>
          </a:p>
          <a:p>
            <a:r>
              <a:rPr lang="hu-HU" sz="2000" dirty="0"/>
              <a:t>Az elkezdett tevékenységet nem fejezi be vagy csapong</a:t>
            </a:r>
          </a:p>
          <a:p>
            <a:r>
              <a:rPr lang="hu-HU" sz="2000" dirty="0"/>
              <a:t>Érdeklődése sokoldalú, de nem kitartó</a:t>
            </a:r>
          </a:p>
          <a:p>
            <a:r>
              <a:rPr lang="hu-HU" sz="2000" dirty="0"/>
              <a:t>Problémát okoz a feladatok megtervezése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86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88640"/>
            <a:ext cx="7920880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Pszichés éretlenség</a:t>
            </a:r>
          </a:p>
          <a:p>
            <a:r>
              <a:rPr lang="hu-HU" sz="2000" i="1" dirty="0"/>
              <a:t>Szófogadatlanság, ellenállás:</a:t>
            </a:r>
            <a:r>
              <a:rPr lang="hu-HU" sz="2000" dirty="0"/>
              <a:t> akaratos, makacs, engedetlen, öntörvényű, nem tanul a hibáiból. (</a:t>
            </a:r>
            <a:r>
              <a:rPr lang="hu-HU" sz="2000" dirty="0" smtClean="0"/>
              <a:t>fokozott függetlenség, önállósági törekvések) </a:t>
            </a:r>
            <a:r>
              <a:rPr lang="hu-HU" sz="2000" dirty="0"/>
              <a:t>Igényli a szabályokat, de nehezen tudja betartani azokat.</a:t>
            </a:r>
          </a:p>
          <a:p>
            <a:r>
              <a:rPr lang="hu-HU" sz="2000" i="1" dirty="0"/>
              <a:t>Szociális éretlenség:</a:t>
            </a:r>
            <a:r>
              <a:rPr lang="hu-HU" sz="2000" dirty="0"/>
              <a:t> túl könnyen barátkozik, de a kapcsolatait nem vagy csak nehezen tudja megtartani. Sokszor inkább az irányítható kisebb gyermekekkel játszik. Nehezen viseli el, ha irányítják. Problémát jelentenek a váratlan helyzetek.</a:t>
            </a:r>
          </a:p>
          <a:p>
            <a:r>
              <a:rPr lang="hu-HU" sz="2000" i="1" dirty="0"/>
              <a:t>Érzelmi, hangulati problémák:</a:t>
            </a:r>
            <a:r>
              <a:rPr lang="hu-HU" sz="2000" dirty="0"/>
              <a:t> jellemző az ingadozó hangulat, érzelmi labilitás, túlérzékenység, túlzott reagálás az ingerekre, alacsony kudarctűrés. Ingerlékenyek, dührohamok jelentkezhetnek, de a gyermek nem szándékosan rossz.</a:t>
            </a:r>
          </a:p>
          <a:p>
            <a:pPr marL="0" indent="0">
              <a:buNone/>
            </a:pPr>
            <a:r>
              <a:rPr lang="hu-HU" sz="2000" dirty="0" smtClean="0"/>
              <a:t>Vegetatív</a:t>
            </a:r>
          </a:p>
          <a:p>
            <a:r>
              <a:rPr lang="hu-HU" sz="2000" dirty="0"/>
              <a:t>Időjárási frontérzékenység</a:t>
            </a:r>
          </a:p>
          <a:p>
            <a:r>
              <a:rPr lang="hu-HU" sz="2000" dirty="0"/>
              <a:t>Alacsonyabb vagy magasabb fájdalomküszöb</a:t>
            </a:r>
          </a:p>
          <a:p>
            <a:r>
              <a:rPr lang="hu-HU" sz="2000" dirty="0"/>
              <a:t>Alvási problémák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0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2418" y="319310"/>
            <a:ext cx="6589199" cy="1280890"/>
          </a:xfrm>
        </p:spPr>
        <p:txBody>
          <a:bodyPr/>
          <a:lstStyle/>
          <a:p>
            <a:r>
              <a:rPr lang="hu-HU" dirty="0" smtClean="0"/>
              <a:t>Bánásmód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7" y="1231900"/>
            <a:ext cx="7418786" cy="5486400"/>
          </a:xfrm>
        </p:spPr>
        <p:txBody>
          <a:bodyPr>
            <a:normAutofit/>
          </a:bodyPr>
          <a:lstStyle/>
          <a:p>
            <a:r>
              <a:rPr lang="hu-HU" sz="2000" dirty="0"/>
              <a:t>A </a:t>
            </a:r>
            <a:r>
              <a:rPr lang="hu-HU" sz="2000" i="1" dirty="0" err="1"/>
              <a:t>hiperkinetikus</a:t>
            </a:r>
            <a:r>
              <a:rPr lang="hu-HU" sz="2000" dirty="0"/>
              <a:t> kisgyermekek számára elegendő mozgást kell biztosítani.</a:t>
            </a:r>
          </a:p>
          <a:p>
            <a:r>
              <a:rPr lang="hu-HU" sz="2000" dirty="0"/>
              <a:t>Tudatosítani kell a gyermekben, hogy akkor is szeretjük, ha valamilyen „rosszaságot” követett el (pl. nem rád haragszom, hanem arra, amit tettél).</a:t>
            </a:r>
          </a:p>
          <a:p>
            <a:r>
              <a:rPr lang="hu-HU" sz="2000" dirty="0"/>
              <a:t>Figyelemzavar esetén egyszerre csak egy rövid utasítást adjunk a gyermeknek.</a:t>
            </a:r>
          </a:p>
          <a:p>
            <a:r>
              <a:rPr lang="hu-HU" sz="2000" dirty="0"/>
              <a:t>Óvatosan kell bánni a büntetés mértékével, módjával. A büntetés agressziót hozhat magával. Ne büntessük, amikor nem ő volt a konfliktus kirobbantója. Ha mégis büntetni kell, a figyelemmegvonás az, amit a gyermekek rosszul viselnek.</a:t>
            </a:r>
          </a:p>
          <a:p>
            <a:r>
              <a:rPr lang="hu-HU" sz="2000" dirty="0"/>
              <a:t>Erősítsen meg minden a viselkedésben bekövetkező kisebb pozitív változást, mert ez motiválja a gyermeket a további változásra. Így tanulja meg, hogy mi a helyes viselkedés.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12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Sztereotip mozgások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556792"/>
            <a:ext cx="6722318" cy="4945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i="1" dirty="0"/>
          </a:p>
          <a:p>
            <a:r>
              <a:rPr lang="hu-HU" sz="2400" dirty="0"/>
              <a:t>ismétlődő, funkció nélküli cselekvések.</a:t>
            </a:r>
          </a:p>
          <a:p>
            <a:r>
              <a:rPr lang="hu-HU" sz="2400" dirty="0"/>
              <a:t> pl. hajtekergetés, hajtépés, körömrágás</a:t>
            </a:r>
          </a:p>
          <a:p>
            <a:r>
              <a:rPr lang="hu-HU" sz="2400" dirty="0"/>
              <a:t>ide sorolható a </a:t>
            </a:r>
            <a:r>
              <a:rPr lang="hu-HU" sz="2400" dirty="0" err="1"/>
              <a:t>tic</a:t>
            </a:r>
            <a:r>
              <a:rPr lang="hu-HU" sz="2400" dirty="0"/>
              <a:t> is</a:t>
            </a:r>
          </a:p>
          <a:p>
            <a:r>
              <a:rPr lang="hu-HU" sz="2400" dirty="0"/>
              <a:t>általában belső feszültséget, szorongást jeleznek ezek a mozgások, </a:t>
            </a:r>
          </a:p>
          <a:p>
            <a:r>
              <a:rPr lang="hu-HU" sz="2400" dirty="0"/>
              <a:t>ne hívjuk rá fel a figyelmet: szorongás nő</a:t>
            </a:r>
          </a:p>
          <a:p>
            <a:r>
              <a:rPr lang="hu-HU" sz="2400" dirty="0"/>
              <a:t>tornagyakorlatokkal, mozgásos gyakorlattal korrigálhatóak a </a:t>
            </a:r>
            <a:r>
              <a:rPr lang="hu-HU" sz="2400" dirty="0" err="1"/>
              <a:t>sztereotíp</a:t>
            </a:r>
            <a:r>
              <a:rPr lang="hu-HU" sz="2400" dirty="0"/>
              <a:t> mozgások, súlyosabb esetben pszichoterápiára van szükség.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8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TIC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412776"/>
            <a:ext cx="7632848" cy="5445224"/>
          </a:xfrm>
        </p:spPr>
        <p:txBody>
          <a:bodyPr>
            <a:normAutofit/>
          </a:bodyPr>
          <a:lstStyle/>
          <a:p>
            <a:r>
              <a:rPr lang="hu-HU" sz="2000" dirty="0"/>
              <a:t>A </a:t>
            </a:r>
            <a:r>
              <a:rPr lang="hu-HU" sz="2000" dirty="0" err="1"/>
              <a:t>tic</a:t>
            </a:r>
            <a:r>
              <a:rPr lang="hu-HU" sz="2000" dirty="0"/>
              <a:t> akaratlan, hirtelen, gyors, rövid, ismétlődő, sztereotip mozgás (motoros </a:t>
            </a:r>
            <a:r>
              <a:rPr lang="hu-HU" sz="2000" dirty="0" err="1"/>
              <a:t>tic</a:t>
            </a:r>
            <a:r>
              <a:rPr lang="hu-HU" sz="2000" dirty="0"/>
              <a:t>) vagy hangadás (</a:t>
            </a:r>
            <a:r>
              <a:rPr lang="hu-HU" sz="2000" dirty="0" err="1"/>
              <a:t>vocalis</a:t>
            </a:r>
            <a:r>
              <a:rPr lang="hu-HU" sz="2000" dirty="0"/>
              <a:t> </a:t>
            </a:r>
            <a:r>
              <a:rPr lang="hu-HU" sz="2000" dirty="0" err="1"/>
              <a:t>tic</a:t>
            </a:r>
            <a:r>
              <a:rPr lang="hu-HU" sz="2000" dirty="0" smtClean="0"/>
              <a:t>) 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motoros </a:t>
            </a:r>
            <a:r>
              <a:rPr lang="hu-HU" sz="2000" dirty="0" err="1"/>
              <a:t>tic</a:t>
            </a:r>
            <a:r>
              <a:rPr lang="hu-HU" sz="2000" dirty="0"/>
              <a:t> egyszerű formái </a:t>
            </a:r>
            <a:r>
              <a:rPr lang="hu-HU" sz="2000" dirty="0" smtClean="0"/>
              <a:t>lehetnek: hunyorgás</a:t>
            </a:r>
            <a:r>
              <a:rPr lang="hu-HU" sz="2000" dirty="0"/>
              <a:t>, grimaszolás, </a:t>
            </a:r>
            <a:r>
              <a:rPr lang="hu-HU" sz="2000" dirty="0" smtClean="0"/>
              <a:t>orrhúzogatás, </a:t>
            </a:r>
            <a:r>
              <a:rPr lang="hu-HU" sz="2000" dirty="0"/>
              <a:t>a szemgolyók hirtelen elfordítása, fejrángatás, vállrándítás, lábdobogás, összetett formái például </a:t>
            </a:r>
            <a:r>
              <a:rPr lang="hu-HU" sz="2000" dirty="0" smtClean="0"/>
              <a:t>a szökdécselés</a:t>
            </a:r>
            <a:r>
              <a:rPr lang="hu-HU" sz="2000" dirty="0"/>
              <a:t>, ugrálás, tapogatás.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 err="1"/>
              <a:t>vocalis</a:t>
            </a:r>
            <a:r>
              <a:rPr lang="hu-HU" sz="2000" dirty="0"/>
              <a:t> </a:t>
            </a:r>
            <a:r>
              <a:rPr lang="hu-HU" sz="2000" dirty="0" err="1"/>
              <a:t>tic</a:t>
            </a:r>
            <a:r>
              <a:rPr lang="hu-HU" sz="2000" dirty="0"/>
              <a:t> </a:t>
            </a:r>
            <a:r>
              <a:rPr lang="hu-HU" sz="2000" dirty="0" smtClean="0"/>
              <a:t>lehet: szipogás</a:t>
            </a:r>
            <a:r>
              <a:rPr lang="hu-HU" sz="2000" dirty="0"/>
              <a:t>, szimatolás, krákogás, köhögés, dünnyögés, röfögés. Összetett formák esetén a helyzethez nem illő szavak, szótagok, rövid mondatok ismételgetése jelentkezik. </a:t>
            </a:r>
            <a:endParaRPr lang="hu-HU" sz="2000" dirty="0" smtClean="0"/>
          </a:p>
          <a:p>
            <a:r>
              <a:rPr lang="hu-HU" sz="2000" dirty="0" smtClean="0"/>
              <a:t>Motoros </a:t>
            </a:r>
            <a:r>
              <a:rPr lang="hu-HU" sz="2000" dirty="0" err="1"/>
              <a:t>tic-ek</a:t>
            </a:r>
            <a:r>
              <a:rPr lang="hu-HU" sz="2000" dirty="0"/>
              <a:t> közül a hunyorgás, szemforgatás esetén gyakran szemészeti, köhögés, krákogás esetén gégészeti vagy </a:t>
            </a:r>
            <a:r>
              <a:rPr lang="hu-HU" sz="2000" dirty="0" err="1"/>
              <a:t>allergológiai</a:t>
            </a:r>
            <a:r>
              <a:rPr lang="hu-HU" sz="2000" dirty="0"/>
              <a:t> problémára gondolnak a szülők, de sokszor még az orvosok is. </a:t>
            </a:r>
          </a:p>
        </p:txBody>
      </p:sp>
    </p:spTree>
    <p:extLst>
      <p:ext uri="{BB962C8B-B14F-4D97-AF65-F5344CB8AC3E}">
        <p14:creationId xmlns:p14="http://schemas.microsoft.com/office/powerpoint/2010/main" val="41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3. </a:t>
            </a:r>
            <a:r>
              <a:rPr lang="hu-HU" dirty="0"/>
              <a:t>S</a:t>
            </a:r>
            <a:r>
              <a:rPr lang="hu-HU" dirty="0" smtClean="0"/>
              <a:t>zorongásos zavarok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0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Szorongásos zavarok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1177" y="1905000"/>
            <a:ext cx="6753224" cy="3777622"/>
          </a:xfrm>
        </p:spPr>
        <p:txBody>
          <a:bodyPr>
            <a:normAutofit/>
          </a:bodyPr>
          <a:lstStyle/>
          <a:p>
            <a:r>
              <a:rPr lang="hu-HU" sz="2400" dirty="0"/>
              <a:t>„A szorongás kifejezését olyan, testi tünetekkel is kísért kellemetlen érzelmi állapotok leírására alkalmazzuk, amikor az egyén valamely esemény bekövetkeztétől vagy egy megtörtént esemény következményeitől fél.”</a:t>
            </a:r>
          </a:p>
        </p:txBody>
      </p:sp>
    </p:spTree>
    <p:extLst>
      <p:ext uri="{BB962C8B-B14F-4D97-AF65-F5344CB8AC3E}">
        <p14:creationId xmlns:p14="http://schemas.microsoft.com/office/powerpoint/2010/main" val="25518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71800" y="304804"/>
            <a:ext cx="3810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Tanulási problémák</a:t>
            </a:r>
            <a:r>
              <a:rPr lang="hu-HU" altLang="hu-HU" sz="2400">
                <a:solidFill>
                  <a:srgbClr val="FFFFFF"/>
                </a:solidFill>
                <a:latin typeface="Times New Roman" charset="0"/>
              </a:rPr>
              <a:t>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2590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FFFFFF"/>
                </a:solidFill>
                <a:latin typeface="Times New Roman" charset="0"/>
              </a:rPr>
              <a:t>Tanulási nehézségek és zavarok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248400" y="1066800"/>
            <a:ext cx="25908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FFFFFF"/>
                </a:solidFill>
                <a:latin typeface="Times New Roman" charset="0"/>
              </a:rPr>
              <a:t>Tanulási akadályok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12954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Átmeneti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886200" y="2057400"/>
            <a:ext cx="9144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dirty="0">
                <a:solidFill>
                  <a:srgbClr val="FFFFFF"/>
                </a:solidFill>
                <a:latin typeface="Times New Roman" charset="0"/>
              </a:rPr>
              <a:t>Tartós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25146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dirty="0">
                <a:solidFill>
                  <a:srgbClr val="FFFFFF"/>
                </a:solidFill>
                <a:latin typeface="Times New Roman" charset="0"/>
              </a:rPr>
              <a:t>Tanulási nehézség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352800" y="2667000"/>
            <a:ext cx="18288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Tanulási zavar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81000" y="3505201"/>
            <a:ext cx="20574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Lemaradó tanulók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Lassan tanulók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Helytelen szokásokkal, módszerekkel tanulók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400800" y="3352802"/>
            <a:ext cx="2133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Percepciózavar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Motoros műk. zavar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Kommunikációzavar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Kognitív funkciók zavara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781800" y="2019300"/>
            <a:ext cx="16002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Tartós átfogó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248400" y="2491581"/>
            <a:ext cx="26670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Tanulási akadályozottság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048000" y="3429004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Dislexia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Disgraphia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Discalculia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Hiperaktivitás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Beilleszkedési zavarok</a:t>
            </a:r>
          </a:p>
          <a:p>
            <a:pPr algn="ctr" eaLnBrk="1" hangingPunct="1"/>
            <a:r>
              <a:rPr lang="hu-HU" altLang="hu-HU">
                <a:solidFill>
                  <a:srgbClr val="FFFFFF"/>
                </a:solidFill>
                <a:latin typeface="Times New Roman" charset="0"/>
              </a:rPr>
              <a:t>Magatartás zavarok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58304" y="5740400"/>
            <a:ext cx="2590800" cy="1016000"/>
          </a:xfrm>
          <a:prstGeom prst="rect">
            <a:avLst/>
          </a:prstGeom>
          <a:solidFill>
            <a:srgbClr val="0F2F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 dirty="0">
                <a:solidFill>
                  <a:srgbClr val="FFFFFF"/>
                </a:solidFill>
                <a:latin typeface="Times New Roman" charset="0"/>
              </a:rPr>
              <a:t>Általános pedagógiai kompetencia</a:t>
            </a:r>
          </a:p>
          <a:p>
            <a:pPr eaLnBrk="1" hangingPunct="1"/>
            <a:r>
              <a:rPr lang="hu-HU" altLang="hu-HU" sz="2000" dirty="0">
                <a:solidFill>
                  <a:srgbClr val="FFFFFF"/>
                </a:solidFill>
                <a:latin typeface="Times New Roman" charset="0"/>
              </a:rPr>
              <a:t>(felzárkóztatás)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257800" y="5486401"/>
            <a:ext cx="3505200" cy="1015663"/>
          </a:xfrm>
          <a:prstGeom prst="rect">
            <a:avLst/>
          </a:prstGeom>
          <a:solidFill>
            <a:srgbClr val="0F2F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FFFF"/>
                </a:solidFill>
                <a:latin typeface="Times New Roman" charset="0"/>
              </a:rPr>
              <a:t>Gyógypedagógiai kompetencia</a:t>
            </a:r>
            <a:r>
              <a:rPr lang="hu-HU" altLang="hu-HU" sz="2000" dirty="0">
                <a:solidFill>
                  <a:srgbClr val="FFFFFF"/>
                </a:solidFill>
                <a:latin typeface="Times New Roman" charset="0"/>
              </a:rPr>
              <a:t> (diagnózison alapuló egyéni fejlesztés)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352800" y="9144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876800" y="914400"/>
            <a:ext cx="1219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>
            <a:off x="1371600" y="19050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2438400" y="1905000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7543800" y="1521619"/>
            <a:ext cx="158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7543800" y="2941638"/>
            <a:ext cx="0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1371600" y="31242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4267200" y="30480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H="1">
            <a:off x="3048000" y="4876800"/>
            <a:ext cx="3505200" cy="13716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7315200" y="4953000"/>
            <a:ext cx="1588" cy="4572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H="1">
            <a:off x="3048000" y="5257800"/>
            <a:ext cx="914400" cy="7620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267200" y="5257800"/>
            <a:ext cx="838200" cy="6096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>
            <a:off x="1371600" y="5257800"/>
            <a:ext cx="1588" cy="381000"/>
          </a:xfrm>
          <a:prstGeom prst="line">
            <a:avLst/>
          </a:prstGeom>
          <a:noFill/>
          <a:ln w="69850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7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Szeparációs szorongás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346777" cy="468052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 6-11 éves korban tipikus, de egész gyermekkorban lehet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2-3 éves korig gyakori, 4 év felett kóros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túlzott </a:t>
            </a:r>
            <a:r>
              <a:rPr lang="hu-HU" altLang="hu-HU" sz="2000" b="1" dirty="0" smtClean="0"/>
              <a:t>szorongás</a:t>
            </a:r>
            <a:r>
              <a:rPr lang="hu-HU" altLang="hu-HU" sz="2000" dirty="0" smtClean="0"/>
              <a:t> az elválást illetően az otthontól, anyától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félelem a számára fontos figuráktól való elválástól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fél, hogy valami baj történik az anyjával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iskolába, vagy máshova járás elutasítása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egyedül maradás elutasítása</a:t>
            </a:r>
            <a:r>
              <a:rPr lang="hu-HU" altLang="hu-HU" sz="2000" dirty="0" smtClean="0"/>
              <a:t>, önálló </a:t>
            </a:r>
            <a:r>
              <a:rPr lang="hu-HU" altLang="hu-HU" sz="2000" dirty="0" smtClean="0"/>
              <a:t>lefekvés tartós elutasítása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ismételt panaszkodás fizikai tünetekre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általában maga az anya is szorongó, erősíti ebben a gyereket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Gyakran halálfélelem, szeretett rokon, kisállat halála áll mögötte</a:t>
            </a:r>
          </a:p>
        </p:txBody>
      </p:sp>
      <p:sp>
        <p:nvSpPr>
          <p:cNvPr id="13926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DB530E-56A8-47CC-BD5E-375F0AA88EBC}" type="slidenum">
              <a:rPr lang="hu-HU" altLang="hu-H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hu-HU" altLang="hu-HU" sz="1000" smtClean="0"/>
          </a:p>
        </p:txBody>
      </p:sp>
    </p:spTree>
    <p:extLst>
      <p:ext uri="{BB962C8B-B14F-4D97-AF65-F5344CB8AC3E}">
        <p14:creationId xmlns:p14="http://schemas.microsoft.com/office/powerpoint/2010/main" val="37774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Fóbiák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556792"/>
            <a:ext cx="7416824" cy="4997152"/>
          </a:xfrm>
        </p:spPr>
        <p:txBody>
          <a:bodyPr>
            <a:noAutofit/>
          </a:bodyPr>
          <a:lstStyle/>
          <a:p>
            <a:r>
              <a:rPr lang="hu-HU" sz="2400" dirty="0"/>
              <a:t>A fóbia azt jelenti, hogy egy meghatározott dologgal kapcsolatos félelem annyira felerősödik, tartóssá válik, hogy megnehezíti a gyermek/serdülő alkalmazkodását, beszűkíti életterét. </a:t>
            </a:r>
          </a:p>
          <a:p>
            <a:r>
              <a:rPr lang="hu-HU" sz="2400" dirty="0"/>
              <a:t>A félelmet keltő tárgy, esemény jelenlétében túlzott mértékű félelem, szorongás jelentkezik, ami alig csillapítható, és a személy mindenáron el akarja kerülni a helyzetet. </a:t>
            </a:r>
          </a:p>
          <a:p>
            <a:r>
              <a:rPr lang="hu-HU" sz="2400" dirty="0"/>
              <a:t>Fóbia bármilyen dologgal kapcsolatban kialakulhat (pók, sötét, galamb...) agora fóbia, szociális fóbia (teljesítményhelyzet, idegenek megfigyelhetik)</a:t>
            </a:r>
          </a:p>
        </p:txBody>
      </p:sp>
    </p:spTree>
    <p:extLst>
      <p:ext uri="{BB962C8B-B14F-4D97-AF65-F5344CB8AC3E}">
        <p14:creationId xmlns:p14="http://schemas.microsoft.com/office/powerpoint/2010/main" val="26285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Generalizált szorongás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1151" y="2133600"/>
            <a:ext cx="6953251" cy="37776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sz="3400" dirty="0" smtClean="0"/>
              <a:t>Állandó </a:t>
            </a:r>
            <a:r>
              <a:rPr lang="hu-HU" sz="3400" dirty="0"/>
              <a:t>és általánosan jelentkező szorongás, nem köthető speciálisan egy helyzethez sem, minden helyzetben, mindig megmutatkozik. 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Nyugtalanság, rossz előérzet, koncentráció-képtelenség, aggodalom járul hozzá, esetleg fejfájás, remegés, lazításra való képtelenség. 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Gyermekeknél és serdülőknél a testi panaszok (fejfájás, hasfájás) erőteljesebbek lehetnek, mint a megfogalmazott érzelmi nehézségek. </a:t>
            </a:r>
          </a:p>
        </p:txBody>
      </p:sp>
    </p:spTree>
    <p:extLst>
      <p:ext uri="{BB962C8B-B14F-4D97-AF65-F5344CB8AC3E}">
        <p14:creationId xmlns:p14="http://schemas.microsoft.com/office/powerpoint/2010/main" val="39289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Pánikbetegség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612900"/>
            <a:ext cx="7418785" cy="4953000"/>
          </a:xfrm>
        </p:spPr>
        <p:txBody>
          <a:bodyPr>
            <a:normAutofit lnSpcReduction="10000"/>
          </a:bodyPr>
          <a:lstStyle/>
          <a:p>
            <a:pPr eaLnBrk="0" hangingPunct="0"/>
            <a:r>
              <a:rPr lang="hu-HU" sz="2000" dirty="0" smtClean="0"/>
              <a:t>A </a:t>
            </a:r>
            <a:r>
              <a:rPr lang="hu-HU" sz="2000" dirty="0"/>
              <a:t>pánikroham olyan súlyos szorongás, ami nem kapcsolódik egy meghatározott helyzethez, előre nem jelezhető, hirtelen tör rá az egyénre. </a:t>
            </a:r>
          </a:p>
          <a:p>
            <a:pPr eaLnBrk="0" hangingPunct="0"/>
            <a:r>
              <a:rPr lang="hu-HU" sz="2000" dirty="0"/>
              <a:t>Gyakori az én-idegenség érzése, fulladás-érzés, mellkasi szorítás, heves szívdobogás, halálfélelem. </a:t>
            </a:r>
          </a:p>
          <a:p>
            <a:pPr eaLnBrk="0" hangingPunct="0"/>
            <a:r>
              <a:rPr lang="hu-HU" sz="2000" dirty="0"/>
              <a:t>A tünetek hasonlóak, mintha szívrohamot kapna az illető</a:t>
            </a:r>
          </a:p>
          <a:p>
            <a:pPr eaLnBrk="0" hangingPunct="0"/>
            <a:r>
              <a:rPr lang="hu-HU" sz="2000" dirty="0"/>
              <a:t>Ha már egy ilyen roham előfordult, az egyén állandó készenlétben van, fél, hogy mikor tör rá ismét. </a:t>
            </a:r>
            <a:endParaRPr lang="hu-HU" sz="2000" dirty="0" smtClean="0"/>
          </a:p>
          <a:p>
            <a:r>
              <a:rPr lang="hu-HU" sz="2000" dirty="0"/>
              <a:t>Gyerekeknél a fiziológiai stressz reakció lezajlása után:</a:t>
            </a:r>
          </a:p>
          <a:p>
            <a:pPr lvl="1"/>
            <a:r>
              <a:rPr lang="hu-HU" sz="1800" dirty="0"/>
              <a:t>Megfelelő viselkedés</a:t>
            </a:r>
          </a:p>
          <a:p>
            <a:pPr lvl="1"/>
            <a:r>
              <a:rPr lang="hu-HU" sz="1800" dirty="0"/>
              <a:t>Helyzet kezelésére törekvés</a:t>
            </a:r>
          </a:p>
          <a:p>
            <a:pPr lvl="1"/>
            <a:r>
              <a:rPr lang="hu-HU" sz="1800" dirty="0"/>
              <a:t>Menekülés</a:t>
            </a:r>
          </a:p>
          <a:p>
            <a:pPr lvl="1"/>
            <a:r>
              <a:rPr lang="hu-HU" sz="1800" dirty="0"/>
              <a:t>Támadóvá válás</a:t>
            </a:r>
          </a:p>
          <a:p>
            <a:pPr eaLnBrk="0" hangingPunct="0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5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vészhelyzettel kapcsolatos szorongás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Csak a szorongást indukáló helyzetekben jelentkezik, amúgy panaszmentes</a:t>
            </a:r>
          </a:p>
          <a:p>
            <a:r>
              <a:rPr lang="hu-HU" sz="2400" dirty="0" smtClean="0"/>
              <a:t>A gyerek kerüli ezeket a helyzeteket, vagy szorongással reagál rájuk, amiből pánikroham lehet</a:t>
            </a:r>
          </a:p>
          <a:p>
            <a:r>
              <a:rPr lang="hu-HU" sz="2400" dirty="0" smtClean="0"/>
              <a:t>Hiányzik a belátása annak, hogy a félelme túlzott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077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2" y="624110"/>
            <a:ext cx="6589199" cy="100469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Érzelmi zavarok - depresszió</a:t>
            </a:r>
            <a:endParaRPr lang="hu-HU" altLang="hu-HU" dirty="0" smtClean="0"/>
          </a:p>
        </p:txBody>
      </p:sp>
      <p:sp>
        <p:nvSpPr>
          <p:cNvPr id="149508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133600"/>
            <a:ext cx="7202761" cy="37776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3200" dirty="0" smtClean="0"/>
              <a:t>Csecsemő- és kisgyermekkorban a depressziós tünetek elsősorban apátia, ingerlékenység, alvás- és táplálkozási zavarok formájában jelentkeznek. A gyermek kimutatható szomatikus betegségi ok nélkül is jelentősen elmaradhat a növekedésben és fejlődésben.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3200" dirty="0" smtClean="0"/>
              <a:t>Óvodáskorban a genitális manipulációk felerősödhetnek, </a:t>
            </a:r>
            <a:r>
              <a:rPr lang="hu-HU" altLang="hu-HU" sz="3200" dirty="0" err="1" smtClean="0"/>
              <a:t>enuresis</a:t>
            </a:r>
            <a:r>
              <a:rPr lang="hu-HU" altLang="hu-HU" sz="3200" dirty="0" smtClean="0"/>
              <a:t>, </a:t>
            </a:r>
            <a:r>
              <a:rPr lang="hu-HU" altLang="hu-HU" sz="3200" dirty="0" err="1" smtClean="0"/>
              <a:t>tic</a:t>
            </a:r>
            <a:r>
              <a:rPr lang="hu-HU" altLang="hu-HU" sz="3200" dirty="0" smtClean="0"/>
              <a:t>-tünetek léphetnek fel. </a:t>
            </a:r>
          </a:p>
        </p:txBody>
      </p:sp>
      <p:sp>
        <p:nvSpPr>
          <p:cNvPr id="14950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46131A5-C654-4617-84B3-149D29AA34CD}" type="slidenum">
              <a:rPr lang="hu-HU" altLang="hu-H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hu-HU" altLang="hu-HU" sz="1000" smtClean="0"/>
          </a:p>
        </p:txBody>
      </p:sp>
    </p:spTree>
    <p:extLst>
      <p:ext uri="{BB962C8B-B14F-4D97-AF65-F5344CB8AC3E}">
        <p14:creationId xmlns:p14="http://schemas.microsoft.com/office/powerpoint/2010/main" val="102621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340768"/>
            <a:ext cx="7724266" cy="457045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A középső gyermekkorban szorongásos és depresszív tünetek keverednek, gyakoriak a szomatikus panaszok, jellegzetes tünet az unatkozás, a játékra való képtelenség érzése. Agresszivitás és iskolai teljesítményromlás, koncentrációs nehézségek jelentkezhetnek. </a:t>
            </a:r>
          </a:p>
          <a:p>
            <a:pPr eaLnBrk="1" hangingPunct="1"/>
            <a:r>
              <a:rPr lang="hu-HU" altLang="hu-HU" sz="2400" dirty="0" smtClean="0"/>
              <a:t>A serdülők depressziós tünetei már inkább hasonlítanak a felnőttekéhez, halálvágy, </a:t>
            </a:r>
            <a:r>
              <a:rPr lang="hu-HU" altLang="hu-HU" sz="2400" dirty="0" err="1" smtClean="0"/>
              <a:t>szuicid</a:t>
            </a:r>
            <a:r>
              <a:rPr lang="hu-HU" altLang="hu-HU" sz="2400" dirty="0" smtClean="0"/>
              <a:t> gondolatok, önvádlások, reménytelenségérzés is jelentkezhet.</a:t>
            </a:r>
          </a:p>
        </p:txBody>
      </p:sp>
      <p:sp>
        <p:nvSpPr>
          <p:cNvPr id="1505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E3EEF5-FB0A-4365-B673-9B1EF469E39F}" type="slidenum">
              <a:rPr lang="hu-HU" altLang="hu-H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hu-HU" altLang="hu-HU" sz="1000" smtClean="0"/>
          </a:p>
        </p:txBody>
      </p:sp>
    </p:spTree>
    <p:extLst>
      <p:ext uri="{BB962C8B-B14F-4D97-AF65-F5344CB8AC3E}">
        <p14:creationId xmlns:p14="http://schemas.microsoft.com/office/powerpoint/2010/main" val="41113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Funkciózavarok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4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89199" cy="1280890"/>
          </a:xfrm>
        </p:spPr>
        <p:txBody>
          <a:bodyPr/>
          <a:lstStyle/>
          <a:p>
            <a:r>
              <a:rPr lang="hu-HU" dirty="0" smtClean="0"/>
              <a:t>Gyermekkori evésproblémák,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9" y="1549400"/>
            <a:ext cx="7130754" cy="43618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Nem találnak rá szervi okot:</a:t>
            </a:r>
          </a:p>
          <a:p>
            <a:pPr lvl="1"/>
            <a:r>
              <a:rPr lang="hu-HU" sz="2000" dirty="0" smtClean="0"/>
              <a:t>Szeretethiány</a:t>
            </a:r>
          </a:p>
          <a:p>
            <a:pPr lvl="1"/>
            <a:r>
              <a:rPr lang="hu-HU" sz="2000" dirty="0" smtClean="0"/>
              <a:t>Szigorú bánásmód</a:t>
            </a:r>
          </a:p>
          <a:p>
            <a:pPr lvl="1"/>
            <a:r>
              <a:rPr lang="hu-HU" sz="2000" dirty="0" smtClean="0"/>
              <a:t>Érzelmi elhanyagolás</a:t>
            </a:r>
          </a:p>
          <a:p>
            <a:r>
              <a:rPr lang="hu-HU" sz="2400" dirty="0" smtClean="0"/>
              <a:t>Ezekre válaszol az étel elutasításával vagy kihányásával</a:t>
            </a:r>
          </a:p>
          <a:p>
            <a:r>
              <a:rPr lang="hu-HU" sz="2400" dirty="0" smtClean="0"/>
              <a:t>Pszichikus eredetű:</a:t>
            </a:r>
          </a:p>
          <a:p>
            <a:pPr lvl="1"/>
            <a:r>
              <a:rPr lang="hu-HU" sz="2000" dirty="0" smtClean="0"/>
              <a:t>Egyes ételekkel kapcsolatos undor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167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Későbbi zavarok: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2400" dirty="0" err="1" smtClean="0"/>
              <a:t>Obesitás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Anorexia </a:t>
            </a:r>
            <a:r>
              <a:rPr lang="hu-HU" altLang="hu-HU" sz="2400" dirty="0" err="1" smtClean="0"/>
              <a:t>nervosa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err="1" smtClean="0"/>
              <a:t>Bulémia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nervosa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err="1" smtClean="0"/>
              <a:t>ortorexia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nervosa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err="1" smtClean="0"/>
              <a:t>exorexia</a:t>
            </a:r>
            <a:r>
              <a:rPr lang="hu-HU" altLang="hu-HU" sz="2400" dirty="0" smtClean="0"/>
              <a:t>, vagyis edzésmánia </a:t>
            </a:r>
          </a:p>
        </p:txBody>
      </p:sp>
      <p:sp>
        <p:nvSpPr>
          <p:cNvPr id="808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18251B-53DD-4850-8D6F-874FFA118991}" type="slidenum">
              <a:rPr lang="hu-HU" altLang="hu-H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hu-HU" altLang="hu-HU" sz="1000" smtClean="0"/>
          </a:p>
        </p:txBody>
      </p:sp>
    </p:spTree>
    <p:extLst>
      <p:ext uri="{BB962C8B-B14F-4D97-AF65-F5344CB8AC3E}">
        <p14:creationId xmlns:p14="http://schemas.microsoft.com/office/powerpoint/2010/main" val="57691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smtClean="0"/>
              <a:t>A tanuláshoz szükséges pszichés funkciók fejlődése 3-6 éves korban</a:t>
            </a:r>
            <a:endParaRPr lang="en-US" altLang="hu-HU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348880"/>
            <a:ext cx="7096043" cy="3777622"/>
          </a:xfrm>
        </p:spPr>
        <p:txBody>
          <a:bodyPr>
            <a:noAutofit/>
          </a:bodyPr>
          <a:lstStyle/>
          <a:p>
            <a:r>
              <a:rPr lang="hu-HU" altLang="hu-HU" sz="2400" dirty="0" smtClean="0"/>
              <a:t>3 éves kor előtt észlelési és motoros funkciók egymástól el nem választottan működnek.</a:t>
            </a:r>
          </a:p>
          <a:p>
            <a:r>
              <a:rPr lang="hu-HU" altLang="hu-HU" sz="2400" dirty="0" smtClean="0"/>
              <a:t>3-4 éves kor: globális látásmód</a:t>
            </a:r>
          </a:p>
          <a:p>
            <a:r>
              <a:rPr lang="hu-HU" altLang="hu-HU" sz="2400" dirty="0" smtClean="0"/>
              <a:t>4-5 éves kor: analitikus felfogás</a:t>
            </a:r>
          </a:p>
          <a:p>
            <a:r>
              <a:rPr lang="hu-HU" altLang="hu-HU" sz="2400" dirty="0" smtClean="0"/>
              <a:t>6-7 éves kor: strukturált egész felfogása</a:t>
            </a:r>
          </a:p>
          <a:p>
            <a:r>
              <a:rPr lang="hu-HU" altLang="hu-HU" sz="2400" dirty="0" smtClean="0"/>
              <a:t>Formaészlelés egyre pontosabbá válik</a:t>
            </a:r>
          </a:p>
          <a:p>
            <a:r>
              <a:rPr lang="hu-HU" altLang="hu-HU" sz="2400" dirty="0" smtClean="0"/>
              <a:t>Térészlelés kialakulása, téri irányok stabilizálódása</a:t>
            </a:r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155620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</a:t>
            </a:r>
            <a:r>
              <a:rPr lang="hu-HU" dirty="0" smtClean="0"/>
              <a:t>szichoszomatikus betegségek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6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 smtClean="0"/>
              <a:t>Szomatizáció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6375" y="1600200"/>
            <a:ext cx="7315200" cy="4965700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Az </a:t>
            </a:r>
            <a:r>
              <a:rPr lang="hu-HU" sz="2800" dirty="0"/>
              <a:t>érzelmi zavarok elsődlegesen testi tünetben való megjelenítődése 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érzelmi zavar egyes tünetei </a:t>
            </a:r>
            <a:r>
              <a:rPr lang="hu-HU" sz="2800" dirty="0" err="1"/>
              <a:t>manifeszt</a:t>
            </a:r>
            <a:r>
              <a:rPr lang="hu-HU" sz="2800" dirty="0"/>
              <a:t> módon jelen lehetnek, de nem dominálják a tüneti képet </a:t>
            </a:r>
          </a:p>
          <a:p>
            <a:r>
              <a:rPr lang="hu-HU" sz="2800" dirty="0" smtClean="0"/>
              <a:t>Ha </a:t>
            </a:r>
            <a:r>
              <a:rPr lang="hu-HU" sz="2800" dirty="0"/>
              <a:t>az érzelmi zavar tünetei megfelelnek valamely mentális kórképnek, akkor azt kell diagnosztizálni (pl. depresszió, vagy szorongásos képek része is lehet a vegetatív zavar vagy fájdalom)</a:t>
            </a:r>
          </a:p>
        </p:txBody>
      </p:sp>
    </p:spTree>
    <p:extLst>
      <p:ext uri="{BB962C8B-B14F-4D97-AF65-F5344CB8AC3E}">
        <p14:creationId xmlns:p14="http://schemas.microsoft.com/office/powerpoint/2010/main" val="40264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657850" cy="12954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Pszichogén</a:t>
            </a:r>
            <a:r>
              <a:rPr lang="hu-HU" dirty="0" smtClean="0"/>
              <a:t> eredetű hasfájás, fejfájás, hányás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866900"/>
            <a:ext cx="7643192" cy="4442420"/>
          </a:xfrm>
        </p:spPr>
        <p:txBody>
          <a:bodyPr>
            <a:normAutofit/>
          </a:bodyPr>
          <a:lstStyle/>
          <a:p>
            <a:r>
              <a:rPr lang="hu-HU" sz="2000" dirty="0"/>
              <a:t>Fontos jelzés</a:t>
            </a:r>
          </a:p>
          <a:p>
            <a:r>
              <a:rPr lang="hu-HU" sz="2000" dirty="0"/>
              <a:t> Teljesítményszorongásos eredetre utal, ha teljesítményhelyzetben jelentkezik rendszeresen. </a:t>
            </a:r>
          </a:p>
          <a:p>
            <a:r>
              <a:rPr lang="hu-HU" sz="2000" dirty="0"/>
              <a:t>A gyermek nem szimulál, ténylegesen fájdalma van. </a:t>
            </a:r>
          </a:p>
          <a:p>
            <a:r>
              <a:rPr lang="hu-HU" sz="2000" dirty="0"/>
              <a:t>Fontos az elfogadó, támogató attitűd, a megszégyenítés, bagatellizálás kerülése. </a:t>
            </a:r>
          </a:p>
          <a:p>
            <a:r>
              <a:rPr lang="hu-HU" sz="2000" dirty="0"/>
              <a:t>Nem szabad megerősíteni a tünetet a megmérettetés elkerülésének módjaként sem, azaz ne tanítsuk rá a gyereket, hogy a feladathelyzeteket „megússza”, ha fejfájást/hasfájást „produkál”.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94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29902"/>
            <a:ext cx="6912768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b="1" dirty="0" err="1" smtClean="0">
                <a:cs typeface="Times New Roman" pitchFamily="18" charset="0"/>
              </a:rPr>
              <a:t>Szomatizációs</a:t>
            </a:r>
            <a:r>
              <a:rPr lang="hu-HU" altLang="hu-HU" b="1" dirty="0" smtClean="0">
                <a:cs typeface="Times New Roman" pitchFamily="18" charset="0"/>
              </a:rPr>
              <a:t> zavarok gyermekkorban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772400" cy="4530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>
                <a:cs typeface="Arial" pitchFamily="34" charset="0"/>
              </a:rPr>
              <a:t>Csecsem</a:t>
            </a:r>
            <a:r>
              <a:rPr lang="hu-HU" altLang="hu-HU" sz="2400" b="1" smtClean="0"/>
              <a:t>ő</a:t>
            </a:r>
            <a:r>
              <a:rPr lang="hu-HU" altLang="hu-HU" sz="2400" b="1" smtClean="0">
                <a:cs typeface="Arial" pitchFamily="34" charset="0"/>
              </a:rPr>
              <a:t>- és kisdedkor:</a:t>
            </a:r>
            <a:endParaRPr lang="hu-HU" altLang="hu-HU" sz="2400" b="1" smtClean="0">
              <a:cs typeface="Times New Roman" pitchFamily="18" charset="0"/>
            </a:endParaRPr>
          </a:p>
          <a:p>
            <a:pPr eaLnBrk="1" hangingPunct="1"/>
            <a:r>
              <a:rPr lang="hu-HU" altLang="hu-HU" sz="2400" smtClean="0">
                <a:cs typeface="Arial" pitchFamily="34" charset="0"/>
              </a:rPr>
              <a:t>hasfájás (k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ö</a:t>
            </a:r>
            <a:r>
              <a:rPr lang="hu-HU" altLang="hu-HU" sz="2400" smtClean="0">
                <a:cs typeface="Arial" pitchFamily="34" charset="0"/>
              </a:rPr>
              <a:t>ld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ö</a:t>
            </a:r>
            <a:r>
              <a:rPr lang="hu-HU" altLang="hu-HU" sz="2400" smtClean="0">
                <a:cs typeface="Arial" pitchFamily="34" charset="0"/>
              </a:rPr>
              <a:t>k-k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ó</a:t>
            </a:r>
            <a:r>
              <a:rPr lang="hu-HU" altLang="hu-HU" sz="2400" smtClean="0">
                <a:cs typeface="Arial" pitchFamily="34" charset="0"/>
              </a:rPr>
              <a:t>lika)</a:t>
            </a:r>
            <a:endParaRPr lang="hu-HU" altLang="hu-HU" sz="2400" smtClean="0">
              <a:cs typeface="Times New Roman" pitchFamily="18" charset="0"/>
            </a:endParaRPr>
          </a:p>
          <a:p>
            <a:pPr eaLnBrk="1" hangingPunct="1"/>
            <a:r>
              <a:rPr lang="hu-HU" altLang="hu-HU" sz="2400" smtClean="0">
                <a:cs typeface="Arial" pitchFamily="34" charset="0"/>
              </a:rPr>
              <a:t>étvágy 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é</a:t>
            </a:r>
            <a:r>
              <a:rPr lang="hu-HU" altLang="hu-HU" sz="2400" smtClean="0">
                <a:cs typeface="Arial" pitchFamily="34" charset="0"/>
              </a:rPr>
              <a:t>s alvászavarok (veget. diszfunkci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ó</a:t>
            </a:r>
            <a:r>
              <a:rPr lang="hu-HU" altLang="hu-HU" sz="2400" smtClean="0">
                <a:cs typeface="Arial" pitchFamily="34" charset="0"/>
              </a:rPr>
              <a:t>)</a:t>
            </a: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>
                <a:latin typeface="Times New Roman" pitchFamily="18" charset="0"/>
                <a:cs typeface="Arial" pitchFamily="34" charset="0"/>
              </a:rPr>
              <a:t>Ó</a:t>
            </a:r>
            <a:r>
              <a:rPr lang="hu-HU" altLang="hu-HU" sz="2400" b="1" smtClean="0">
                <a:cs typeface="Arial" pitchFamily="34" charset="0"/>
              </a:rPr>
              <a:t>vodás- és kisiskolás kor:</a:t>
            </a:r>
            <a:endParaRPr lang="hu-HU" altLang="hu-HU" sz="2400" b="1" smtClean="0">
              <a:cs typeface="Times New Roman" pitchFamily="18" charset="0"/>
            </a:endParaRPr>
          </a:p>
          <a:p>
            <a:pPr eaLnBrk="1" hangingPunct="1"/>
            <a:r>
              <a:rPr lang="hu-HU" altLang="hu-HU" sz="2400" smtClean="0">
                <a:cs typeface="Arial" pitchFamily="34" charset="0"/>
              </a:rPr>
              <a:t>gastrointestinalis zavarok (hasfájások, pszichog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é</a:t>
            </a:r>
            <a:r>
              <a:rPr lang="hu-HU" altLang="hu-HU" sz="2400" smtClean="0">
                <a:cs typeface="Arial" pitchFamily="34" charset="0"/>
              </a:rPr>
              <a:t>n hányás, obstip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á</a:t>
            </a:r>
            <a:r>
              <a:rPr lang="hu-HU" altLang="hu-HU" sz="2400" smtClean="0">
                <a:cs typeface="Arial" pitchFamily="34" charset="0"/>
              </a:rPr>
              <a:t>ci</a:t>
            </a:r>
            <a:r>
              <a:rPr lang="hu-HU" altLang="hu-HU" sz="2400" smtClean="0">
                <a:latin typeface="Times New Roman" pitchFamily="18" charset="0"/>
                <a:cs typeface="Arial" pitchFamily="34" charset="0"/>
              </a:rPr>
              <a:t>ó</a:t>
            </a:r>
            <a:r>
              <a:rPr lang="hu-HU" altLang="hu-HU" sz="2400" smtClean="0">
                <a:cs typeface="Arial" pitchFamily="34" charset="0"/>
              </a:rPr>
              <a:t>)</a:t>
            </a:r>
            <a:endParaRPr lang="hu-HU" altLang="hu-HU" sz="2400" smtClean="0">
              <a:cs typeface="Times New Roman" pitchFamily="18" charset="0"/>
            </a:endParaRPr>
          </a:p>
          <a:p>
            <a:pPr eaLnBrk="1" hangingPunct="1"/>
            <a:r>
              <a:rPr lang="hu-HU" altLang="hu-HU" sz="2400" smtClean="0">
                <a:cs typeface="Arial" pitchFamily="34" charset="0"/>
              </a:rPr>
              <a:t>urogenitális zavarok(neurogén hólyag, enuresis)</a:t>
            </a:r>
            <a:endParaRPr lang="hu-HU" altLang="hu-HU" sz="2400" smtClean="0">
              <a:cs typeface="Times New Roman" pitchFamily="18" charset="0"/>
            </a:endParaRPr>
          </a:p>
          <a:p>
            <a:pPr eaLnBrk="1" hangingPunct="1"/>
            <a:r>
              <a:rPr lang="hu-HU" altLang="hu-HU" sz="2400" smtClean="0">
                <a:cs typeface="Arial" pitchFamily="34" charset="0"/>
              </a:rPr>
              <a:t>infekciókra fokozott hajlam a szeparációs helyzetek okozta szorongás</a:t>
            </a: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>
                <a:cs typeface="Arial" pitchFamily="34" charset="0"/>
              </a:rPr>
              <a:t>	miatt</a:t>
            </a:r>
            <a:endParaRPr lang="hu-HU" altLang="hu-HU" sz="2400" smtClean="0">
              <a:cs typeface="Times New Roman" pitchFamily="18" charset="0"/>
            </a:endParaRPr>
          </a:p>
        </p:txBody>
      </p:sp>
      <p:sp>
        <p:nvSpPr>
          <p:cNvPr id="1116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8E8821D-A3D4-4F5A-8C48-6165989B50DA}" type="slidenum">
              <a:rPr lang="hu-HU" altLang="hu-H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hu-HU" altLang="hu-HU" sz="1000" smtClean="0"/>
          </a:p>
        </p:txBody>
      </p:sp>
    </p:spTree>
    <p:extLst>
      <p:ext uri="{BB962C8B-B14F-4D97-AF65-F5344CB8AC3E}">
        <p14:creationId xmlns:p14="http://schemas.microsoft.com/office/powerpoint/2010/main" val="407261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4192" y="122132"/>
            <a:ext cx="3030141" cy="639762"/>
          </a:xfrm>
        </p:spPr>
        <p:txBody>
          <a:bodyPr/>
          <a:lstStyle/>
          <a:p>
            <a:r>
              <a:rPr lang="hu-HU" dirty="0" err="1" smtClean="0"/>
              <a:t>Disszomnia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2475" y="1268762"/>
            <a:ext cx="3771324" cy="52565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u-HU" sz="2000" dirty="0" smtClean="0"/>
              <a:t>az alvás idejével, mennyiségével és/vagy minőségével kapcsolatos nehézségeket jelöli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Az alváshiány hátterében legtöbbször </a:t>
            </a:r>
            <a:r>
              <a:rPr lang="hu-HU" sz="2000" dirty="0" err="1" smtClean="0"/>
              <a:t>pszichoszociális</a:t>
            </a:r>
            <a:r>
              <a:rPr lang="hu-HU" sz="2000" dirty="0" smtClean="0"/>
              <a:t> okok állnak (szülő-gyerek kapcsolat zavara, pszichés stressz), 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a túl sok alvás, napközbeni aluszékonyság inkább serdülőkorban kezdődik, és amellett, hogy a depresszió egyik tünete, valószínűleg érzelmi-pszichés zavarokra vezethető vissza.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99094" y="120008"/>
            <a:ext cx="3031331" cy="639762"/>
          </a:xfrm>
        </p:spPr>
        <p:txBody>
          <a:bodyPr/>
          <a:lstStyle/>
          <a:p>
            <a:r>
              <a:rPr lang="hu-HU" dirty="0" err="1" smtClean="0"/>
              <a:t>Paraszomnia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80014" y="1268764"/>
            <a:ext cx="3625787" cy="420645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alvás alatt történő </a:t>
            </a:r>
            <a:r>
              <a:rPr lang="hu-HU" sz="2000" dirty="0" err="1" smtClean="0"/>
              <a:t>abormális</a:t>
            </a:r>
            <a:r>
              <a:rPr lang="hu-HU" sz="2000" dirty="0" smtClean="0"/>
              <a:t> események </a:t>
            </a:r>
          </a:p>
          <a:p>
            <a:r>
              <a:rPr lang="hu-HU" sz="2000" dirty="0" smtClean="0"/>
              <a:t>például a </a:t>
            </a:r>
            <a:r>
              <a:rPr lang="hu-HU" sz="2000" dirty="0" err="1" smtClean="0"/>
              <a:t>pavor</a:t>
            </a:r>
            <a:r>
              <a:rPr lang="hu-HU" sz="2000" dirty="0" smtClean="0"/>
              <a:t> </a:t>
            </a:r>
            <a:r>
              <a:rPr lang="hu-HU" sz="2000" dirty="0" err="1" smtClean="0"/>
              <a:t>nocturnus</a:t>
            </a:r>
            <a:r>
              <a:rPr lang="hu-HU" sz="2000" dirty="0" smtClean="0"/>
              <a:t> (éjszakai alvás közben pánikszerű sikoltozás, szorongás, a gyerek ébernek tűnik, de nem ébreszthető, és nem emlékszik a történtekre), alvajárás, rémálmok.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27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gyermekek megismerése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humánökológiai modell</a:t>
            </a:r>
            <a:endParaRPr lang="hu-H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24000"/>
            <a:ext cx="7490793" cy="4387222"/>
          </a:xfrm>
        </p:spPr>
        <p:txBody>
          <a:bodyPr>
            <a:noAutofit/>
          </a:bodyPr>
          <a:lstStyle/>
          <a:p>
            <a:r>
              <a:rPr lang="hu-HU" sz="2000" dirty="0" smtClean="0"/>
              <a:t>Rendszerszemléletű modell.</a:t>
            </a:r>
          </a:p>
          <a:p>
            <a:r>
              <a:rPr lang="hu-HU" sz="2000" dirty="0" smtClean="0"/>
              <a:t>Az ember és a környezet kölcsönhatására helyezi a hangsúlyt.</a:t>
            </a:r>
          </a:p>
          <a:p>
            <a:r>
              <a:rPr lang="hu-HU" sz="2000" dirty="0" smtClean="0"/>
              <a:t>Az ember úgy tudja kielégíteni szükségleteit és problémáit megoldani, hogy közlekedik, kapcsolatokat teremt ebben a rendszerben.</a:t>
            </a:r>
          </a:p>
          <a:p>
            <a:r>
              <a:rPr lang="hu-HU" sz="2000" dirty="0" smtClean="0"/>
              <a:t>Így létrejön a kommunális adaptáció (alkalmazkodás) a fizikai és emberi környezet között.</a:t>
            </a:r>
          </a:p>
          <a:p>
            <a:r>
              <a:rPr lang="hu-HU" sz="2000" dirty="0" smtClean="0"/>
              <a:t>A különböző természeti és mesterséges környezeti feltételek között különbözőképpen alakulnak ezek a kapcsolatok.</a:t>
            </a:r>
          </a:p>
          <a:p>
            <a:r>
              <a:rPr lang="hu-HU" sz="2000" dirty="0" smtClean="0"/>
              <a:t>Az emberek különbözőképpen elégítik ki szükségleteiket és oldják meg problémáikat.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364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Humán ökológia a pedagógiában</a:t>
            </a:r>
            <a:endParaRPr lang="hu-H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gyermek „beleszületik” egy családba, annak társadalmi helyzetébe </a:t>
            </a:r>
          </a:p>
          <a:p>
            <a:r>
              <a:rPr lang="hu-HU" sz="2400" dirty="0" smtClean="0"/>
              <a:t>a család társadalmi erőforrás-készlete határozza meg környezetét</a:t>
            </a:r>
          </a:p>
          <a:p>
            <a:r>
              <a:rPr lang="hu-HU" sz="2400" dirty="0" smtClean="0"/>
              <a:t>a gyermeket/tanulót csak  környezete összefüggésében ismerhetjük/érthetjük meg</a:t>
            </a:r>
          </a:p>
          <a:p>
            <a:r>
              <a:rPr lang="hu-HU" sz="2400" dirty="0" smtClean="0"/>
              <a:t>a gyermek/tanuló szocializációja során </a:t>
            </a:r>
            <a:r>
              <a:rPr lang="hu-HU" sz="2400" dirty="0" err="1" smtClean="0"/>
              <a:t>adaptálódik</a:t>
            </a:r>
            <a:r>
              <a:rPr lang="hu-HU" sz="2400" dirty="0" smtClean="0"/>
              <a:t> környezetéhez.</a:t>
            </a:r>
          </a:p>
        </p:txBody>
      </p:sp>
    </p:spTree>
    <p:extLst>
      <p:ext uri="{BB962C8B-B14F-4D97-AF65-F5344CB8AC3E}">
        <p14:creationId xmlns:p14="http://schemas.microsoft.com/office/powerpoint/2010/main" val="35091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2" y="260350"/>
            <a:ext cx="606861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b="1">
                <a:latin typeface="Arial Unicode MS" pitchFamily="34" charset="-128"/>
              </a:rPr>
              <a:t>A humánökológiai rendszer szintjei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11300"/>
            <a:ext cx="3721723" cy="4725988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fizikai-biológiai állapota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</a:t>
            </a:r>
            <a:r>
              <a:rPr lang="hu-HU" sz="2000" b="1" dirty="0" err="1">
                <a:solidFill>
                  <a:schemeClr val="tx1"/>
                </a:solidFill>
                <a:latin typeface="Arial Unicode MS" pitchFamily="34" charset="-128"/>
              </a:rPr>
              <a:t>intrapszichés</a:t>
            </a: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 szintje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interperszonális kapcsolatai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helye a családban, közösségekben, stb.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lakóhelyi környezete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 kultúrája, mint identitás</a:t>
            </a:r>
          </a:p>
          <a:p>
            <a:pPr marL="533400" indent="-533400">
              <a:lnSpc>
                <a:spcPct val="85000"/>
              </a:lnSpc>
              <a:buClr>
                <a:schemeClr val="tx1"/>
              </a:buClr>
              <a:buFontTx/>
              <a:buAutoNum type="arabicPeriod"/>
            </a:pPr>
            <a:r>
              <a:rPr lang="hu-HU" sz="2000" b="1" dirty="0">
                <a:solidFill>
                  <a:schemeClr val="tx1"/>
                </a:solidFill>
                <a:latin typeface="Arial Unicode MS" pitchFamily="34" charset="-128"/>
              </a:rPr>
              <a:t>A gyermeket körülvevő össztársadalmi közeg, állami intézmények, szolgáltatások, intézkedések</a:t>
            </a: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5899549" y="3492501"/>
            <a:ext cx="702469" cy="1008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FF3300"/>
              </a:solidFill>
              <a:latin typeface="Century Gothic" panose="020B0502020202020204"/>
            </a:endParaRP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5691188" y="3182938"/>
            <a:ext cx="1134666" cy="1655762"/>
          </a:xfrm>
          <a:prstGeom prst="ellipse">
            <a:avLst/>
          </a:prstGeom>
          <a:noFill/>
          <a:ln w="25400">
            <a:solidFill>
              <a:srgbClr val="5BA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292329" y="2657475"/>
            <a:ext cx="1947863" cy="273685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5467352" y="2914654"/>
            <a:ext cx="1597819" cy="22018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5107784" y="2360615"/>
            <a:ext cx="2383631" cy="3311525"/>
          </a:xfrm>
          <a:prstGeom prst="ellipse">
            <a:avLst/>
          </a:prstGeom>
          <a:noFill/>
          <a:ln w="254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4635106" y="1773238"/>
            <a:ext cx="3231356" cy="4464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4873230" y="2060579"/>
            <a:ext cx="2807494" cy="3889375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20843" name="Picture 11" descr="j03616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17" y="3594104"/>
            <a:ext cx="600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2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nimBg="1"/>
      <p:bldP spid="120839" grpId="0" animBg="1"/>
      <p:bldP spid="120840" grpId="0" animBg="1"/>
      <p:bldP spid="120841" grpId="0" animBg="1"/>
      <p:bldP spid="12084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1" y="1308100"/>
            <a:ext cx="7202762" cy="46031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Ezeken a szinteken találhatók azok az erőforrások. </a:t>
            </a:r>
          </a:p>
          <a:p>
            <a:r>
              <a:rPr lang="hu-HU" sz="2400" dirty="0" smtClean="0"/>
              <a:t>A gyermeknek és családjának állandóan kapcsolatokat kell létesítenie és fenntartania az egyes szinteken elhelyezkedőkkel.</a:t>
            </a:r>
          </a:p>
          <a:p>
            <a:r>
              <a:rPr lang="hu-HU" sz="2400" dirty="0" smtClean="0"/>
              <a:t>A humán ökológia szintjei: </a:t>
            </a:r>
          </a:p>
          <a:p>
            <a:pPr lvl="1"/>
            <a:r>
              <a:rPr lang="hu-HU" sz="2000" dirty="0" smtClean="0"/>
              <a:t>természetes támaszok, vagyis védőhálók: 2., 3., 4., 6. szint</a:t>
            </a:r>
          </a:p>
          <a:p>
            <a:pPr lvl="1"/>
            <a:r>
              <a:rPr lang="hu-HU" sz="2000" dirty="0" smtClean="0"/>
              <a:t>mesterséges támaszok, vagyis társadalmi védelmi rendszerek: 5., 7.</a:t>
            </a:r>
          </a:p>
        </p:txBody>
      </p:sp>
    </p:spTree>
    <p:extLst>
      <p:ext uri="{BB962C8B-B14F-4D97-AF65-F5344CB8AC3E}">
        <p14:creationId xmlns:p14="http://schemas.microsoft.com/office/powerpoint/2010/main" val="5262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altLang="hu-HU" sz="3200" dirty="0" smtClean="0"/>
              <a:t>A tanuláshoz szükséges pszichés funkciók fejlődése 3-6 éves korban</a:t>
            </a:r>
            <a:endParaRPr lang="en-US" altLang="hu-HU" sz="32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492896"/>
            <a:ext cx="7168051" cy="37776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Testséma kialakulása, verbális tudatosítása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err="1" smtClean="0"/>
              <a:t>Finommotorika</a:t>
            </a:r>
            <a:r>
              <a:rPr lang="hu-HU" altLang="hu-HU" sz="2600" dirty="0" smtClean="0"/>
              <a:t> fejlődik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Szem-kéz, szem-láb koordináció</a:t>
            </a:r>
          </a:p>
          <a:p>
            <a:pPr eaLnBrk="1" hangingPunct="1">
              <a:lnSpc>
                <a:spcPct val="90000"/>
              </a:lnSpc>
            </a:pPr>
            <a:endParaRPr lang="hu-HU" altLang="hu-H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dirty="0" smtClean="0"/>
              <a:t>   6 éves korra alakul ki a totális érzékelő apparátus (</a:t>
            </a:r>
            <a:r>
              <a:rPr lang="hu-HU" altLang="hu-HU" sz="2600" dirty="0" err="1" smtClean="0"/>
              <a:t>kül</a:t>
            </a:r>
            <a:r>
              <a:rPr lang="hu-HU" altLang="hu-HU" sz="2600" dirty="0" smtClean="0"/>
              <a:t>. modalitások integrált működése). Ha valami megzavarja ezt a korai tanulási folyamatot, tanulási nehézségek léphetnek fel.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2950147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Alapelvek</a:t>
            </a: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7" y="1484784"/>
            <a:ext cx="7058746" cy="495411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pedagógus legyen motivált a gyerek megismerésében</a:t>
            </a:r>
          </a:p>
          <a:p>
            <a:r>
              <a:rPr lang="hu-HU" sz="2400" dirty="0" smtClean="0"/>
              <a:t>A gyerek személyiségének megismerése ne legyen akció jellegű, </a:t>
            </a:r>
            <a:r>
              <a:rPr lang="hu-HU" sz="2400" dirty="0" err="1" smtClean="0"/>
              <a:t>ágyazódjon</a:t>
            </a:r>
            <a:r>
              <a:rPr lang="hu-HU" sz="2400" dirty="0" smtClean="0"/>
              <a:t> egy komplex pedagógiai folyamatba</a:t>
            </a:r>
          </a:p>
          <a:p>
            <a:r>
              <a:rPr lang="hu-HU" sz="2400" dirty="0" smtClean="0"/>
              <a:t>Törekedni kell arra, hogy a gyerek teljes személyiségére vonatkozó kép alakuljon ki</a:t>
            </a:r>
          </a:p>
          <a:p>
            <a:r>
              <a:rPr lang="hu-HU" sz="2400" dirty="0" smtClean="0"/>
              <a:t>A gyermek teljes tevékenység- és kapcsolatrendszerének megismerése (holisztikus elv)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1432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66850" y="1600204"/>
            <a:ext cx="7143750" cy="4530725"/>
          </a:xfrm>
        </p:spPr>
        <p:txBody>
          <a:bodyPr>
            <a:normAutofit fontScale="92500"/>
          </a:bodyPr>
          <a:lstStyle/>
          <a:p>
            <a:r>
              <a:rPr lang="hu-HU" sz="2400" dirty="0" smtClean="0"/>
              <a:t>A gyerek személyiségének megismerése a humánökológia szemléletén alapuljon (</a:t>
            </a:r>
            <a:r>
              <a:rPr lang="hu-HU" sz="2400" dirty="0" err="1" smtClean="0"/>
              <a:t>intra</a:t>
            </a:r>
            <a:r>
              <a:rPr lang="hu-HU" sz="2400" dirty="0" smtClean="0"/>
              <a:t>-, </a:t>
            </a:r>
            <a:r>
              <a:rPr lang="hu-HU" sz="2400" dirty="0" err="1" smtClean="0"/>
              <a:t>interpszichés</a:t>
            </a:r>
            <a:r>
              <a:rPr lang="hu-HU" sz="2400" dirty="0" smtClean="0"/>
              <a:t> és interkulturális tényezők feltárása)</a:t>
            </a:r>
          </a:p>
          <a:p>
            <a:r>
              <a:rPr lang="hu-HU" sz="2400" dirty="0" smtClean="0"/>
              <a:t>A megismeréshez a pedagógus rendelkezzen megfelelő szakmai felkészültséggel és módszertani eszköztárral</a:t>
            </a:r>
          </a:p>
          <a:p>
            <a:r>
              <a:rPr lang="hu-HU" sz="2400" dirty="0" smtClean="0"/>
              <a:t>A megismerésnél legyen meghatározó a gyermek aktuális fejlettségi állapota, (vegyük figyelembe az életkori sajátosságokat)</a:t>
            </a:r>
          </a:p>
          <a:p>
            <a:r>
              <a:rPr lang="hu-HU" sz="2400" dirty="0" smtClean="0"/>
              <a:t>A komplex megismerésre épüljön a differenciált fejlesztés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2099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9365" y="1196975"/>
            <a:ext cx="5185172" cy="2209800"/>
          </a:xfrm>
        </p:spPr>
        <p:txBody>
          <a:bodyPr/>
          <a:lstStyle/>
          <a:p>
            <a:pPr eaLnBrk="1" hangingPunct="1"/>
            <a:r>
              <a:rPr lang="hu-HU" sz="4400" b="1" dirty="0">
                <a:latin typeface="Arial" charset="0"/>
              </a:rPr>
              <a:t>A </a:t>
            </a:r>
            <a:r>
              <a:rPr lang="hu-HU" sz="4400" b="1" dirty="0" smtClean="0">
                <a:latin typeface="Arial" charset="0"/>
              </a:rPr>
              <a:t>gyerek </a:t>
            </a:r>
            <a:r>
              <a:rPr lang="hu-HU" sz="4400" b="1" dirty="0">
                <a:latin typeface="Arial" charset="0"/>
              </a:rPr>
              <a:t>megismerésének főbb lépései</a:t>
            </a:r>
          </a:p>
        </p:txBody>
      </p:sp>
    </p:spTree>
    <p:extLst>
      <p:ext uri="{BB962C8B-B14F-4D97-AF65-F5344CB8AC3E}">
        <p14:creationId xmlns:p14="http://schemas.microsoft.com/office/powerpoint/2010/main" val="439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476672"/>
            <a:ext cx="7543800" cy="4965699"/>
          </a:xfrm>
        </p:spPr>
        <p:txBody>
          <a:bodyPr>
            <a:noAutofit/>
          </a:bodyPr>
          <a:lstStyle/>
          <a:p>
            <a:r>
              <a:rPr lang="hu-HU" sz="2000" dirty="0" smtClean="0"/>
              <a:t>A gyerek megismerést igénylő cél és helyzet meghatározás</a:t>
            </a:r>
          </a:p>
          <a:p>
            <a:r>
              <a:rPr lang="hu-HU" sz="2000" dirty="0" smtClean="0"/>
              <a:t>Igények és célok meghatározása alapján a pszichológiai, pedagógiai, szociálpszichológiai, szociológiai ismeretek felfrissítése, kiegészítése</a:t>
            </a:r>
          </a:p>
          <a:p>
            <a:r>
              <a:rPr lang="hu-HU" sz="2000" dirty="0" smtClean="0"/>
              <a:t>Módszerek, eszközök kiválasztása,</a:t>
            </a:r>
          </a:p>
          <a:p>
            <a:r>
              <a:rPr lang="hu-HU" sz="2000" dirty="0" smtClean="0"/>
              <a:t>Vizsgálatok, mérések, felmérések elvégzése</a:t>
            </a:r>
          </a:p>
          <a:p>
            <a:r>
              <a:rPr lang="hu-HU" sz="2000" dirty="0" smtClean="0"/>
              <a:t>A kapott adatok feldolgozása, elemzések értékelése</a:t>
            </a:r>
          </a:p>
          <a:p>
            <a:r>
              <a:rPr lang="hu-HU" sz="2000" dirty="0" smtClean="0"/>
              <a:t>Az eredmények alapján a pedagógusi kompetenciába tartozó feladatok meghatározása, fejlesztési stratégia kidolgozása</a:t>
            </a:r>
          </a:p>
          <a:p>
            <a:r>
              <a:rPr lang="hu-HU" sz="2000" dirty="0" smtClean="0"/>
              <a:t>Ha szükséges, a pedagógusi kompetencián kívül álló esetekben külső, adekvát kompetencia bevonása, pl.: pszichológus, családgondozó, stb.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36328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1720" y="1125538"/>
            <a:ext cx="6480720" cy="2209800"/>
          </a:xfrm>
        </p:spPr>
        <p:txBody>
          <a:bodyPr/>
          <a:lstStyle/>
          <a:p>
            <a:pPr eaLnBrk="1" hangingPunct="1"/>
            <a:r>
              <a:rPr lang="hu-HU" sz="4400" b="1" dirty="0">
                <a:latin typeface="Arial" charset="0"/>
              </a:rPr>
              <a:t>A </a:t>
            </a:r>
            <a:r>
              <a:rPr lang="hu-HU" sz="4400" b="1" dirty="0" smtClean="0">
                <a:latin typeface="Arial" charset="0"/>
              </a:rPr>
              <a:t>gyermekmegismerés </a:t>
            </a:r>
            <a:r>
              <a:rPr lang="hu-HU" sz="4400" b="1" dirty="0">
                <a:latin typeface="Arial" charset="0"/>
              </a:rPr>
              <a:t>területei</a:t>
            </a:r>
          </a:p>
        </p:txBody>
      </p:sp>
    </p:spTree>
    <p:extLst>
      <p:ext uri="{BB962C8B-B14F-4D97-AF65-F5344CB8AC3E}">
        <p14:creationId xmlns:p14="http://schemas.microsoft.com/office/powerpoint/2010/main" val="4076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7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8A0DAC5-730B-4F7D-B61F-88C4B70BAE0F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145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6678" y="358775"/>
            <a:ext cx="6480572" cy="115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Biológiai-, fiziológiai működés sajátosságai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9726" y="1836738"/>
            <a:ext cx="7534275" cy="4392612"/>
          </a:xfrm>
        </p:spPr>
        <p:txBody>
          <a:bodyPr/>
          <a:lstStyle/>
          <a:p>
            <a:pPr marL="609600" indent="-609600" defTabSz="871538">
              <a:lnSpc>
                <a:spcPct val="80000"/>
              </a:lnSpc>
              <a:buFont typeface="Wingdings" pitchFamily="2" charset="2"/>
              <a:buChar char="§"/>
            </a:pPr>
            <a:endParaRPr lang="hu-HU" dirty="0" smtClean="0"/>
          </a:p>
          <a:p>
            <a:pPr marL="609600" indent="-609600" defTabSz="871538">
              <a:lnSpc>
                <a:spcPct val="80000"/>
              </a:lnSpc>
              <a:buNone/>
            </a:pPr>
            <a:endParaRPr lang="hu-HU" dirty="0" smtClean="0"/>
          </a:p>
          <a:p>
            <a:pPr marL="609600" indent="-609600" defTabSz="871538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3200" dirty="0"/>
              <a:t>A gyerek fejlődésére vonatkozó adatok</a:t>
            </a:r>
          </a:p>
          <a:p>
            <a:pPr marL="609600" indent="-609600" defTabSz="871538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3200" dirty="0"/>
              <a:t>Testi fejlettség, megjelenés</a:t>
            </a:r>
          </a:p>
          <a:p>
            <a:pPr marL="609600" indent="-609600" defTabSz="871538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3200" dirty="0"/>
              <a:t>Általános egészségi állapot (betegségek)</a:t>
            </a:r>
          </a:p>
          <a:p>
            <a:pPr marL="609600" indent="-609600" defTabSz="871538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3200" dirty="0"/>
              <a:t>Esetleges fejlődési eltérések</a:t>
            </a:r>
          </a:p>
        </p:txBody>
      </p:sp>
    </p:spTree>
    <p:extLst>
      <p:ext uri="{BB962C8B-B14F-4D97-AF65-F5344CB8AC3E}">
        <p14:creationId xmlns:p14="http://schemas.microsoft.com/office/powerpoint/2010/main" val="342718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Az intrapszichés működés jellemzői</a:t>
            </a:r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00064"/>
            <a:ext cx="7562801" cy="4564236"/>
          </a:xfrm>
        </p:spPr>
        <p:txBody>
          <a:bodyPr>
            <a:noAutofit/>
          </a:bodyPr>
          <a:lstStyle/>
          <a:p>
            <a:pPr lvl="1"/>
            <a:r>
              <a:rPr lang="hu-HU" sz="2000" dirty="0" err="1" smtClean="0"/>
              <a:t>Kogníció</a:t>
            </a:r>
            <a:r>
              <a:rPr lang="hu-HU" sz="2000" dirty="0" smtClean="0"/>
              <a:t> – a megismerő tevékenység jellemzői</a:t>
            </a:r>
          </a:p>
          <a:p>
            <a:pPr lvl="1"/>
            <a:r>
              <a:rPr lang="hu-HU" sz="2000" dirty="0" smtClean="0"/>
              <a:t>A gyermek képességére vonatkozó adatok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dirty="0"/>
              <a:t>m</a:t>
            </a:r>
            <a:r>
              <a:rPr lang="hu-HU" sz="2000" dirty="0" smtClean="0"/>
              <a:t>otivációjára, értékrendjére vonatkozó adatok</a:t>
            </a:r>
          </a:p>
          <a:p>
            <a:pPr lvl="1"/>
            <a:r>
              <a:rPr lang="hu-HU" sz="2000" dirty="0" smtClean="0"/>
              <a:t>Az érdeklődésére vonatkozó adatok</a:t>
            </a:r>
          </a:p>
          <a:p>
            <a:pPr lvl="1"/>
            <a:r>
              <a:rPr lang="hu-HU" sz="2000" dirty="0" smtClean="0"/>
              <a:t>A gyermek otthoni tevékenysége</a:t>
            </a:r>
          </a:p>
          <a:p>
            <a:pPr lvl="1"/>
            <a:r>
              <a:rPr lang="hu-HU" sz="2000" dirty="0" smtClean="0"/>
              <a:t>Óvodán kívüli tevékenysége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91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3F13958F-20A2-448A-9BD2-76EC3C1D7B47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147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 interperszonalitás jellemzői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sz="2400" dirty="0" smtClean="0"/>
              <a:t>Családra vonatkozó adatok</a:t>
            </a:r>
          </a:p>
          <a:p>
            <a:pPr eaLnBrk="1" hangingPunct="1"/>
            <a:r>
              <a:rPr lang="hu-HU" sz="2400" dirty="0" smtClean="0"/>
              <a:t>A gyerek kapcsolatrendszere</a:t>
            </a:r>
          </a:p>
        </p:txBody>
      </p:sp>
    </p:spTree>
    <p:extLst>
      <p:ext uri="{BB962C8B-B14F-4D97-AF65-F5344CB8AC3E}">
        <p14:creationId xmlns:p14="http://schemas.microsoft.com/office/powerpoint/2010/main" val="6552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 txBox="1">
            <a:spLocks noGrp="1" noChangeArrowheads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08C1022-7E3D-44EC-85E5-BD0CF197A159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148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94237" y="1143000"/>
            <a:ext cx="6163865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5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 esettanulmány főbb tartalmi egységei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19276" y="4006850"/>
            <a:ext cx="5444729" cy="1601788"/>
          </a:xfrm>
        </p:spPr>
        <p:txBody>
          <a:bodyPr anchor="ctr"/>
          <a:lstStyle/>
          <a:p>
            <a:pPr marL="0" indent="0">
              <a:buNone/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9761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AB3721C-048F-4CB4-A693-D21BE1EDB419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149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3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Problémafelvetés, célmeghatározás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3" y="1701800"/>
            <a:ext cx="7634810" cy="4318000"/>
          </a:xfrm>
        </p:spPr>
        <p:txBody>
          <a:bodyPr>
            <a:normAutofit/>
          </a:bodyPr>
          <a:lstStyle/>
          <a:p>
            <a:pPr eaLnBrk="1" hangingPunct="1"/>
            <a:endParaRPr lang="hu-HU" sz="2100" dirty="0"/>
          </a:p>
          <a:p>
            <a:pPr eaLnBrk="1" hangingPunct="1"/>
            <a:r>
              <a:rPr lang="hu-HU" sz="2100" dirty="0"/>
              <a:t>Az esettanulmány elején jelezzük, hogy kiről írjuk azt és miért. </a:t>
            </a:r>
          </a:p>
          <a:p>
            <a:pPr eaLnBrk="1" hangingPunct="1"/>
            <a:r>
              <a:rPr lang="hu-HU" sz="2100" dirty="0"/>
              <a:t>A személyiségi jogokra való tekintettel az esettanulmányban a </a:t>
            </a:r>
            <a:r>
              <a:rPr lang="hu-HU" sz="2100" dirty="0" smtClean="0"/>
              <a:t>személyes </a:t>
            </a:r>
            <a:r>
              <a:rPr lang="hu-HU" sz="2100" dirty="0"/>
              <a:t>adatait, amiből felismerhető nem lehet szerepeltetni, el kell fedni. (név, pontos születési dátum, lakhely, </a:t>
            </a:r>
            <a:r>
              <a:rPr lang="hu-HU" sz="2100" dirty="0" smtClean="0"/>
              <a:t>intézmény neve)</a:t>
            </a:r>
            <a:endParaRPr lang="hu-HU" sz="2100" dirty="0"/>
          </a:p>
          <a:p>
            <a:pPr eaLnBrk="1" hangingPunct="1"/>
            <a:r>
              <a:rPr lang="hu-HU" sz="2100" dirty="0"/>
              <a:t>Azokat a tüneteket, tünet-együtteseket, amelyeket a pedagógus tapasztal, ami miatt úgy gondolja, hogy </a:t>
            </a:r>
            <a:r>
              <a:rPr lang="hu-HU" sz="2100" dirty="0" smtClean="0"/>
              <a:t>a gyerekre </a:t>
            </a:r>
            <a:r>
              <a:rPr lang="hu-HU" sz="2100" dirty="0"/>
              <a:t>vonatkozó adatokat rendszerezni, összegezni kell</a:t>
            </a:r>
            <a:r>
              <a:rPr lang="hu-HU" sz="2600" dirty="0"/>
              <a:t>. </a:t>
            </a:r>
            <a:endParaRPr lang="hu-HU" sz="2600" i="1" dirty="0"/>
          </a:p>
        </p:txBody>
      </p:sp>
    </p:spTree>
    <p:extLst>
      <p:ext uri="{BB962C8B-B14F-4D97-AF65-F5344CB8AC3E}">
        <p14:creationId xmlns:p14="http://schemas.microsoft.com/office/powerpoint/2010/main" val="12067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08E3772D-8179-47DD-809D-30B3A0CDA9D2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150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megismeréshez alkalmazott konkrét módszerek leírása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2133600"/>
            <a:ext cx="7418785" cy="38862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hu-HU" sz="3200" dirty="0"/>
              <a:t>A képzés során módszerek közül miket alkalmaztunk az </a:t>
            </a:r>
            <a:r>
              <a:rPr lang="hu-HU" sz="3200" dirty="0" smtClean="0"/>
              <a:t>egyes </a:t>
            </a:r>
            <a:r>
              <a:rPr lang="hu-HU" sz="3200" dirty="0"/>
              <a:t>jellemzők megismerésére</a:t>
            </a:r>
          </a:p>
          <a:p>
            <a:pPr lvl="1" eaLnBrk="1" hangingPunct="1"/>
            <a:r>
              <a:rPr lang="hu-HU" sz="3200" dirty="0"/>
              <a:t>megfigyelés,  </a:t>
            </a:r>
          </a:p>
          <a:p>
            <a:pPr lvl="1" eaLnBrk="1" hangingPunct="1"/>
            <a:r>
              <a:rPr lang="hu-HU" sz="3200" dirty="0"/>
              <a:t>interjú, </a:t>
            </a:r>
            <a:endParaRPr lang="hu-HU" sz="3200" dirty="0" smtClean="0"/>
          </a:p>
          <a:p>
            <a:pPr lvl="1" eaLnBrk="1" hangingPunct="1"/>
            <a:r>
              <a:rPr lang="hu-HU" sz="3200" dirty="0" smtClean="0"/>
              <a:t>kérdőív</a:t>
            </a:r>
            <a:endParaRPr lang="hu-HU" sz="3200" dirty="0"/>
          </a:p>
          <a:p>
            <a:pPr lvl="1" eaLnBrk="1" hangingPunct="1"/>
            <a:r>
              <a:rPr lang="hu-HU" sz="3200" dirty="0"/>
              <a:t>dokumentumelemzés, </a:t>
            </a:r>
          </a:p>
          <a:p>
            <a:pPr marL="457200" lvl="1" indent="0" eaLnBrk="1" hangingPunct="1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243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82264941-97A3-4089-860E-14731B45FAF2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151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3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Vizsgálati eredmények, megállapítások</a:t>
            </a:r>
            <a:endParaRPr lang="hu-HU" sz="3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2133600"/>
            <a:ext cx="7202761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dirty="0"/>
              <a:t>Összegezzük a vizsgálati módszerekkel nyert adatokat, és levonjuk a szükséges következtetéseket.</a:t>
            </a:r>
          </a:p>
          <a:p>
            <a:pPr eaLnBrk="1" hangingPunct="1"/>
            <a:r>
              <a:rPr lang="hu-HU" sz="3200" dirty="0"/>
              <a:t>Figyelembe vesszük más szakemberek vizsgálati eredményeit is, ha van ilyen</a:t>
            </a:r>
            <a:r>
              <a:rPr lang="hu-HU" sz="3200" dirty="0" smtClean="0"/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884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8AAEADF-51AE-461C-A398-83FC13548B7C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152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 adatok alapján tervezett pedagógiai beavatkozások leírása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2133600"/>
            <a:ext cx="7202761" cy="38862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sz="2400" dirty="0" smtClean="0"/>
              <a:t>A vizsgálati eredmények alapján megtervezzük, hogy milyen pedagógiai módszerekkel oktassuk, neveljük, fejlesszük a továbbiakban tanítványunkat. </a:t>
            </a:r>
          </a:p>
          <a:p>
            <a:pPr eaLnBrk="1" hangingPunct="1"/>
            <a:r>
              <a:rPr lang="hu-HU" sz="2400" dirty="0" smtClean="0"/>
              <a:t>Ennek érdekében az alábbi lépések átgondolása és megfogalmazása javasolt: </a:t>
            </a:r>
          </a:p>
          <a:p>
            <a:pPr eaLnBrk="1" hangingPunct="1">
              <a:buFont typeface="Wingdings" pitchFamily="2" charset="2"/>
              <a:buNone/>
            </a:pPr>
            <a:endParaRPr lang="hu-HU" i="1" dirty="0" smtClean="0"/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171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A5B720F-CD89-445B-8E4F-5EA501956BEC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153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3800">
                <a:latin typeface="Arial" charset="0"/>
              </a:rPr>
              <a:t>Más szakértelem/ kompetencia bevonása: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87625" y="2133600"/>
            <a:ext cx="7346778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600" b="1" i="1" dirty="0"/>
              <a:t>Eldöntjük, hogy szükség van-e erre a </a:t>
            </a:r>
            <a:r>
              <a:rPr lang="hu-HU" sz="2600" b="1" i="1" dirty="0" smtClean="0"/>
              <a:t>gyerek </a:t>
            </a:r>
            <a:r>
              <a:rPr lang="hu-HU" sz="2600" b="1" i="1" dirty="0"/>
              <a:t>fejlesztése érdekében,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Nevelési Tanácsadó.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Tanulási Képességet Vizsgáló Szakértői Bizottság,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Gyermekjóléti szolgálat,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Családsegítő Intézet, </a:t>
            </a:r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pszichológus,</a:t>
            </a:r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gyógypedagógus, </a:t>
            </a:r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orvos,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/>
              <a:t>Tehetségesek esetében bevonható más szakértelem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2000" dirty="0"/>
              <a:t>Sportiskola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2000" dirty="0"/>
              <a:t>Művészeti intézmények </a:t>
            </a:r>
            <a:r>
              <a:rPr lang="hu-HU" sz="2000" dirty="0" err="1"/>
              <a:t>stb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149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Kérdőíves módszerek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053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6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8BB9EEE5-3310-4C7B-8A71-68F7352BB8D3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155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4480" y="419323"/>
            <a:ext cx="6589200" cy="1280890"/>
          </a:xfrm>
        </p:spPr>
        <p:txBody>
          <a:bodyPr anchor="ctr"/>
          <a:lstStyle/>
          <a:p>
            <a:pPr eaLnBrk="1" hangingPunct="1"/>
            <a:r>
              <a:rPr lang="hu-HU" sz="3800" dirty="0">
                <a:latin typeface="Arial" charset="0"/>
              </a:rPr>
              <a:t>A kérdőíveken található kérdéstípusok</a:t>
            </a:r>
            <a:endParaRPr lang="en-GB" sz="3800" u="sng" dirty="0"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3" y="1700213"/>
            <a:ext cx="3611688" cy="4430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sz="2200" b="1" u="sng" dirty="0"/>
              <a:t>zárt kérdések</a:t>
            </a:r>
            <a:endParaRPr lang="hu-HU" sz="2200" dirty="0"/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a lehetséges válaszok köre rögzített, vagyis standardizált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a megadott válaszlehetőségek közül kell egyet vagy többet bejelölni 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feldolgozása könnyű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sok értékes információ elveszhet</a:t>
            </a:r>
            <a:endParaRPr lang="hu-HU" sz="2200" i="1" u="sng" dirty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2722" y="1700213"/>
            <a:ext cx="3901677" cy="44307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sz="2200" b="1" u="sng" dirty="0"/>
              <a:t>nyitott kérdések </a:t>
            </a:r>
            <a:endParaRPr lang="hu-HU" sz="2200" b="1" dirty="0"/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nincsenek válaszlehetőségek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saját szavakkal  kell válaszolni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feldolgozása nehéz, mert utólag csoportosítani (kódolni) kell a különböző válaszokat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/>
              <a:t>differenciált, finom adatokhoz juthatunk, amelyek lehetővé teszik az árnyaltabb következtetések levonását.</a:t>
            </a:r>
            <a:endParaRPr lang="hu-HU" sz="2200" b="1" i="1" dirty="0"/>
          </a:p>
          <a:p>
            <a:pPr eaLnBrk="1" hangingPunct="1">
              <a:lnSpc>
                <a:spcPct val="80000"/>
              </a:lnSpc>
            </a:pP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6187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D3B1C72-8D4B-48C1-A0A4-A969754D5FE8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156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z="3800">
                <a:latin typeface="Arial" charset="0"/>
              </a:rPr>
              <a:t>A kérdőívek kitöltésének módszerei</a:t>
            </a:r>
            <a:endParaRPr lang="en-GB" sz="3800"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u="sng" dirty="0" smtClean="0"/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Önkitöltős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Megkérdezéses adatfelvétel 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555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8FBE9F43-514E-4482-8E03-C54C1B491566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157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kérdőívek kitöltői lehetnek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sz="2400" dirty="0" smtClean="0"/>
              <a:t>A szülők</a:t>
            </a:r>
          </a:p>
          <a:p>
            <a:pPr eaLnBrk="1" hangingPunct="1"/>
            <a:r>
              <a:rPr lang="hu-HU" sz="2400" dirty="0" smtClean="0"/>
              <a:t>A pedagógusok, korábbi megfigyeléseik alapján</a:t>
            </a:r>
          </a:p>
        </p:txBody>
      </p:sp>
    </p:spTree>
    <p:extLst>
      <p:ext uri="{BB962C8B-B14F-4D97-AF65-F5344CB8AC3E}">
        <p14:creationId xmlns:p14="http://schemas.microsoft.com/office/powerpoint/2010/main" val="5044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A megfigyelés módszere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833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3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C64C7BA-7E54-4FCC-AED8-85EA80177DE6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159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494236" y="813098"/>
            <a:ext cx="63484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>
                <a:solidFill>
                  <a:prstClr val="white"/>
                </a:solidFill>
                <a:latin typeface="Century Gothic" panose="020B0502020202020204"/>
                <a:cs typeface="Times New Roman" pitchFamily="18" charset="0"/>
              </a:rPr>
              <a:t>A pedagógiai munkában alkalmazható</a:t>
            </a:r>
            <a:endParaRPr lang="hu-HU" b="1">
              <a:solidFill>
                <a:prstClr val="white"/>
              </a:solidFill>
              <a:latin typeface="Century Gothic" panose="020B0502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>
                <a:solidFill>
                  <a:prstClr val="white"/>
                </a:solidFill>
                <a:latin typeface="Century Gothic" panose="020B0502020202020204"/>
                <a:cs typeface="Times New Roman" pitchFamily="18" charset="0"/>
              </a:rPr>
              <a:t> megfigyelési típusok</a:t>
            </a:r>
            <a:endParaRPr lang="hu-HU">
              <a:solidFill>
                <a:prstClr val="white"/>
              </a:solidFill>
              <a:latin typeface="Century Gothic" panose="020B0502020202020204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3061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00915"/>
              </p:ext>
            </p:extLst>
          </p:nvPr>
        </p:nvGraphicFramePr>
        <p:xfrm>
          <a:off x="1601392" y="1916832"/>
          <a:ext cx="6643015" cy="4320461"/>
        </p:xfrm>
        <a:graphic>
          <a:graphicData uri="http://schemas.openxmlformats.org/drawingml/2006/table">
            <a:tbl>
              <a:tblPr/>
              <a:tblGrid>
                <a:gridCol w="221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797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SZÁNDÉK SZERINT</a:t>
                      </a: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RENDSZERESSÉGE SZERINT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5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Alkalomszerű</a:t>
                      </a:r>
                      <a:endParaRPr kumimoji="0" lang="hu-H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Rendszeres</a:t>
                      </a:r>
                      <a:endParaRPr kumimoji="0" lang="hu-HU" sz="2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3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STRUKTURÁ-LATLAN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Strukturálatlan és alkalomszerű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Strukturálatlan és rendszeres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7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STRUKTURÁLT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Strukturált és alkalomszerű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Strukturált és rendszeres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Tanulási zavarok, részképesség zavarok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176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25A7A03D-4EA2-42D7-941A-18D7C038203C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160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strukturálatlan megfigyelés jellemzői</a:t>
            </a:r>
            <a:endParaRPr lang="en-GB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2133600"/>
            <a:ext cx="7346777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hu-HU" sz="2600" dirty="0"/>
          </a:p>
          <a:p>
            <a:pPr eaLnBrk="1" hangingPunct="1">
              <a:lnSpc>
                <a:spcPct val="90000"/>
              </a:lnSpc>
            </a:pPr>
            <a:r>
              <a:rPr lang="hu-HU" sz="2600" dirty="0"/>
              <a:t>Nincs előre meghatározott terve és szempontrendszere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/>
              <a:t>Általában felderítő vizsgálatoknál alkalmazzák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/>
              <a:t>A megfigyelőre a legerősebb ingerek hatnak, melynek következtében a szelektív figyelem súlyos problémája lép fel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/>
              <a:t>Többségében nem várt eseményekhez kötődik, így nehéz a megfigyelési szempontokat kialakítani (de lehet egy séma –megfigyelési űrlap)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74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614BA7F-DB79-481D-BA68-4D22C2E32955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161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strukturált megfigyelés jellemzői</a:t>
            </a:r>
            <a:endParaRPr lang="en-GB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2133600"/>
            <a:ext cx="7274769" cy="38862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sz="2400" dirty="0" smtClean="0"/>
              <a:t>Előre kidolgozott konkrét terve,  szempontrendszere és időkerete van </a:t>
            </a:r>
          </a:p>
          <a:p>
            <a:pPr eaLnBrk="1" hangingPunct="1"/>
            <a:r>
              <a:rPr lang="hu-HU" sz="2400" dirty="0" smtClean="0"/>
              <a:t>Leíró (jellemző) és magyarázó (oksági viszonyokat kereső) vizsgálatoknál használják</a:t>
            </a:r>
          </a:p>
          <a:p>
            <a:pPr eaLnBrk="1" hangingPunct="1"/>
            <a:r>
              <a:rPr lang="hu-HU" sz="2400" dirty="0" smtClean="0"/>
              <a:t>Objektívebb információkat nyújt, mert a szelektivitás és a szubjektivitás kiszűrhető  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93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332656"/>
            <a:ext cx="8028384" cy="640871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Egyszerű</a:t>
            </a:r>
            <a:r>
              <a:rPr lang="hu-HU" sz="2000" dirty="0" smtClean="0"/>
              <a:t> módszer, mert </a:t>
            </a:r>
            <a:r>
              <a:rPr lang="en-US" sz="2000" dirty="0" err="1" smtClean="0"/>
              <a:t>esetenként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eszközigénytelen</a:t>
            </a:r>
            <a:r>
              <a:rPr lang="en-US" sz="2000" dirty="0" smtClean="0"/>
              <a:t>, a nap </a:t>
            </a:r>
            <a:r>
              <a:rPr lang="en-US" sz="2000" dirty="0" err="1" smtClean="0"/>
              <a:t>bármely</a:t>
            </a:r>
            <a:r>
              <a:rPr lang="en-US" sz="2000" dirty="0" smtClean="0"/>
              <a:t> </a:t>
            </a:r>
            <a:r>
              <a:rPr lang="en-US" sz="2000" dirty="0" err="1" smtClean="0"/>
              <a:t>időszakában</a:t>
            </a:r>
            <a:r>
              <a:rPr lang="en-US" sz="2000" dirty="0" smtClean="0"/>
              <a:t> </a:t>
            </a:r>
            <a:r>
              <a:rPr lang="en-US" sz="2000" dirty="0" err="1" smtClean="0"/>
              <a:t>lefolytatható</a:t>
            </a:r>
            <a:r>
              <a:rPr lang="en-US" sz="2000" dirty="0" smtClean="0"/>
              <a:t>, </a:t>
            </a:r>
            <a:r>
              <a:rPr lang="en-US" sz="2000" dirty="0" err="1" smtClean="0"/>
              <a:t>bármikor</a:t>
            </a:r>
            <a:r>
              <a:rPr lang="en-US" sz="2000" dirty="0" smtClean="0"/>
              <a:t> </a:t>
            </a:r>
            <a:r>
              <a:rPr lang="en-US" sz="2000" dirty="0" err="1" smtClean="0"/>
              <a:t>megismételhető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r>
              <a:rPr lang="hu-HU" sz="2000" dirty="0" smtClean="0"/>
              <a:t>V</a:t>
            </a:r>
            <a:r>
              <a:rPr lang="en-US" sz="2000" dirty="0" err="1" smtClean="0"/>
              <a:t>alós</a:t>
            </a:r>
            <a:r>
              <a:rPr lang="en-US" sz="2000" dirty="0" smtClean="0"/>
              <a:t> </a:t>
            </a:r>
            <a:r>
              <a:rPr lang="en-US" sz="2000" dirty="0" err="1" smtClean="0"/>
              <a:t>adatok</a:t>
            </a:r>
            <a:r>
              <a:rPr lang="en-US" sz="2000" dirty="0" smtClean="0"/>
              <a:t>, ha a </a:t>
            </a:r>
            <a:r>
              <a:rPr lang="en-US" sz="2000" dirty="0" err="1" smtClean="0"/>
              <a:t>megfigyelés</a:t>
            </a:r>
            <a:r>
              <a:rPr lang="en-US" sz="2000" dirty="0" smtClean="0"/>
              <a:t> a </a:t>
            </a:r>
            <a:r>
              <a:rPr lang="en-US" sz="2000" dirty="0" err="1" smtClean="0"/>
              <a:t>gyermek</a:t>
            </a:r>
            <a:r>
              <a:rPr lang="en-US" sz="2000" dirty="0" smtClean="0"/>
              <a:t> </a:t>
            </a:r>
            <a:r>
              <a:rPr lang="en-US" sz="2000" dirty="0" err="1" smtClean="0"/>
              <a:t>természetes</a:t>
            </a:r>
            <a:r>
              <a:rPr lang="en-US" sz="2000" dirty="0" smtClean="0"/>
              <a:t> </a:t>
            </a:r>
            <a:r>
              <a:rPr lang="en-US" sz="2000" dirty="0" err="1" smtClean="0"/>
              <a:t>környezetében</a:t>
            </a:r>
            <a:r>
              <a:rPr lang="en-US" sz="2000" dirty="0" smtClean="0"/>
              <a:t> </a:t>
            </a:r>
            <a:r>
              <a:rPr lang="en-US" sz="2000" dirty="0" err="1" smtClean="0"/>
              <a:t>zajlik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r>
              <a:rPr lang="en-US" sz="2000" dirty="0" err="1" smtClean="0"/>
              <a:t>Idegen</a:t>
            </a:r>
            <a:r>
              <a:rPr lang="en-US" sz="2000" dirty="0" smtClean="0"/>
              <a:t>, </a:t>
            </a:r>
            <a:r>
              <a:rPr lang="en-US" sz="2000" dirty="0" err="1" smtClean="0"/>
              <a:t>ismeretlen</a:t>
            </a:r>
            <a:r>
              <a:rPr lang="en-US" sz="2000" dirty="0" smtClean="0"/>
              <a:t> </a:t>
            </a:r>
            <a:r>
              <a:rPr lang="en-US" sz="2000" dirty="0" err="1" smtClean="0"/>
              <a:t>helyen</a:t>
            </a:r>
            <a:r>
              <a:rPr lang="en-US" sz="2000" dirty="0" smtClean="0"/>
              <a:t> a </a:t>
            </a:r>
            <a:r>
              <a:rPr lang="en-US" sz="2000" dirty="0" err="1" smtClean="0"/>
              <a:t>gyermekek</a:t>
            </a:r>
            <a:r>
              <a:rPr lang="en-US" sz="2000" dirty="0" smtClean="0"/>
              <a:t> </a:t>
            </a:r>
            <a:r>
              <a:rPr lang="en-US" sz="2000" dirty="0" err="1" smtClean="0"/>
              <a:t>többsége</a:t>
            </a:r>
            <a:r>
              <a:rPr lang="en-US" sz="2000" dirty="0" smtClean="0"/>
              <a:t> „</a:t>
            </a:r>
            <a:r>
              <a:rPr lang="en-US" sz="2000" dirty="0" err="1" smtClean="0"/>
              <a:t>lebénul</a:t>
            </a:r>
            <a:r>
              <a:rPr lang="en-US" sz="2000" dirty="0" smtClean="0"/>
              <a:t>”, </a:t>
            </a:r>
            <a:r>
              <a:rPr lang="en-US" sz="2000" dirty="0" err="1" smtClean="0"/>
              <a:t>egyáltalán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a </a:t>
            </a:r>
            <a:r>
              <a:rPr lang="en-US" sz="2000" dirty="0" err="1" smtClean="0"/>
              <a:t>rájellemző</a:t>
            </a:r>
            <a:r>
              <a:rPr lang="en-US" sz="2000" dirty="0" smtClean="0"/>
              <a:t> </a:t>
            </a:r>
            <a:r>
              <a:rPr lang="en-US" sz="2000" dirty="0" err="1" smtClean="0"/>
              <a:t>viselkedést</a:t>
            </a:r>
            <a:r>
              <a:rPr lang="en-US" sz="2000" dirty="0" smtClean="0"/>
              <a:t> </a:t>
            </a:r>
            <a:r>
              <a:rPr lang="en-US" sz="2000" dirty="0" err="1" smtClean="0"/>
              <a:t>produkálja</a:t>
            </a:r>
            <a:r>
              <a:rPr lang="en-US" sz="2000" dirty="0" smtClean="0"/>
              <a:t>.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ismerős</a:t>
            </a:r>
            <a:r>
              <a:rPr lang="en-US" sz="2000" dirty="0" smtClean="0"/>
              <a:t> </a:t>
            </a:r>
            <a:r>
              <a:rPr lang="en-US" sz="2000" dirty="0" err="1" smtClean="0"/>
              <a:t>társak</a:t>
            </a:r>
            <a:r>
              <a:rPr lang="en-US" sz="2000" dirty="0" smtClean="0"/>
              <a:t>, </a:t>
            </a:r>
            <a:r>
              <a:rPr lang="en-US" sz="2000" dirty="0" err="1" smtClean="0"/>
              <a:t>személyek</a:t>
            </a:r>
            <a:r>
              <a:rPr lang="en-US" sz="2000" dirty="0" smtClean="0"/>
              <a:t>, </a:t>
            </a:r>
            <a:r>
              <a:rPr lang="en-US" sz="2000" dirty="0" err="1" smtClean="0"/>
              <a:t>tárgyak</a:t>
            </a:r>
            <a:r>
              <a:rPr lang="en-US" sz="2000" dirty="0" smtClean="0"/>
              <a:t> </a:t>
            </a:r>
            <a:r>
              <a:rPr lang="en-US" sz="2000" dirty="0" err="1" smtClean="0"/>
              <a:t>biztonságérzetet</a:t>
            </a:r>
            <a:r>
              <a:rPr lang="en-US" sz="2000" dirty="0" smtClean="0"/>
              <a:t> </a:t>
            </a:r>
            <a:r>
              <a:rPr lang="en-US" sz="2000" dirty="0" err="1" smtClean="0"/>
              <a:t>adnak</a:t>
            </a:r>
            <a:r>
              <a:rPr lang="en-US" sz="2000" dirty="0" smtClean="0"/>
              <a:t>, a </a:t>
            </a:r>
            <a:r>
              <a:rPr lang="en-US" sz="2000" dirty="0" err="1" smtClean="0"/>
              <a:t>gyermek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fogja</a:t>
            </a:r>
            <a:r>
              <a:rPr lang="en-US" sz="2000" dirty="0" smtClean="0"/>
              <a:t> </a:t>
            </a:r>
            <a:r>
              <a:rPr lang="en-US" sz="2000" dirty="0" err="1" smtClean="0"/>
              <a:t>vissza</a:t>
            </a:r>
            <a:r>
              <a:rPr lang="en-US" sz="2000" dirty="0" smtClean="0"/>
              <a:t> </a:t>
            </a:r>
            <a:r>
              <a:rPr lang="en-US" sz="2000" dirty="0" err="1" smtClean="0"/>
              <a:t>magát</a:t>
            </a:r>
            <a:r>
              <a:rPr lang="en-US" sz="2000" dirty="0" smtClean="0"/>
              <a:t>,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játszik</a:t>
            </a:r>
            <a:r>
              <a:rPr lang="en-US" sz="2000" dirty="0" smtClean="0"/>
              <a:t> </a:t>
            </a:r>
            <a:r>
              <a:rPr lang="en-US" sz="2000" dirty="0" err="1" smtClean="0"/>
              <a:t>szerepet</a:t>
            </a:r>
            <a:r>
              <a:rPr lang="en-US" sz="2000" dirty="0" smtClean="0"/>
              <a:t>. </a:t>
            </a:r>
            <a:r>
              <a:rPr lang="en-US" sz="2000" dirty="0" err="1" smtClean="0"/>
              <a:t>Önmagát</a:t>
            </a:r>
            <a:r>
              <a:rPr lang="en-US" sz="2000" dirty="0" smtClean="0"/>
              <a:t> </a:t>
            </a:r>
            <a:r>
              <a:rPr lang="en-US" sz="2000" dirty="0" err="1" smtClean="0"/>
              <a:t>adja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megfigyelés</a:t>
            </a:r>
            <a:r>
              <a:rPr lang="en-US" sz="2000" dirty="0" smtClean="0"/>
              <a:t> </a:t>
            </a:r>
            <a:r>
              <a:rPr lang="en-US" sz="2000" dirty="0" err="1" smtClean="0"/>
              <a:t>mindig</a:t>
            </a:r>
            <a:r>
              <a:rPr lang="en-US" sz="2000" dirty="0" smtClean="0"/>
              <a:t> </a:t>
            </a:r>
            <a:r>
              <a:rPr lang="en-US" sz="2000" dirty="0" err="1" smtClean="0"/>
              <a:t>legyen</a:t>
            </a:r>
            <a:r>
              <a:rPr lang="en-US" sz="2000" dirty="0" smtClean="0"/>
              <a:t> </a:t>
            </a:r>
            <a:r>
              <a:rPr lang="en-US" sz="2000" dirty="0" err="1" smtClean="0"/>
              <a:t>tervszerű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folyamatos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r>
              <a:rPr lang="en-US" sz="2000" dirty="0" err="1" smtClean="0"/>
              <a:t>Tehát</a:t>
            </a:r>
            <a:r>
              <a:rPr lang="en-US" sz="2000" dirty="0" smtClean="0"/>
              <a:t> </a:t>
            </a:r>
            <a:r>
              <a:rPr lang="en-US" sz="2000" dirty="0" err="1" smtClean="0"/>
              <a:t>állítsunk</a:t>
            </a:r>
            <a:r>
              <a:rPr lang="en-US" sz="2000" dirty="0" smtClean="0"/>
              <a:t> </a:t>
            </a:r>
            <a:r>
              <a:rPr lang="en-US" sz="2000" dirty="0" err="1" smtClean="0"/>
              <a:t>össze</a:t>
            </a:r>
            <a:r>
              <a:rPr lang="en-US" sz="2000" dirty="0" smtClean="0"/>
              <a:t> </a:t>
            </a:r>
            <a:r>
              <a:rPr lang="en-US" sz="2000" dirty="0" err="1" smtClean="0"/>
              <a:t>megfigyelési</a:t>
            </a:r>
            <a:r>
              <a:rPr lang="en-US" sz="2000" dirty="0" smtClean="0"/>
              <a:t> </a:t>
            </a:r>
            <a:r>
              <a:rPr lang="en-US" sz="2000" dirty="0" err="1" smtClean="0"/>
              <a:t>tervet</a:t>
            </a:r>
            <a:r>
              <a:rPr lang="en-US" sz="2000" dirty="0" smtClean="0"/>
              <a:t>! </a:t>
            </a:r>
            <a:r>
              <a:rPr lang="en-US" sz="2000" dirty="0" err="1" smtClean="0"/>
              <a:t>Ebben</a:t>
            </a:r>
            <a:r>
              <a:rPr lang="en-US" sz="2000" dirty="0" smtClean="0"/>
              <a:t> </a:t>
            </a:r>
            <a:r>
              <a:rPr lang="en-US" sz="2000" dirty="0" err="1" smtClean="0"/>
              <a:t>válasszuk</a:t>
            </a:r>
            <a:r>
              <a:rPr lang="en-US" sz="2000" dirty="0" smtClean="0"/>
              <a:t> </a:t>
            </a:r>
            <a:r>
              <a:rPr lang="en-US" sz="2000" dirty="0" err="1" smtClean="0"/>
              <a:t>szét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egyes</a:t>
            </a:r>
            <a:r>
              <a:rPr lang="en-US" sz="2000" dirty="0" smtClean="0"/>
              <a:t> </a:t>
            </a:r>
            <a:r>
              <a:rPr lang="en-US" sz="2000" dirty="0" err="1" smtClean="0"/>
              <a:t>tevékenységeket</a:t>
            </a:r>
            <a:r>
              <a:rPr lang="en-US" sz="2000" dirty="0" smtClean="0"/>
              <a:t> (</a:t>
            </a:r>
            <a:r>
              <a:rPr lang="en-US" sz="2000" dirty="0" err="1" smtClean="0"/>
              <a:t>játék</a:t>
            </a:r>
            <a:r>
              <a:rPr lang="en-US" sz="2000" dirty="0" smtClean="0"/>
              <a:t>, </a:t>
            </a:r>
            <a:r>
              <a:rPr lang="en-US" sz="2000" dirty="0" err="1" smtClean="0"/>
              <a:t>ismeretszerző</a:t>
            </a:r>
            <a:r>
              <a:rPr lang="en-US" sz="2000" dirty="0" smtClean="0"/>
              <a:t>, </a:t>
            </a:r>
            <a:r>
              <a:rPr lang="en-US" sz="2000" dirty="0" err="1" smtClean="0"/>
              <a:t>munkajellegű</a:t>
            </a:r>
            <a:r>
              <a:rPr lang="en-US" sz="2000" dirty="0" smtClean="0"/>
              <a:t>)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jelöljük</a:t>
            </a:r>
            <a:r>
              <a:rPr lang="en-US" sz="2000" dirty="0" smtClean="0"/>
              <a:t> meg, </a:t>
            </a:r>
            <a:r>
              <a:rPr lang="en-US" sz="2000" dirty="0" err="1" smtClean="0"/>
              <a:t>hol</a:t>
            </a:r>
            <a:r>
              <a:rPr lang="en-US" sz="2000" dirty="0" smtClean="0"/>
              <a:t>,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fókuszolunk</a:t>
            </a:r>
            <a:r>
              <a:rPr lang="en-US" sz="2000" dirty="0" smtClean="0"/>
              <a:t>.  </a:t>
            </a:r>
            <a:endParaRPr lang="hu-HU" sz="2000" dirty="0" smtClean="0"/>
          </a:p>
          <a:p>
            <a:r>
              <a:rPr lang="hu-HU" sz="2000" dirty="0" smtClean="0"/>
              <a:t>Kellenek megfigyelési szempontok</a:t>
            </a:r>
          </a:p>
          <a:p>
            <a:r>
              <a:rPr lang="en-US" sz="2000" dirty="0" err="1" smtClean="0"/>
              <a:t>Miután</a:t>
            </a:r>
            <a:r>
              <a:rPr lang="en-US" sz="2000" dirty="0" smtClean="0"/>
              <a:t> a </a:t>
            </a:r>
            <a:r>
              <a:rPr lang="en-US" sz="2000" dirty="0" err="1" smtClean="0"/>
              <a:t>megfigyelés</a:t>
            </a:r>
            <a:r>
              <a:rPr lang="en-US" sz="2000" dirty="0" smtClean="0"/>
              <a:t> </a:t>
            </a:r>
            <a:r>
              <a:rPr lang="en-US" sz="2000" dirty="0" err="1" smtClean="0"/>
              <a:t>tevékenység</a:t>
            </a:r>
            <a:r>
              <a:rPr lang="en-US" sz="2000" dirty="0" smtClean="0"/>
              <a:t> </a:t>
            </a:r>
            <a:r>
              <a:rPr lang="en-US" sz="2000" dirty="0" err="1" smtClean="0"/>
              <a:t>közben</a:t>
            </a:r>
            <a:r>
              <a:rPr lang="en-US" sz="2000" dirty="0" smtClean="0"/>
              <a:t> </a:t>
            </a:r>
            <a:r>
              <a:rPr lang="en-US" sz="2000" dirty="0" err="1" smtClean="0"/>
              <a:t>zajlik</a:t>
            </a:r>
            <a:r>
              <a:rPr lang="en-US" sz="2000" dirty="0" smtClean="0"/>
              <a:t>,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aktuális</a:t>
            </a:r>
            <a:r>
              <a:rPr lang="en-US" sz="2000" dirty="0" smtClean="0"/>
              <a:t> </a:t>
            </a:r>
            <a:r>
              <a:rPr lang="en-US" sz="2000" dirty="0" err="1" smtClean="0"/>
              <a:t>viselkedés</a:t>
            </a:r>
            <a:r>
              <a:rPr lang="en-US" sz="2000" dirty="0" smtClean="0"/>
              <a:t> </a:t>
            </a:r>
            <a:r>
              <a:rPr lang="en-US" sz="2000" dirty="0" err="1" smtClean="0"/>
              <a:t>mellett</a:t>
            </a:r>
            <a:r>
              <a:rPr lang="en-US" sz="2000" dirty="0" smtClean="0"/>
              <a:t> </a:t>
            </a:r>
            <a:r>
              <a:rPr lang="en-US" sz="2000" dirty="0" err="1" smtClean="0"/>
              <a:t>azonnal</a:t>
            </a:r>
            <a:r>
              <a:rPr lang="en-US" sz="2000" dirty="0" smtClean="0"/>
              <a:t> </a:t>
            </a:r>
            <a:r>
              <a:rPr lang="en-US" sz="2000" dirty="0" err="1" smtClean="0"/>
              <a:t>képet</a:t>
            </a:r>
            <a:r>
              <a:rPr lang="en-US" sz="2000" dirty="0" smtClean="0"/>
              <a:t> </a:t>
            </a:r>
            <a:r>
              <a:rPr lang="en-US" sz="2000" dirty="0" err="1" smtClean="0"/>
              <a:t>kaphatunk</a:t>
            </a:r>
            <a:r>
              <a:rPr lang="en-US" sz="2000" dirty="0" smtClean="0"/>
              <a:t> a </a:t>
            </a:r>
            <a:r>
              <a:rPr lang="en-US" sz="2000" dirty="0" err="1" smtClean="0"/>
              <a:t>cselekvéshez</a:t>
            </a:r>
            <a:r>
              <a:rPr lang="en-US" sz="2000" dirty="0" smtClean="0"/>
              <a:t> </a:t>
            </a:r>
            <a:r>
              <a:rPr lang="en-US" sz="2000" dirty="0" err="1" smtClean="0"/>
              <a:t>kapcsolódó</a:t>
            </a:r>
            <a:r>
              <a:rPr lang="en-US" sz="2000" dirty="0" smtClean="0"/>
              <a:t> </a:t>
            </a:r>
            <a:r>
              <a:rPr lang="en-US" sz="2000" dirty="0" err="1" smtClean="0"/>
              <a:t>mozgásokról</a:t>
            </a:r>
            <a:r>
              <a:rPr lang="en-US" sz="2000" dirty="0" smtClean="0"/>
              <a:t> is. 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84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Az interjú módszere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545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406466CB-BAF9-4209-94B4-6365DDAD9543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164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b="1" smtClean="0"/>
              <a:t>Az interjú fajtái</a:t>
            </a:r>
            <a:endParaRPr lang="en-GB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600" u="sng" dirty="0"/>
              <a:t>Strukturált interjú:</a:t>
            </a:r>
          </a:p>
          <a:p>
            <a:pPr eaLnBrk="1" hangingPunct="1"/>
            <a:r>
              <a:rPr lang="hu-HU" sz="2600" dirty="0"/>
              <a:t>Olyan kérdezés, amely során a kérdező a kérdéseket előre megszabott sorrendben teszi fel.</a:t>
            </a:r>
          </a:p>
          <a:p>
            <a:pPr eaLnBrk="1" hangingPunct="1"/>
            <a:r>
              <a:rPr lang="hu-HU" sz="2600" dirty="0"/>
              <a:t>A kérdezett saját szavaival válaszol.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600" u="sng" dirty="0"/>
              <a:t>Strukturálatlan interjú:</a:t>
            </a:r>
          </a:p>
          <a:p>
            <a:pPr eaLnBrk="1" hangingPunct="1"/>
            <a:r>
              <a:rPr lang="hu-HU" sz="2600" dirty="0"/>
              <a:t>Olyan kvázi beszélgetés, amikor az interjút készítő pontosan tudja, mit szeretne megtudni, de a kérdések konkrét megfogalmazása és sorrendje az interjú szituációhoz kapcsolódik.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11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260648"/>
            <a:ext cx="7560840" cy="626469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kikérdezés</a:t>
            </a:r>
            <a:r>
              <a:rPr lang="en-US" sz="2400" dirty="0" smtClean="0"/>
              <a:t> </a:t>
            </a:r>
            <a:r>
              <a:rPr lang="en-US" sz="2400" dirty="0" err="1"/>
              <a:t>keretében</a:t>
            </a:r>
            <a:r>
              <a:rPr lang="en-US" sz="2400" dirty="0"/>
              <a:t> </a:t>
            </a:r>
            <a:r>
              <a:rPr lang="en-US" sz="2400" dirty="0" err="1"/>
              <a:t>történik</a:t>
            </a:r>
            <a:r>
              <a:rPr lang="en-US" sz="2400" dirty="0"/>
              <a:t>, </a:t>
            </a:r>
            <a:r>
              <a:rPr lang="en-US" sz="2400" dirty="0" err="1"/>
              <a:t>szorosan</a:t>
            </a:r>
            <a:r>
              <a:rPr lang="en-US" sz="2400" dirty="0"/>
              <a:t> </a:t>
            </a:r>
            <a:r>
              <a:rPr lang="en-US" sz="2400" dirty="0" err="1"/>
              <a:t>kapcsolódik</a:t>
            </a:r>
            <a:r>
              <a:rPr lang="en-US" sz="2400" dirty="0"/>
              <a:t> a </a:t>
            </a:r>
            <a:r>
              <a:rPr lang="en-US" sz="2400" dirty="0" err="1"/>
              <a:t>megfigyeléshez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gazdagíthatja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eddig</a:t>
            </a:r>
            <a:r>
              <a:rPr lang="en-US" sz="2400" dirty="0"/>
              <a:t> </a:t>
            </a:r>
            <a:r>
              <a:rPr lang="en-US" sz="2400" dirty="0" err="1"/>
              <a:t>szerzett</a:t>
            </a:r>
            <a:r>
              <a:rPr lang="en-US" sz="2400" dirty="0"/>
              <a:t> </a:t>
            </a:r>
            <a:r>
              <a:rPr lang="en-US" sz="2400" dirty="0" err="1"/>
              <a:t>tapasztalatokat</a:t>
            </a:r>
            <a:r>
              <a:rPr lang="en-US" sz="2400" dirty="0"/>
              <a:t>. </a:t>
            </a:r>
            <a:endParaRPr lang="hu-HU" sz="2400" dirty="0" smtClean="0"/>
          </a:p>
          <a:p>
            <a:r>
              <a:rPr lang="en-US" sz="2400" dirty="0" err="1" smtClean="0"/>
              <a:t>Természetes</a:t>
            </a:r>
            <a:r>
              <a:rPr lang="en-US" sz="2400" dirty="0" smtClean="0"/>
              <a:t> </a:t>
            </a:r>
            <a:r>
              <a:rPr lang="en-US" sz="2400" dirty="0" err="1"/>
              <a:t>egyszerűsége</a:t>
            </a:r>
            <a:r>
              <a:rPr lang="en-US" sz="2400" dirty="0"/>
              <a:t> </a:t>
            </a:r>
            <a:r>
              <a:rPr lang="en-US" sz="2400" dirty="0" err="1"/>
              <a:t>miatt</a:t>
            </a:r>
            <a:r>
              <a:rPr lang="en-US" sz="2400" dirty="0"/>
              <a:t> (</a:t>
            </a:r>
            <a:r>
              <a:rPr lang="en-US" sz="2400" dirty="0" err="1"/>
              <a:t>eszközigénytelen</a:t>
            </a:r>
            <a:r>
              <a:rPr lang="en-US" sz="2400" dirty="0"/>
              <a:t>, </a:t>
            </a:r>
            <a:r>
              <a:rPr lang="en-US" sz="2400" dirty="0" err="1"/>
              <a:t>bármikor</a:t>
            </a:r>
            <a:r>
              <a:rPr lang="en-US" sz="2400" dirty="0"/>
              <a:t> </a:t>
            </a:r>
            <a:r>
              <a:rPr lang="en-US" sz="2400" dirty="0" err="1"/>
              <a:t>elkezdhető</a:t>
            </a:r>
            <a:r>
              <a:rPr lang="en-US" sz="2400" dirty="0"/>
              <a:t>, </a:t>
            </a:r>
            <a:r>
              <a:rPr lang="en-US" sz="2400" dirty="0" err="1"/>
              <a:t>folytatható</a:t>
            </a:r>
            <a:r>
              <a:rPr lang="en-US" sz="2400" dirty="0"/>
              <a:t>, </a:t>
            </a:r>
            <a:r>
              <a:rPr lang="en-US" sz="2400" dirty="0" err="1"/>
              <a:t>befejezhető</a:t>
            </a:r>
            <a:r>
              <a:rPr lang="en-US" sz="2400" dirty="0"/>
              <a:t>, </a:t>
            </a:r>
            <a:r>
              <a:rPr lang="en-US" sz="2400" dirty="0" err="1"/>
              <a:t>nincs</a:t>
            </a:r>
            <a:r>
              <a:rPr lang="en-US" sz="2400" dirty="0"/>
              <a:t> </a:t>
            </a:r>
            <a:r>
              <a:rPr lang="en-US" sz="2400" dirty="0" err="1"/>
              <a:t>helyhez</a:t>
            </a:r>
            <a:r>
              <a:rPr lang="en-US" sz="2400" dirty="0"/>
              <a:t>, </a:t>
            </a:r>
            <a:r>
              <a:rPr lang="en-US" sz="2400" dirty="0" err="1"/>
              <a:t>időhöz</a:t>
            </a:r>
            <a:r>
              <a:rPr lang="en-US" sz="2400" dirty="0"/>
              <a:t> </a:t>
            </a:r>
            <a:r>
              <a:rPr lang="en-US" sz="2400" dirty="0" err="1"/>
              <a:t>kötve</a:t>
            </a:r>
            <a:r>
              <a:rPr lang="en-US" sz="2400" dirty="0"/>
              <a:t>) </a:t>
            </a:r>
            <a:r>
              <a:rPr lang="en-US" sz="2400" dirty="0" err="1"/>
              <a:t>így</a:t>
            </a:r>
            <a:r>
              <a:rPr lang="en-US" sz="2400" dirty="0"/>
              <a:t> </a:t>
            </a:r>
            <a:r>
              <a:rPr lang="en-US" sz="2400" dirty="0" err="1"/>
              <a:t>sokan</a:t>
            </a:r>
            <a:r>
              <a:rPr lang="en-US" sz="2400" dirty="0"/>
              <a:t> </a:t>
            </a:r>
            <a:r>
              <a:rPr lang="en-US" sz="2400" dirty="0" err="1"/>
              <a:t>használják</a:t>
            </a:r>
            <a:r>
              <a:rPr lang="en-US" sz="2400" dirty="0"/>
              <a:t>. </a:t>
            </a:r>
            <a:endParaRPr lang="hu-HU" sz="2400" dirty="0" smtClean="0"/>
          </a:p>
          <a:p>
            <a:r>
              <a:rPr lang="en-US" sz="2400" dirty="0" err="1" smtClean="0"/>
              <a:t>Itt</a:t>
            </a:r>
            <a:r>
              <a:rPr lang="en-US" sz="2400" dirty="0" smtClean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alapvető</a:t>
            </a:r>
            <a:r>
              <a:rPr lang="en-US" sz="2400" dirty="0"/>
              <a:t> </a:t>
            </a:r>
            <a:r>
              <a:rPr lang="en-US" sz="2400" dirty="0" err="1"/>
              <a:t>feltételből</a:t>
            </a:r>
            <a:r>
              <a:rPr lang="en-US" sz="2400" dirty="0"/>
              <a:t> </a:t>
            </a:r>
            <a:r>
              <a:rPr lang="en-US" sz="2400" dirty="0" err="1"/>
              <a:t>kell</a:t>
            </a:r>
            <a:r>
              <a:rPr lang="en-US" sz="2400" dirty="0"/>
              <a:t> </a:t>
            </a:r>
            <a:r>
              <a:rPr lang="en-US" sz="2400" dirty="0" err="1"/>
              <a:t>kiindulni</a:t>
            </a:r>
            <a:r>
              <a:rPr lang="en-US" sz="2400" dirty="0"/>
              <a:t>: </a:t>
            </a:r>
            <a:r>
              <a:rPr lang="en-US" sz="2400" b="1" u="sng" dirty="0"/>
              <a:t>a </a:t>
            </a:r>
            <a:r>
              <a:rPr lang="en-US" sz="2400" b="1" u="sng" dirty="0" err="1"/>
              <a:t>gyermek</a:t>
            </a:r>
            <a:r>
              <a:rPr lang="en-US" sz="2400" b="1" u="sng" dirty="0"/>
              <a:t> </a:t>
            </a:r>
            <a:r>
              <a:rPr lang="en-US" sz="2400" b="1" u="sng" dirty="0" err="1"/>
              <a:t>beszédének</a:t>
            </a:r>
            <a:r>
              <a:rPr lang="en-US" sz="2400" b="1" u="sng" dirty="0"/>
              <a:t>, </a:t>
            </a:r>
            <a:r>
              <a:rPr lang="en-US" sz="2400" b="1" u="sng" dirty="0" err="1"/>
              <a:t>szókincsének</a:t>
            </a:r>
            <a:r>
              <a:rPr lang="en-US" sz="2400" b="1" u="sng" dirty="0"/>
              <a:t> </a:t>
            </a:r>
            <a:r>
              <a:rPr lang="en-US" sz="2400" dirty="0" err="1"/>
              <a:t>szintjéről</a:t>
            </a:r>
            <a:r>
              <a:rPr lang="en-US" sz="2400" dirty="0"/>
              <a:t>.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/>
              <a:t>óvodában</a:t>
            </a:r>
            <a:r>
              <a:rPr lang="en-US" sz="2400" dirty="0"/>
              <a:t> </a:t>
            </a:r>
            <a:r>
              <a:rPr lang="en-US" sz="2400" dirty="0" err="1"/>
              <a:t>különösen</a:t>
            </a:r>
            <a:r>
              <a:rPr lang="en-US" sz="2400" dirty="0"/>
              <a:t> </a:t>
            </a:r>
            <a:r>
              <a:rPr lang="en-US" sz="2400" dirty="0" err="1"/>
              <a:t>ügyelnünk</a:t>
            </a:r>
            <a:r>
              <a:rPr lang="en-US" sz="2400" dirty="0"/>
              <a:t> </a:t>
            </a:r>
            <a:r>
              <a:rPr lang="en-US" sz="2400" dirty="0" err="1"/>
              <a:t>kell</a:t>
            </a:r>
            <a:r>
              <a:rPr lang="en-US" sz="2400" dirty="0"/>
              <a:t> </a:t>
            </a:r>
            <a:r>
              <a:rPr lang="en-US" sz="2400" dirty="0" err="1"/>
              <a:t>arra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ne </a:t>
            </a:r>
            <a:r>
              <a:rPr lang="en-US" sz="2400" dirty="0" err="1"/>
              <a:t>adjuk</a:t>
            </a:r>
            <a:r>
              <a:rPr lang="en-US" sz="2400" dirty="0"/>
              <a:t> a </a:t>
            </a:r>
            <a:r>
              <a:rPr lang="en-US" sz="2400" dirty="0" err="1"/>
              <a:t>gyermek</a:t>
            </a:r>
            <a:r>
              <a:rPr lang="en-US" sz="2400" dirty="0"/>
              <a:t> </a:t>
            </a:r>
            <a:r>
              <a:rPr lang="en-US" sz="2400" dirty="0" err="1"/>
              <a:t>szájába</a:t>
            </a:r>
            <a:r>
              <a:rPr lang="en-US" sz="2400" dirty="0"/>
              <a:t> </a:t>
            </a:r>
            <a:r>
              <a:rPr lang="en-US" sz="2400" dirty="0" err="1"/>
              <a:t>gondolatainkat</a:t>
            </a:r>
            <a:r>
              <a:rPr lang="en-US" sz="2400" dirty="0"/>
              <a:t>, </a:t>
            </a:r>
            <a:r>
              <a:rPr lang="en-US" sz="2400" dirty="0" err="1"/>
              <a:t>véleményünket</a:t>
            </a:r>
            <a:r>
              <a:rPr lang="en-US" sz="2400" dirty="0"/>
              <a:t>, </a:t>
            </a:r>
            <a:r>
              <a:rPr lang="en-US" sz="2400" dirty="0" err="1"/>
              <a:t>amire</a:t>
            </a:r>
            <a:r>
              <a:rPr lang="en-US" sz="2400" dirty="0"/>
              <a:t> </a:t>
            </a:r>
            <a:r>
              <a:rPr lang="en-US" sz="2400" dirty="0" err="1"/>
              <a:t>csak</a:t>
            </a:r>
            <a:r>
              <a:rPr lang="en-US" sz="2400" dirty="0"/>
              <a:t> </a:t>
            </a:r>
            <a:r>
              <a:rPr lang="en-US" sz="2400" dirty="0" err="1"/>
              <a:t>bólintással</a:t>
            </a:r>
            <a:r>
              <a:rPr lang="en-US" sz="2400" dirty="0"/>
              <a:t> </a:t>
            </a:r>
            <a:r>
              <a:rPr lang="en-US" sz="2400" dirty="0" err="1"/>
              <a:t>válaszol</a:t>
            </a:r>
            <a:r>
              <a:rPr lang="en-US" sz="2400" dirty="0"/>
              <a:t>. </a:t>
            </a:r>
            <a:r>
              <a:rPr lang="en-US" sz="2400" b="1" u="sng" dirty="0"/>
              <a:t>Ne </a:t>
            </a:r>
            <a:r>
              <a:rPr lang="en-US" sz="2400" b="1" u="sng" dirty="0" err="1"/>
              <a:t>tegyünk</a:t>
            </a:r>
            <a:r>
              <a:rPr lang="en-US" sz="2400" b="1" u="sng" dirty="0"/>
              <a:t> </a:t>
            </a:r>
            <a:r>
              <a:rPr lang="en-US" sz="2400" b="1" u="sng" dirty="0" err="1"/>
              <a:t>fel</a:t>
            </a:r>
            <a:r>
              <a:rPr lang="en-US" sz="2400" b="1" u="sng" dirty="0"/>
              <a:t> </a:t>
            </a:r>
            <a:r>
              <a:rPr lang="en-US" sz="2400" b="1" u="sng" dirty="0" err="1"/>
              <a:t>sugalmazó</a:t>
            </a:r>
            <a:r>
              <a:rPr lang="en-US" sz="2400" b="1" u="sng" dirty="0"/>
              <a:t>, </a:t>
            </a:r>
            <a:r>
              <a:rPr lang="en-US" sz="2400" b="1" u="sng" dirty="0" err="1"/>
              <a:t>eldöntendő</a:t>
            </a:r>
            <a:r>
              <a:rPr lang="en-US" sz="2400" b="1" u="sng" dirty="0"/>
              <a:t> </a:t>
            </a:r>
            <a:r>
              <a:rPr lang="en-US" sz="2400" dirty="0" err="1"/>
              <a:t>kérdéseket</a:t>
            </a:r>
            <a:r>
              <a:rPr lang="en-US" sz="2400" dirty="0"/>
              <a:t>, </a:t>
            </a:r>
            <a:r>
              <a:rPr lang="en-US" sz="2400" dirty="0" err="1"/>
              <a:t>amelyekkel</a:t>
            </a:r>
            <a:r>
              <a:rPr lang="en-US" sz="2400" dirty="0"/>
              <a:t> </a:t>
            </a:r>
            <a:r>
              <a:rPr lang="en-US" sz="2400" dirty="0" err="1"/>
              <a:t>nagymértékben</a:t>
            </a:r>
            <a:r>
              <a:rPr lang="en-US" sz="2400" dirty="0"/>
              <a:t> </a:t>
            </a:r>
            <a:r>
              <a:rPr lang="en-US" sz="2400" dirty="0" err="1"/>
              <a:t>befolyásolhatjuk</a:t>
            </a:r>
            <a:r>
              <a:rPr lang="en-US" sz="2400" dirty="0"/>
              <a:t> a </a:t>
            </a:r>
            <a:r>
              <a:rPr lang="en-US" sz="2400" dirty="0" err="1"/>
              <a:t>választ</a:t>
            </a:r>
            <a:r>
              <a:rPr lang="en-US" sz="2400" dirty="0"/>
              <a:t>! 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21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404664"/>
            <a:ext cx="7704856" cy="6048672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kívánt</a:t>
            </a:r>
            <a:r>
              <a:rPr lang="en-US" sz="2000" dirty="0"/>
              <a:t> </a:t>
            </a:r>
            <a:r>
              <a:rPr lang="en-US" sz="2000" dirty="0" err="1"/>
              <a:t>információt</a:t>
            </a:r>
            <a:r>
              <a:rPr lang="en-US" sz="2000" dirty="0"/>
              <a:t> </a:t>
            </a:r>
            <a:r>
              <a:rPr lang="en-US" sz="2000" dirty="0" err="1"/>
              <a:t>nyújtó</a:t>
            </a:r>
            <a:r>
              <a:rPr lang="en-US" sz="2000" dirty="0"/>
              <a:t> </a:t>
            </a:r>
            <a:r>
              <a:rPr lang="en-US" sz="2000" dirty="0" err="1"/>
              <a:t>beszélgetésnél</a:t>
            </a:r>
            <a:r>
              <a:rPr lang="en-US" sz="2000" dirty="0"/>
              <a:t> </a:t>
            </a:r>
            <a:r>
              <a:rPr lang="en-US" sz="2000" dirty="0" err="1"/>
              <a:t>fontos</a:t>
            </a:r>
            <a:r>
              <a:rPr lang="en-US" sz="2000" dirty="0"/>
              <a:t> a </a:t>
            </a:r>
            <a:r>
              <a:rPr lang="en-US" sz="2000" b="1" u="sng" dirty="0" err="1"/>
              <a:t>nyugodt</a:t>
            </a:r>
            <a:r>
              <a:rPr lang="en-US" sz="2000" b="1" u="sng" dirty="0"/>
              <a:t>, </a:t>
            </a:r>
            <a:r>
              <a:rPr lang="en-US" sz="2000" dirty="0" err="1"/>
              <a:t>bizalommal</a:t>
            </a:r>
            <a:r>
              <a:rPr lang="en-US" sz="2000" dirty="0"/>
              <a:t> </a:t>
            </a:r>
            <a:r>
              <a:rPr lang="en-US" sz="2000" b="1" u="sng" dirty="0" err="1"/>
              <a:t>teli</a:t>
            </a:r>
            <a:r>
              <a:rPr lang="en-US" sz="2000" b="1" u="sng" dirty="0"/>
              <a:t>, </a:t>
            </a:r>
            <a:r>
              <a:rPr lang="en-US" sz="2000" b="1" u="sng" dirty="0" err="1"/>
              <a:t>meleg</a:t>
            </a:r>
            <a:r>
              <a:rPr lang="en-US" sz="2000" b="1" u="sng" dirty="0"/>
              <a:t>, </a:t>
            </a:r>
            <a:r>
              <a:rPr lang="en-US" sz="2000" b="1" u="sng" dirty="0" err="1"/>
              <a:t>szeretetteljes</a:t>
            </a:r>
            <a:r>
              <a:rPr lang="en-US" sz="2000" b="1" u="sng" dirty="0"/>
              <a:t> </a:t>
            </a:r>
            <a:r>
              <a:rPr lang="en-US" sz="2000" b="1" u="sng" dirty="0" err="1"/>
              <a:t>légkör</a:t>
            </a:r>
            <a:r>
              <a:rPr lang="en-US" sz="2000" b="1" u="sng" dirty="0"/>
              <a:t>, </a:t>
            </a:r>
            <a:r>
              <a:rPr lang="en-US" sz="2000" dirty="0" err="1"/>
              <a:t>ahol</a:t>
            </a:r>
            <a:r>
              <a:rPr lang="en-US" sz="2000" dirty="0"/>
              <a:t> a </a:t>
            </a:r>
            <a:r>
              <a:rPr lang="en-US" sz="2000" dirty="0" err="1"/>
              <a:t>gyermek</a:t>
            </a:r>
            <a:r>
              <a:rPr lang="en-US" sz="2000" dirty="0"/>
              <a:t> </a:t>
            </a:r>
            <a:r>
              <a:rPr lang="en-US" sz="2000" dirty="0" err="1"/>
              <a:t>őszintén</a:t>
            </a:r>
            <a:r>
              <a:rPr lang="en-US" sz="2000" dirty="0"/>
              <a:t> </a:t>
            </a:r>
            <a:r>
              <a:rPr lang="en-US" sz="2000" dirty="0" err="1"/>
              <a:t>megnyílik</a:t>
            </a:r>
            <a:r>
              <a:rPr lang="en-US" sz="2000" dirty="0"/>
              <a:t> a </a:t>
            </a:r>
            <a:r>
              <a:rPr lang="en-US" sz="2000" dirty="0" err="1" smtClean="0"/>
              <a:t>felnőttnek</a:t>
            </a:r>
            <a:r>
              <a:rPr lang="en-US" sz="2000" dirty="0" smtClean="0"/>
              <a:t>,</a:t>
            </a:r>
            <a:endParaRPr lang="hu-HU" sz="2000" dirty="0" smtClean="0"/>
          </a:p>
          <a:p>
            <a:r>
              <a:rPr lang="en-US" sz="2000" dirty="0" err="1" smtClean="0"/>
              <a:t>Igyekezzünk</a:t>
            </a:r>
            <a:r>
              <a:rPr lang="en-US" sz="2000" dirty="0" smtClean="0"/>
              <a:t> </a:t>
            </a:r>
            <a:r>
              <a:rPr lang="en-US" sz="2000" dirty="0" err="1"/>
              <a:t>úgy</a:t>
            </a:r>
            <a:r>
              <a:rPr lang="en-US" sz="2000" dirty="0"/>
              <a:t> </a:t>
            </a:r>
            <a:r>
              <a:rPr lang="en-US" sz="2000" dirty="0" err="1"/>
              <a:t>szervezni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ne </a:t>
            </a:r>
            <a:r>
              <a:rPr lang="en-US" sz="2000" dirty="0" err="1"/>
              <a:t>sürgesse</a:t>
            </a:r>
            <a:r>
              <a:rPr lang="en-US" sz="2000" dirty="0"/>
              <a:t> </a:t>
            </a:r>
            <a:r>
              <a:rPr lang="en-US" sz="2000" dirty="0" err="1"/>
              <a:t>semmi</a:t>
            </a:r>
            <a:r>
              <a:rPr lang="en-US" sz="2000" dirty="0"/>
              <a:t> a </a:t>
            </a:r>
            <a:r>
              <a:rPr lang="en-US" sz="2000" dirty="0" err="1"/>
              <a:t>gyermeket</a:t>
            </a:r>
            <a:r>
              <a:rPr lang="en-US" sz="2000" dirty="0"/>
              <a:t>, </a:t>
            </a:r>
            <a:r>
              <a:rPr lang="en-US" sz="2000" dirty="0" err="1"/>
              <a:t>legyen</a:t>
            </a:r>
            <a:r>
              <a:rPr lang="en-US" sz="2000" dirty="0"/>
              <a:t> </a:t>
            </a:r>
            <a:r>
              <a:rPr lang="en-US" sz="2000" dirty="0" err="1"/>
              <a:t>rá</a:t>
            </a:r>
            <a:r>
              <a:rPr lang="en-US" sz="2000" dirty="0"/>
              <a:t> </a:t>
            </a:r>
            <a:r>
              <a:rPr lang="en-US" sz="2000" dirty="0" err="1"/>
              <a:t>elég</a:t>
            </a:r>
            <a:r>
              <a:rPr lang="en-US" sz="2000" dirty="0"/>
              <a:t> </a:t>
            </a:r>
            <a:r>
              <a:rPr lang="en-US" sz="2000" dirty="0" err="1"/>
              <a:t>idő</a:t>
            </a:r>
            <a:r>
              <a:rPr lang="en-US" sz="2000" dirty="0"/>
              <a:t>, </a:t>
            </a:r>
            <a:r>
              <a:rPr lang="en-US" sz="2000" dirty="0" err="1"/>
              <a:t>ismerős</a:t>
            </a:r>
            <a:r>
              <a:rPr lang="en-US" sz="2000" dirty="0"/>
              <a:t> </a:t>
            </a:r>
            <a:r>
              <a:rPr lang="en-US" sz="2000" dirty="0" err="1"/>
              <a:t>környezet</a:t>
            </a:r>
            <a:r>
              <a:rPr lang="en-US" sz="2000" dirty="0"/>
              <a:t> </a:t>
            </a:r>
            <a:r>
              <a:rPr lang="en-US" sz="2000" dirty="0" err="1"/>
              <a:t>vegye</a:t>
            </a:r>
            <a:r>
              <a:rPr lang="en-US" sz="2000" dirty="0"/>
              <a:t> </a:t>
            </a:r>
            <a:r>
              <a:rPr lang="en-US" sz="2000" dirty="0" err="1"/>
              <a:t>körül</a:t>
            </a:r>
            <a:r>
              <a:rPr lang="en-US" sz="2000" dirty="0"/>
              <a:t>, </a:t>
            </a:r>
            <a:r>
              <a:rPr lang="en-US" sz="2000" dirty="0" err="1"/>
              <a:t>csak</a:t>
            </a:r>
            <a:r>
              <a:rPr lang="en-US" sz="2000" dirty="0"/>
              <a:t> </a:t>
            </a:r>
            <a:r>
              <a:rPr lang="en-US" sz="2000" dirty="0" err="1"/>
              <a:t>rá</a:t>
            </a:r>
            <a:r>
              <a:rPr lang="en-US" sz="2000" dirty="0"/>
              <a:t> </a:t>
            </a:r>
            <a:r>
              <a:rPr lang="en-US" sz="2000" dirty="0" err="1"/>
              <a:t>figyeljen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óvónő</a:t>
            </a:r>
            <a:r>
              <a:rPr lang="en-US" sz="2000" dirty="0"/>
              <a:t>, ne </a:t>
            </a:r>
            <a:r>
              <a:rPr lang="en-US" sz="2000" dirty="0" err="1"/>
              <a:t>zavarják</a:t>
            </a:r>
            <a:r>
              <a:rPr lang="en-US" sz="2000" dirty="0"/>
              <a:t> </a:t>
            </a:r>
            <a:r>
              <a:rPr lang="en-US" sz="2000" dirty="0" err="1"/>
              <a:t>minduntalan</a:t>
            </a:r>
            <a:r>
              <a:rPr lang="en-US" sz="2000" dirty="0"/>
              <a:t> </a:t>
            </a:r>
            <a:r>
              <a:rPr lang="en-US" sz="2000" dirty="0" err="1"/>
              <a:t>kettőjüket</a:t>
            </a:r>
            <a:r>
              <a:rPr lang="en-US" sz="2000" dirty="0"/>
              <a:t>. </a:t>
            </a:r>
            <a:endParaRPr lang="hu-HU" sz="2000" dirty="0" smtClean="0"/>
          </a:p>
          <a:p>
            <a:r>
              <a:rPr lang="en-US" sz="2000" dirty="0" err="1" smtClean="0"/>
              <a:t>Határozzuk</a:t>
            </a:r>
            <a:r>
              <a:rPr lang="en-US" sz="2000" dirty="0" smtClean="0"/>
              <a:t> </a:t>
            </a:r>
            <a:r>
              <a:rPr lang="en-US" sz="2000" dirty="0"/>
              <a:t>el </a:t>
            </a:r>
            <a:r>
              <a:rPr lang="en-US" sz="2000" dirty="0" err="1"/>
              <a:t>előre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b="1" u="sng" dirty="0" err="1"/>
              <a:t>miről</a:t>
            </a:r>
            <a:r>
              <a:rPr lang="en-US" sz="2000" b="1" u="sng" dirty="0"/>
              <a:t> </a:t>
            </a:r>
            <a:r>
              <a:rPr lang="en-US" sz="2000" dirty="0" err="1"/>
              <a:t>fogunk</a:t>
            </a:r>
            <a:r>
              <a:rPr lang="en-US" sz="2000" dirty="0"/>
              <a:t> </a:t>
            </a:r>
            <a:r>
              <a:rPr lang="en-US" sz="2000" dirty="0" err="1"/>
              <a:t>beszélgetni</a:t>
            </a:r>
            <a:r>
              <a:rPr lang="en-US" sz="2000" dirty="0"/>
              <a:t>. </a:t>
            </a:r>
            <a:r>
              <a:rPr lang="en-US" sz="2000" dirty="0" err="1"/>
              <a:t>Tehát</a:t>
            </a:r>
            <a:r>
              <a:rPr lang="en-US" sz="2000" dirty="0"/>
              <a:t> </a:t>
            </a:r>
            <a:r>
              <a:rPr lang="en-US" sz="2000" b="1" u="sng" dirty="0" err="1"/>
              <a:t>tervezzük</a:t>
            </a:r>
            <a:r>
              <a:rPr lang="en-US" sz="2000" b="1" u="sng" dirty="0"/>
              <a:t> meg a </a:t>
            </a:r>
            <a:r>
              <a:rPr lang="en-US" sz="2000" b="1" u="sng" dirty="0" err="1"/>
              <a:t>témát</a:t>
            </a:r>
            <a:r>
              <a:rPr lang="en-US" sz="2000" b="1" u="sng" dirty="0"/>
              <a:t>, </a:t>
            </a:r>
            <a:r>
              <a:rPr lang="en-US" sz="2000" dirty="0"/>
              <a:t>a </a:t>
            </a:r>
            <a:r>
              <a:rPr lang="en-US" sz="2000" dirty="0" err="1"/>
              <a:t>felteendő</a:t>
            </a:r>
            <a:r>
              <a:rPr lang="en-US" sz="2000" dirty="0"/>
              <a:t> </a:t>
            </a:r>
            <a:r>
              <a:rPr lang="en-US" sz="2000" dirty="0" err="1"/>
              <a:t>kérdéseket</a:t>
            </a:r>
            <a:r>
              <a:rPr lang="en-US" sz="2000" dirty="0"/>
              <a:t>, </a:t>
            </a:r>
            <a:r>
              <a:rPr lang="en-US" sz="2000" dirty="0" err="1"/>
              <a:t>ugyanakkor</a:t>
            </a:r>
            <a:r>
              <a:rPr lang="en-US" sz="2000" dirty="0"/>
              <a:t> </a:t>
            </a:r>
            <a:r>
              <a:rPr lang="en-US" sz="2000" dirty="0" err="1"/>
              <a:t>alkalmazkodjunk</a:t>
            </a:r>
            <a:r>
              <a:rPr lang="en-US" sz="2000" dirty="0"/>
              <a:t> a </a:t>
            </a:r>
            <a:r>
              <a:rPr lang="en-US" sz="2000" dirty="0" err="1"/>
              <a:t>gyermek</a:t>
            </a:r>
            <a:r>
              <a:rPr lang="en-US" sz="2000" dirty="0"/>
              <a:t> </a:t>
            </a:r>
            <a:r>
              <a:rPr lang="en-US" sz="2000" dirty="0" err="1"/>
              <a:t>válaszaihoz</a:t>
            </a:r>
            <a:r>
              <a:rPr lang="en-US" sz="2000" dirty="0"/>
              <a:t>. </a:t>
            </a:r>
            <a:endParaRPr lang="hu-HU" sz="2000" dirty="0"/>
          </a:p>
          <a:p>
            <a:r>
              <a:rPr lang="en-US" sz="2000" dirty="0" err="1"/>
              <a:t>Legyünk</a:t>
            </a:r>
            <a:r>
              <a:rPr lang="en-US" sz="2000" dirty="0"/>
              <a:t> </a:t>
            </a:r>
            <a:r>
              <a:rPr lang="en-US" sz="2000" dirty="0" err="1"/>
              <a:t>rugalmasak</a:t>
            </a:r>
            <a:r>
              <a:rPr lang="en-US" sz="2000" dirty="0"/>
              <a:t>, ha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kérdést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megfogalmazni</a:t>
            </a:r>
            <a:r>
              <a:rPr lang="en-US" sz="2000" dirty="0"/>
              <a:t>, </a:t>
            </a:r>
            <a:r>
              <a:rPr lang="en-US" sz="2000" dirty="0" err="1"/>
              <a:t>tudjunk</a:t>
            </a:r>
            <a:r>
              <a:rPr lang="en-US" sz="2000" dirty="0"/>
              <a:t> </a:t>
            </a:r>
            <a:r>
              <a:rPr lang="en-US" sz="2000" dirty="0" err="1"/>
              <a:t>váltani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témára</a:t>
            </a:r>
            <a:r>
              <a:rPr lang="en-US" sz="2000" dirty="0"/>
              <a:t>, ha a </a:t>
            </a:r>
            <a:r>
              <a:rPr lang="en-US" sz="2000" dirty="0" err="1"/>
              <a:t>helyzet</a:t>
            </a:r>
            <a:r>
              <a:rPr lang="en-US" sz="2000" dirty="0"/>
              <a:t> </a:t>
            </a:r>
            <a:r>
              <a:rPr lang="en-US" sz="2000" dirty="0" err="1"/>
              <a:t>úgy</a:t>
            </a:r>
            <a:r>
              <a:rPr lang="en-US" sz="2000" dirty="0"/>
              <a:t> </a:t>
            </a:r>
            <a:r>
              <a:rPr lang="en-US" sz="2000" dirty="0" err="1"/>
              <a:t>kívánja</a:t>
            </a:r>
            <a:r>
              <a:rPr lang="en-US" sz="2000" dirty="0"/>
              <a:t>. </a:t>
            </a:r>
            <a:endParaRPr lang="hu-HU" sz="2000" dirty="0"/>
          </a:p>
          <a:p>
            <a:r>
              <a:rPr lang="en-US" sz="2000" dirty="0" err="1"/>
              <a:t>Nyugodtan</a:t>
            </a:r>
            <a:r>
              <a:rPr lang="en-US" sz="2000" dirty="0"/>
              <a:t> </a:t>
            </a:r>
            <a:r>
              <a:rPr lang="en-US" sz="2000" dirty="0" err="1"/>
              <a:t>tegyünk</a:t>
            </a:r>
            <a:r>
              <a:rPr lang="en-US" sz="2000" dirty="0"/>
              <a:t> </a:t>
            </a:r>
            <a:r>
              <a:rPr lang="en-US" sz="2000" dirty="0" err="1"/>
              <a:t>fel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elhangzott</a:t>
            </a:r>
            <a:r>
              <a:rPr lang="en-US" sz="2000" dirty="0"/>
              <a:t> </a:t>
            </a:r>
            <a:r>
              <a:rPr lang="en-US" sz="2000" dirty="0" err="1"/>
              <a:t>mondandóhoz</a:t>
            </a:r>
            <a:r>
              <a:rPr lang="en-US" sz="2000" dirty="0"/>
              <a:t> </a:t>
            </a:r>
            <a:r>
              <a:rPr lang="en-US" sz="2000" dirty="0" err="1"/>
              <a:t>kapcsolódó</a:t>
            </a:r>
            <a:r>
              <a:rPr lang="en-US" sz="2000" dirty="0"/>
              <a:t> </a:t>
            </a:r>
            <a:r>
              <a:rPr lang="en-US" sz="2000" dirty="0" err="1"/>
              <a:t>spontán</a:t>
            </a:r>
            <a:r>
              <a:rPr lang="en-US" sz="2000" dirty="0"/>
              <a:t> </a:t>
            </a:r>
            <a:r>
              <a:rPr lang="en-US" sz="2000" dirty="0" err="1"/>
              <a:t>kérdést</a:t>
            </a:r>
            <a:r>
              <a:rPr lang="en-US" sz="2000" dirty="0"/>
              <a:t> is. A </a:t>
            </a:r>
            <a:r>
              <a:rPr lang="en-US" sz="2000" dirty="0" err="1"/>
              <a:t>gyerek</a:t>
            </a:r>
            <a:r>
              <a:rPr lang="en-US" sz="2000" dirty="0"/>
              <a:t> </a:t>
            </a:r>
            <a:r>
              <a:rPr lang="en-US" sz="2000" dirty="0" err="1"/>
              <a:t>így</a:t>
            </a:r>
            <a:r>
              <a:rPr lang="en-US" sz="2000" dirty="0"/>
              <a:t> </a:t>
            </a:r>
            <a:r>
              <a:rPr lang="en-US" sz="2000" dirty="0" err="1"/>
              <a:t>érzékeli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figyelünk</a:t>
            </a:r>
            <a:r>
              <a:rPr lang="en-US" sz="2000" dirty="0"/>
              <a:t> </a:t>
            </a:r>
            <a:r>
              <a:rPr lang="en-US" sz="2000" dirty="0" err="1"/>
              <a:t>rá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érdeklődünk</a:t>
            </a:r>
            <a:r>
              <a:rPr lang="en-US" sz="2000" dirty="0"/>
              <a:t> </a:t>
            </a:r>
            <a:r>
              <a:rPr lang="en-US" sz="2000" dirty="0" err="1"/>
              <a:t>iránta</a:t>
            </a:r>
            <a:r>
              <a:rPr lang="en-US" sz="2000" dirty="0"/>
              <a:t>. 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0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2417" y="2514601"/>
            <a:ext cx="6806047" cy="2262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 dirty="0" smtClean="0"/>
              <a:t>A dokumentumelemzés módszere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2500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3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544C8DB-362E-4E1D-83DF-0501CCB819EB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168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10096" y="255603"/>
            <a:ext cx="8128572" cy="105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352" bIns="38088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tanuló megismerését szolgáló dokumentum forrásai</a:t>
            </a:r>
            <a:endParaRPr lang="hu-HU" sz="2800" b="1" i="1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4611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38524"/>
              </p:ext>
            </p:extLst>
          </p:nvPr>
        </p:nvGraphicFramePr>
        <p:xfrm>
          <a:off x="611560" y="1196975"/>
          <a:ext cx="8352928" cy="5259004"/>
        </p:xfrm>
        <a:graphic>
          <a:graphicData uri="http://schemas.openxmlformats.org/drawingml/2006/table">
            <a:tbl>
              <a:tblPr/>
              <a:tblGrid>
                <a:gridCol w="224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iskolai dokumentum forrása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Példa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gyerek saját munkái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Rajzok, firkálmányok, fényképek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szülőtől származó dokumentumok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Kérések, üzenetek, levelek, fényképek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vele foglalkozó pedagógusok dokumentumai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Feladatok , fejlődés írásos értékelése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Más szakemberektől származó írásos anyagok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Jellemzés, környezettanulmány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Hivatalos okiratok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Kórházi zárójelentés, szakértői vélemény, gyámügyi határozat, bizonyítvány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699" name="Rectangle 33"/>
          <p:cNvSpPr>
            <a:spLocks noChangeArrowheads="1"/>
          </p:cNvSpPr>
          <p:nvPr/>
        </p:nvSpPr>
        <p:spPr bwMode="auto">
          <a:xfrm>
            <a:off x="1143001" y="583751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91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Tanulási zavarok előjelei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19265"/>
            <a:ext cx="7571184" cy="47339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600" dirty="0" smtClean="0"/>
              <a:t>Sokszor már csecsemőkorban felfedezhetőek a jelek: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Nyugtalan, sírós, vagy aluszékony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Nem fejlődik egyenletesen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Sovány vagy éppen túl mohó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Mozgásfejlődése rendellenességeket mutat, mozgáskoordinációs problémák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Beszédfejlődése késik, hibás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Lehet agresszív vagy gátolt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Nehezen tanul meg verseket, meséket, a mese nem érdekli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600" dirty="0" smtClean="0"/>
              <a:t>Rosszul tájékozódik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25226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Definíció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7"/>
            <a:ext cx="8229600" cy="5138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600" smtClean="0"/>
              <a:t>Tanulási zavarnak tekintjük azt az intelligencia szint alapján elvárhatónál alacsonyabb tanulási teljesítményt, amely gyakran neurológiai deficit vagy funkciózavar talaján jön létre, sajátos kognitív tünet együtessel.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smtClean="0"/>
              <a:t>Kritériumok: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altLang="hu-HU" sz="2600" smtClean="0"/>
              <a:t>A tanulónál az alapvető pszichológiai folyamatok tekintetében zavar mutatkozik.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altLang="hu-HU" sz="2600" smtClean="0"/>
              <a:t>A tanulónak nehézségei vannak a tanulásban ( alapkészségek).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altLang="hu-HU" sz="2600" smtClean="0"/>
              <a:t>A probléma nem magyarázható értelmi fogyatékossággal, hátrányos helyzettel stb.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altLang="hu-HU" sz="2600" smtClean="0"/>
              <a:t>A probléma a központi idegrendszer rendellenes működésével függ össze.</a:t>
            </a:r>
          </a:p>
          <a:p>
            <a:pPr eaLnBrk="1" hangingPunct="1">
              <a:lnSpc>
                <a:spcPct val="80000"/>
              </a:lnSpc>
            </a:pPr>
            <a:endParaRPr lang="hu-HU" altLang="hu-HU" sz="2600" smtClean="0"/>
          </a:p>
        </p:txBody>
      </p:sp>
    </p:spTree>
    <p:extLst>
      <p:ext uri="{BB962C8B-B14F-4D97-AF65-F5344CB8AC3E}">
        <p14:creationId xmlns:p14="http://schemas.microsoft.com/office/powerpoint/2010/main" val="33705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Formái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3200" dirty="0" smtClean="0"/>
              <a:t>Diszlexia</a:t>
            </a:r>
          </a:p>
          <a:p>
            <a:r>
              <a:rPr lang="hu-HU" altLang="hu-HU" sz="3200" dirty="0" smtClean="0"/>
              <a:t>Diszgráfia</a:t>
            </a:r>
          </a:p>
          <a:p>
            <a:r>
              <a:rPr lang="hu-HU" altLang="hu-HU" sz="3200" dirty="0" err="1" smtClean="0"/>
              <a:t>Diszkalkúlia</a:t>
            </a:r>
            <a:endParaRPr lang="hu-HU" altLang="hu-HU" sz="3200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21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868958"/>
          </a:xfrm>
        </p:spPr>
        <p:txBody>
          <a:bodyPr/>
          <a:lstStyle/>
          <a:p>
            <a:r>
              <a:rPr lang="hu-HU" sz="3200" dirty="0" smtClean="0"/>
              <a:t>A kurzus teljesítését segítő tananyagok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6" y="1429594"/>
            <a:ext cx="7816121" cy="5428406"/>
          </a:xfrm>
        </p:spPr>
        <p:txBody>
          <a:bodyPr>
            <a:normAutofit/>
          </a:bodyPr>
          <a:lstStyle/>
          <a:p>
            <a:r>
              <a:rPr lang="hu-HU" sz="1900" dirty="0" err="1" smtClean="0"/>
              <a:t>Héjja-Nagy</a:t>
            </a:r>
            <a:r>
              <a:rPr lang="hu-HU" sz="1900" dirty="0" smtClean="0"/>
              <a:t> Katalin – Dávid Mária – Mester Dolli: Neveléslélektan és egyéni bánásmód. </a:t>
            </a:r>
            <a:r>
              <a:rPr lang="hu-HU" sz="1900" dirty="0" err="1" smtClean="0"/>
              <a:t>HUNline</a:t>
            </a:r>
            <a:r>
              <a:rPr lang="hu-HU" sz="1900" dirty="0" smtClean="0"/>
              <a:t> elektronikus tananyag. 2015.</a:t>
            </a:r>
          </a:p>
          <a:p>
            <a:pPr marL="0" indent="0">
              <a:buNone/>
            </a:pPr>
            <a:r>
              <a:rPr lang="hu-HU" sz="1900" dirty="0" smtClean="0">
                <a:hlinkClick r:id="rId2"/>
              </a:rPr>
              <a:t>http://</a:t>
            </a:r>
            <a:r>
              <a:rPr lang="hu-HU" sz="1900" dirty="0" err="1" smtClean="0">
                <a:hlinkClick r:id="rId2"/>
              </a:rPr>
              <a:t>okt.ektf.hu</a:t>
            </a:r>
            <a:r>
              <a:rPr lang="hu-HU" sz="1900" dirty="0" smtClean="0">
                <a:hlinkClick r:id="rId2"/>
              </a:rPr>
              <a:t>/?mm=</a:t>
            </a:r>
            <a:r>
              <a:rPr lang="hu-HU" sz="1900" dirty="0" err="1" smtClean="0">
                <a:hlinkClick r:id="rId2"/>
              </a:rPr>
              <a:t>elearning&amp;content</a:t>
            </a:r>
            <a:r>
              <a:rPr lang="hu-HU" sz="1900" dirty="0" smtClean="0">
                <a:hlinkClick r:id="rId2"/>
              </a:rPr>
              <a:t>=</a:t>
            </a:r>
            <a:r>
              <a:rPr lang="hu-HU" sz="1900" dirty="0" err="1" smtClean="0">
                <a:hlinkClick r:id="rId2"/>
              </a:rPr>
              <a:t>hunline</a:t>
            </a:r>
            <a:r>
              <a:rPr lang="hu-HU" sz="1900" dirty="0" smtClean="0">
                <a:hlinkClick r:id="rId2"/>
              </a:rPr>
              <a:t>_</a:t>
            </a:r>
            <a:r>
              <a:rPr lang="hu-HU" sz="1900" dirty="0" err="1" smtClean="0">
                <a:hlinkClick r:id="rId2"/>
              </a:rPr>
              <a:t>psz</a:t>
            </a:r>
            <a:r>
              <a:rPr lang="hu-HU" sz="1900" dirty="0" smtClean="0">
                <a:hlinkClick r:id="rId2"/>
              </a:rPr>
              <a:t>_</a:t>
            </a:r>
            <a:r>
              <a:rPr lang="hu-HU" sz="1900" dirty="0" err="1" smtClean="0">
                <a:hlinkClick r:id="rId2"/>
              </a:rPr>
              <a:t>nevtud</a:t>
            </a:r>
            <a:endParaRPr lang="hu-HU" sz="1900" dirty="0" smtClean="0"/>
          </a:p>
          <a:p>
            <a:r>
              <a:rPr lang="hu-HU" sz="1900" dirty="0" smtClean="0"/>
              <a:t>Dávid Mária - </a:t>
            </a:r>
            <a:r>
              <a:rPr lang="hu-HU" sz="1900" dirty="0" err="1" smtClean="0"/>
              <a:t>Estefánné</a:t>
            </a:r>
            <a:r>
              <a:rPr lang="hu-HU" sz="1900" dirty="0" smtClean="0"/>
              <a:t> Varga Magdolna - Farkas Zsuzsanna - Hídvégi Márta - Lukács István: Hatékony </a:t>
            </a:r>
            <a:r>
              <a:rPr lang="hu-HU" sz="1900" dirty="0" err="1" smtClean="0"/>
              <a:t>tanulómegismerési</a:t>
            </a:r>
            <a:r>
              <a:rPr lang="hu-HU" sz="1900" dirty="0" smtClean="0"/>
              <a:t> technikák. Oktatási programcsomag a pedagógusképzés számára. Bp., </a:t>
            </a:r>
            <a:r>
              <a:rPr lang="hu-HU" sz="1900" dirty="0" err="1" smtClean="0"/>
              <a:t>Educatio</a:t>
            </a:r>
            <a:r>
              <a:rPr lang="hu-HU" sz="1900" dirty="0" smtClean="0"/>
              <a:t> Társadalmi Szolgáltató Közhasznú Társaság, 2008.</a:t>
            </a:r>
          </a:p>
          <a:p>
            <a:pPr marL="0" indent="0">
              <a:buNone/>
            </a:pPr>
            <a:r>
              <a:rPr lang="hu-HU" dirty="0" smtClean="0">
                <a:hlinkClick r:id="rId3"/>
              </a:rPr>
              <a:t>http://hiszem.hu/sites/default/files/hatekony_tanulo.pdf</a:t>
            </a:r>
            <a:r>
              <a:rPr lang="hu-HU" dirty="0" smtClean="0"/>
              <a:t> </a:t>
            </a:r>
          </a:p>
          <a:p>
            <a:pPr lvl="0"/>
            <a:r>
              <a:rPr lang="hu-HU" dirty="0"/>
              <a:t>Kovács Krisztina: Az óvodapedagógus feladatai sajátos nevelési igényű gyermekek nevelésében. Mentor(h)</a:t>
            </a:r>
            <a:r>
              <a:rPr lang="hu-HU" dirty="0" err="1"/>
              <a:t>áló</a:t>
            </a:r>
            <a:r>
              <a:rPr lang="hu-HU" dirty="0"/>
              <a:t> 2.0 Program” TÁMOP-4.1.2.B.2-13/1-2013-0008 projekt elektronikus tananyaga. Szegedi Tudományegyetem </a:t>
            </a:r>
            <a:r>
              <a:rPr lang="hu-HU" u="sng" dirty="0">
                <a:hlinkClick r:id="rId4"/>
              </a:rPr>
              <a:t>http://www.jgypk.hu/mentorhalo/tananyag/Az_vodapedaggus_feladata_a_sajtos_nevelsi_igny_gyermekek_nevelsben/index.html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31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Diszlexia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259634" y="1882485"/>
            <a:ext cx="6591985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Olvasástanulás terén mutatkozó zavar, 2 évet meghaladó lemaradása van a kortársakhoz képest.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Az olvasásgyengeséggel szemben: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Felnőttkoráig végigkíséri az egyént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Olvasásban és írásban speciális hibák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Családi halmozódást mutat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Férfiaknál gyakoribb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Átlagos vagy átlag feletti intelligencia</a:t>
            </a:r>
          </a:p>
        </p:txBody>
      </p:sp>
    </p:spTree>
    <p:extLst>
      <p:ext uri="{BB962C8B-B14F-4D97-AF65-F5344CB8AC3E}">
        <p14:creationId xmlns:p14="http://schemas.microsoft.com/office/powerpoint/2010/main" val="6971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Diszlexia tünetei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5" y="1628800"/>
            <a:ext cx="7058745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Olvasás terén:</a:t>
            </a:r>
          </a:p>
          <a:p>
            <a:r>
              <a:rPr lang="hu-HU" sz="2000" dirty="0" smtClean="0"/>
              <a:t>lassú </a:t>
            </a:r>
            <a:r>
              <a:rPr lang="hu-HU" sz="2000" dirty="0"/>
              <a:t>olvasási tempó, </a:t>
            </a:r>
            <a:endParaRPr lang="hu-HU" sz="2000" dirty="0" smtClean="0"/>
          </a:p>
          <a:p>
            <a:r>
              <a:rPr lang="hu-HU" sz="2000" dirty="0" smtClean="0"/>
              <a:t>nehézkes </a:t>
            </a:r>
            <a:r>
              <a:rPr lang="hu-HU" sz="2000" dirty="0"/>
              <a:t>összeolvasás, </a:t>
            </a:r>
            <a:endParaRPr lang="hu-HU" sz="2000" dirty="0" smtClean="0"/>
          </a:p>
          <a:p>
            <a:r>
              <a:rPr lang="hu-HU" sz="2000" dirty="0" smtClean="0"/>
              <a:t>gyakori</a:t>
            </a:r>
            <a:r>
              <a:rPr lang="hu-HU" sz="2000" dirty="0"/>
              <a:t>, makacs betűtévesztések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 </a:t>
            </a:r>
            <a:r>
              <a:rPr lang="hu-HU" sz="2000" dirty="0"/>
              <a:t>betűk kihagyása és/vagy betoldása, </a:t>
            </a:r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olvasottak megértésének </a:t>
            </a:r>
            <a:r>
              <a:rPr lang="hu-HU" sz="2000" dirty="0" smtClean="0"/>
              <a:t>nehézségei </a:t>
            </a:r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beszéd </a:t>
            </a:r>
            <a:r>
              <a:rPr lang="hu-HU" sz="2000" dirty="0" smtClean="0"/>
              <a:t>területén:</a:t>
            </a:r>
          </a:p>
          <a:p>
            <a:r>
              <a:rPr lang="hu-HU" sz="2000" dirty="0" smtClean="0"/>
              <a:t>megkésett </a:t>
            </a:r>
            <a:r>
              <a:rPr lang="hu-HU" sz="2000" dirty="0"/>
              <a:t>beszédfejlődés, </a:t>
            </a:r>
            <a:endParaRPr lang="hu-HU" sz="2000" dirty="0" smtClean="0"/>
          </a:p>
          <a:p>
            <a:r>
              <a:rPr lang="hu-HU" sz="2000" dirty="0" smtClean="0"/>
              <a:t>elhúzódó </a:t>
            </a:r>
            <a:r>
              <a:rPr lang="hu-HU" sz="2000" dirty="0"/>
              <a:t>diffúz pöszeség, </a:t>
            </a:r>
            <a:endParaRPr lang="hu-HU" sz="2000" dirty="0" smtClean="0"/>
          </a:p>
          <a:p>
            <a:r>
              <a:rPr lang="hu-HU" sz="2000" dirty="0" smtClean="0"/>
              <a:t>szótalálási </a:t>
            </a:r>
            <a:r>
              <a:rPr lang="hu-HU" sz="2000" dirty="0"/>
              <a:t>nehézségek,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szókincs </a:t>
            </a:r>
            <a:r>
              <a:rPr lang="hu-HU" sz="2000" dirty="0" smtClean="0"/>
              <a:t>hiányosságai </a:t>
            </a:r>
          </a:p>
        </p:txBody>
      </p:sp>
    </p:spTree>
    <p:extLst>
      <p:ext uri="{BB962C8B-B14F-4D97-AF65-F5344CB8AC3E}">
        <p14:creationId xmlns:p14="http://schemas.microsoft.com/office/powerpoint/2010/main" val="19546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90" y="260648"/>
            <a:ext cx="6589199" cy="1280890"/>
          </a:xfrm>
        </p:spPr>
        <p:txBody>
          <a:bodyPr/>
          <a:lstStyle/>
          <a:p>
            <a:r>
              <a:rPr lang="hu-HU" dirty="0" smtClean="0"/>
              <a:t>Diszlexia tünetei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2242" y="1541538"/>
            <a:ext cx="758005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Egyéb területeken :</a:t>
            </a:r>
          </a:p>
          <a:p>
            <a:r>
              <a:rPr lang="hu-HU" sz="2000" dirty="0"/>
              <a:t>téri tájékozódás zavara,</a:t>
            </a:r>
          </a:p>
          <a:p>
            <a:r>
              <a:rPr lang="hu-HU" sz="2000" dirty="0"/>
              <a:t> iránytévesztés,</a:t>
            </a:r>
          </a:p>
          <a:p>
            <a:r>
              <a:rPr lang="hu-HU" sz="2000" dirty="0"/>
              <a:t> </a:t>
            </a:r>
            <a:r>
              <a:rPr lang="hu-HU" sz="2000" dirty="0" err="1" smtClean="0"/>
              <a:t>lateralitás</a:t>
            </a:r>
            <a:r>
              <a:rPr lang="hu-HU" sz="2000" dirty="0" smtClean="0"/>
              <a:t>-probléma</a:t>
            </a:r>
          </a:p>
          <a:p>
            <a:pPr marL="0" indent="0">
              <a:buNone/>
            </a:pPr>
            <a:r>
              <a:rPr lang="hu-HU" sz="2000" dirty="0"/>
              <a:t>S</a:t>
            </a:r>
            <a:r>
              <a:rPr lang="hu-HU" sz="2000" dirty="0" smtClean="0"/>
              <a:t>ajátos magatartási problémák: 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figyelme könnyen </a:t>
            </a:r>
            <a:r>
              <a:rPr lang="hu-HU" sz="2000" dirty="0" smtClean="0"/>
              <a:t>elterelődik,</a:t>
            </a:r>
          </a:p>
          <a:p>
            <a:r>
              <a:rPr lang="hu-HU" sz="2000" dirty="0" smtClean="0"/>
              <a:t>az </a:t>
            </a:r>
            <a:r>
              <a:rPr lang="hu-HU" sz="2000" dirty="0"/>
              <a:t>olvasási feladatokban hamar fárad, </a:t>
            </a:r>
            <a:endParaRPr lang="hu-HU" sz="2000" dirty="0" smtClean="0"/>
          </a:p>
          <a:p>
            <a:r>
              <a:rPr lang="hu-HU" sz="2000" dirty="0" smtClean="0"/>
              <a:t>mozgékony</a:t>
            </a:r>
            <a:r>
              <a:rPr lang="hu-HU" sz="2000" dirty="0"/>
              <a:t>, </a:t>
            </a:r>
            <a:r>
              <a:rPr lang="hu-HU" sz="2000" dirty="0" smtClean="0"/>
              <a:t>nyugtalan</a:t>
            </a:r>
          </a:p>
          <a:p>
            <a:r>
              <a:rPr lang="hu-HU" sz="2000" dirty="0" smtClean="0"/>
              <a:t>másodlagos </a:t>
            </a:r>
            <a:r>
              <a:rPr lang="hu-HU" sz="2000" dirty="0"/>
              <a:t>magatartási tünetként megjelenhet szorongás</a:t>
            </a:r>
            <a:r>
              <a:rPr lang="hu-HU" sz="2000" dirty="0" smtClean="0"/>
              <a:t>, </a:t>
            </a:r>
            <a:r>
              <a:rPr lang="hu-HU" sz="2000" dirty="0"/>
              <a:t>agresszív viselkedés, </a:t>
            </a:r>
            <a:r>
              <a:rPr lang="hu-HU" sz="2000" dirty="0" smtClean="0"/>
              <a:t>iskolakerülés</a:t>
            </a:r>
            <a:r>
              <a:rPr lang="hu-HU" sz="2000" dirty="0"/>
              <a:t>, </a:t>
            </a:r>
            <a:r>
              <a:rPr lang="hu-HU" sz="2000" dirty="0" err="1"/>
              <a:t>kompenzatórikus</a:t>
            </a:r>
            <a:r>
              <a:rPr lang="hu-HU" sz="2000" dirty="0"/>
              <a:t> </a:t>
            </a:r>
            <a:r>
              <a:rPr lang="hu-HU" sz="2000" dirty="0" smtClean="0"/>
              <a:t>tünetek 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12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Gyakori  tévesztések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331642" y="1556792"/>
            <a:ext cx="6591985" cy="4968552"/>
          </a:xfrm>
        </p:spPr>
        <p:txBody>
          <a:bodyPr>
            <a:normAutofit fontScale="92500" lnSpcReduction="10000"/>
          </a:bodyPr>
          <a:lstStyle/>
          <a:p>
            <a:pPr marL="571500" indent="-571500" eaLnBrk="1" hangingPunct="1">
              <a:lnSpc>
                <a:spcPct val="90000"/>
              </a:lnSpc>
            </a:pPr>
            <a:r>
              <a:rPr lang="hu-HU" altLang="hu-HU" sz="2300" dirty="0" smtClean="0"/>
              <a:t>Magánhangzók tévesztési lehetőségei: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Ejtési: ő-ü, é-á, e-a, é-i, e-é stb.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Írásbeli: a-o, á-ó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Hosszú-rövid: o-ó, ö-ő, u-ú, ü-ű, i-í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hu-HU" altLang="hu-HU" sz="2300" dirty="0" smtClean="0"/>
              <a:t>Mássalhangzó tévesztési lehetőségek: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Optikai hasonlóság: t-f, t-j, h-n, d-p, u-n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Akusztikus hasonlóság</a:t>
            </a:r>
          </a:p>
          <a:p>
            <a:pPr marL="1371600" lvl="2" indent="-571500">
              <a:lnSpc>
                <a:spcPct val="90000"/>
              </a:lnSpc>
              <a:buFont typeface="+mj-lt"/>
              <a:buAutoNum type="alphaLcParenR"/>
            </a:pPr>
            <a:r>
              <a:rPr lang="hu-HU" altLang="hu-HU" sz="1900" dirty="0" smtClean="0"/>
              <a:t>zöngés-zöngétlen: v-f, g-k, b-p, </a:t>
            </a:r>
            <a:r>
              <a:rPr lang="hu-HU" altLang="hu-HU" sz="1900" dirty="0" err="1" smtClean="0"/>
              <a:t>zs</a:t>
            </a:r>
            <a:r>
              <a:rPr lang="hu-HU" altLang="hu-HU" sz="1900" dirty="0" smtClean="0"/>
              <a:t>-s, d-t</a:t>
            </a:r>
          </a:p>
          <a:p>
            <a:pPr marL="1371600" lvl="2" indent="-571500">
              <a:lnSpc>
                <a:spcPct val="90000"/>
              </a:lnSpc>
              <a:buFont typeface="+mj-lt"/>
              <a:buAutoNum type="alphaLcParenR"/>
            </a:pPr>
            <a:r>
              <a:rPr lang="hu-HU" altLang="hu-HU" sz="1900" dirty="0" smtClean="0"/>
              <a:t>Palatalizált formák: n-</a:t>
            </a:r>
            <a:r>
              <a:rPr lang="hu-HU" altLang="hu-HU" sz="1900" dirty="0" err="1" smtClean="0"/>
              <a:t>ny</a:t>
            </a:r>
            <a:r>
              <a:rPr lang="hu-HU" altLang="hu-HU" sz="1900" dirty="0" smtClean="0"/>
              <a:t>, d-</a:t>
            </a:r>
            <a:r>
              <a:rPr lang="hu-HU" altLang="hu-HU" sz="1900" dirty="0" err="1" smtClean="0"/>
              <a:t>gy</a:t>
            </a:r>
            <a:r>
              <a:rPr lang="hu-HU" altLang="hu-HU" sz="1900" dirty="0" smtClean="0"/>
              <a:t>, t-</a:t>
            </a:r>
            <a:r>
              <a:rPr lang="hu-HU" altLang="hu-HU" sz="1900" dirty="0" err="1" smtClean="0"/>
              <a:t>ty</a:t>
            </a:r>
            <a:r>
              <a:rPr lang="hu-HU" altLang="hu-HU" sz="1900" dirty="0" smtClean="0"/>
              <a:t>, </a:t>
            </a:r>
            <a:r>
              <a:rPr lang="hu-HU" altLang="hu-HU" sz="1900" dirty="0" err="1" smtClean="0"/>
              <a:t>ny</a:t>
            </a:r>
            <a:r>
              <a:rPr lang="hu-HU" altLang="hu-HU" sz="1900" dirty="0" smtClean="0"/>
              <a:t>-j, </a:t>
            </a:r>
            <a:r>
              <a:rPr lang="hu-HU" altLang="hu-HU" sz="1900" dirty="0" err="1" smtClean="0"/>
              <a:t>gy</a:t>
            </a:r>
            <a:r>
              <a:rPr lang="hu-HU" altLang="hu-HU" sz="1900" dirty="0" smtClean="0"/>
              <a:t>-j, </a:t>
            </a:r>
            <a:r>
              <a:rPr lang="hu-HU" altLang="hu-HU" sz="1900" dirty="0" err="1" smtClean="0"/>
              <a:t>ty</a:t>
            </a:r>
            <a:r>
              <a:rPr lang="hu-HU" altLang="hu-HU" sz="1900" dirty="0" smtClean="0"/>
              <a:t>-j, </a:t>
            </a:r>
            <a:r>
              <a:rPr lang="hu-HU" altLang="hu-HU" sz="1900" dirty="0" err="1" smtClean="0"/>
              <a:t>ty-ny</a:t>
            </a:r>
            <a:r>
              <a:rPr lang="hu-HU" altLang="hu-HU" sz="1900" dirty="0" smtClean="0"/>
              <a:t>, </a:t>
            </a:r>
            <a:r>
              <a:rPr lang="hu-HU" altLang="hu-HU" sz="1900" dirty="0" err="1" smtClean="0"/>
              <a:t>gy-ny</a:t>
            </a:r>
            <a:endParaRPr lang="hu-HU" altLang="hu-HU" sz="1900" dirty="0" smtClean="0"/>
          </a:p>
          <a:p>
            <a:pPr marL="1371600" lvl="2" indent="-571500">
              <a:lnSpc>
                <a:spcPct val="90000"/>
              </a:lnSpc>
              <a:buFont typeface="+mj-lt"/>
              <a:buAutoNum type="alphaLcParenR"/>
            </a:pPr>
            <a:r>
              <a:rPr lang="hu-HU" altLang="hu-HU" sz="1900" dirty="0" smtClean="0"/>
              <a:t>Egyéb fonetikai hasonlóság: </a:t>
            </a:r>
            <a:r>
              <a:rPr lang="hu-HU" altLang="hu-HU" sz="1900" dirty="0" err="1" smtClean="0"/>
              <a:t>zs-cs</a:t>
            </a:r>
            <a:r>
              <a:rPr lang="hu-HU" altLang="hu-HU" sz="1900" dirty="0" smtClean="0"/>
              <a:t>, l-n, </a:t>
            </a:r>
            <a:r>
              <a:rPr lang="hu-HU" altLang="hu-HU" sz="1900" dirty="0" err="1" smtClean="0"/>
              <a:t>d-n</a:t>
            </a:r>
            <a:r>
              <a:rPr lang="hu-HU" altLang="hu-HU" sz="1900" dirty="0" smtClean="0"/>
              <a:t>, </a:t>
            </a:r>
            <a:r>
              <a:rPr lang="hu-HU" altLang="hu-HU" sz="1900" dirty="0" err="1" smtClean="0"/>
              <a:t>j-n</a:t>
            </a:r>
            <a:r>
              <a:rPr lang="hu-HU" altLang="hu-HU" sz="1900" dirty="0" smtClean="0"/>
              <a:t>, </a:t>
            </a:r>
            <a:r>
              <a:rPr lang="hu-HU" altLang="hu-HU" sz="1900" dirty="0" err="1" smtClean="0"/>
              <a:t>cs</a:t>
            </a:r>
            <a:r>
              <a:rPr lang="hu-HU" altLang="hu-HU" sz="1900" dirty="0" smtClean="0"/>
              <a:t>-s, d-g, </a:t>
            </a:r>
            <a:r>
              <a:rPr lang="hu-HU" altLang="hu-HU" sz="1900" dirty="0" err="1" smtClean="0"/>
              <a:t>ty-cs</a:t>
            </a:r>
            <a:endParaRPr lang="hu-HU" altLang="hu-HU" sz="1900" dirty="0" smtClean="0"/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Optikai és akusztikus: b-d, m-n</a:t>
            </a:r>
          </a:p>
          <a:p>
            <a:pPr marL="971550" lvl="1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100" dirty="0" smtClean="0"/>
              <a:t>Írásbeli tévesztések: b-l, l-h, l-k, u-v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endParaRPr lang="hu-HU" altLang="hu-HU" sz="2100" dirty="0" smtClean="0"/>
          </a:p>
        </p:txBody>
      </p:sp>
    </p:spTree>
    <p:extLst>
      <p:ext uri="{BB962C8B-B14F-4D97-AF65-F5344CB8AC3E}">
        <p14:creationId xmlns:p14="http://schemas.microsoft.com/office/powerpoint/2010/main" val="6705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Diszgráfia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331641" y="1484784"/>
            <a:ext cx="7632848" cy="5373216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Az írás képessége károsodott</a:t>
            </a:r>
          </a:p>
          <a:p>
            <a:r>
              <a:rPr lang="hu-HU" altLang="hu-HU" dirty="0" smtClean="0"/>
              <a:t>Az írás számos működést feltételez:</a:t>
            </a:r>
          </a:p>
          <a:p>
            <a:pPr lvl="1"/>
            <a:r>
              <a:rPr lang="hu-HU" altLang="hu-HU" dirty="0" smtClean="0"/>
              <a:t>Szóbeli megértés és kifejezés</a:t>
            </a:r>
          </a:p>
          <a:p>
            <a:pPr lvl="1"/>
            <a:r>
              <a:rPr lang="hu-HU" altLang="hu-HU" dirty="0" smtClean="0"/>
              <a:t>Hallási diszkrimináció</a:t>
            </a:r>
          </a:p>
          <a:p>
            <a:pPr lvl="1"/>
            <a:r>
              <a:rPr lang="hu-HU" altLang="hu-HU" dirty="0" smtClean="0"/>
              <a:t>Verbális emlékezés</a:t>
            </a:r>
          </a:p>
          <a:p>
            <a:pPr lvl="1"/>
            <a:r>
              <a:rPr lang="hu-HU" altLang="hu-HU" dirty="0" smtClean="0"/>
              <a:t>Vizuális diszkrimináció</a:t>
            </a:r>
          </a:p>
          <a:p>
            <a:pPr lvl="1"/>
            <a:r>
              <a:rPr lang="hu-HU" altLang="hu-HU" dirty="0" smtClean="0"/>
              <a:t>Mozgáskoordináció</a:t>
            </a:r>
          </a:p>
          <a:p>
            <a:r>
              <a:rPr lang="hu-HU" altLang="hu-HU" dirty="0" smtClean="0"/>
              <a:t>írásuk rövid, szókihagyások, helytelenül használ igéket, névmásokat</a:t>
            </a:r>
          </a:p>
          <a:p>
            <a:r>
              <a:rPr lang="hu-HU" altLang="hu-HU" dirty="0" smtClean="0"/>
              <a:t>Összekeverik a hasonló hangzású szavakat, betűelhagyás ( hallási diszkrimináció. rossz)</a:t>
            </a:r>
          </a:p>
          <a:p>
            <a:r>
              <a:rPr lang="hu-HU" altLang="hu-HU" dirty="0" smtClean="0"/>
              <a:t>Hasonló formájú betűket keverik, irányokat tévesztik ( vizuális-térbeli zavar)</a:t>
            </a:r>
          </a:p>
          <a:p>
            <a:r>
              <a:rPr lang="hu-HU" altLang="hu-HU" dirty="0" smtClean="0"/>
              <a:t>Nem képes felidézni a betűk, szavak sorrendjét </a:t>
            </a:r>
            <a:r>
              <a:rPr lang="hu-HU" altLang="hu-HU" dirty="0" err="1" smtClean="0"/>
              <a:t>vzuálisan</a:t>
            </a:r>
            <a:r>
              <a:rPr lang="hu-HU" altLang="hu-HU" dirty="0" smtClean="0"/>
              <a:t> ( vizuális memória zavar)</a:t>
            </a:r>
          </a:p>
          <a:p>
            <a:r>
              <a:rPr lang="hu-HU" altLang="hu-HU" dirty="0" smtClean="0"/>
              <a:t>Írómozgás kivitelezésére képtelenek  csúnyán vagy lassan ír ( </a:t>
            </a:r>
            <a:r>
              <a:rPr lang="hu-HU" altLang="hu-HU" dirty="0" err="1" smtClean="0"/>
              <a:t>mozgáskoord.zavara</a:t>
            </a:r>
            <a:r>
              <a:rPr lang="hu-HU" altLang="hu-HU" dirty="0" smtClean="0"/>
              <a:t>)</a:t>
            </a:r>
          </a:p>
          <a:p>
            <a:endParaRPr lang="hu-HU" altLang="hu-HU" dirty="0" smtClean="0"/>
          </a:p>
          <a:p>
            <a:pPr lvl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1547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543800" cy="10033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Diszkalkúlia</a:t>
            </a:r>
            <a:r>
              <a:rPr lang="hu-HU" altLang="hu-HU" dirty="0" smtClean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409017" y="1484784"/>
            <a:ext cx="6591985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Számolási képesség zavara</a:t>
            </a:r>
          </a:p>
          <a:p>
            <a:pPr eaLnBrk="1" hangingPunct="1"/>
            <a:r>
              <a:rPr lang="hu-HU" altLang="hu-HU" sz="2400" dirty="0" smtClean="0"/>
              <a:t>Verbális zavarok: számokat és matematikai kifejezéseket nem tudják megnevezni</a:t>
            </a:r>
          </a:p>
          <a:p>
            <a:pPr eaLnBrk="1" hangingPunct="1"/>
            <a:r>
              <a:rPr lang="hu-HU" altLang="hu-HU" sz="2400" dirty="0" smtClean="0"/>
              <a:t>Vizuális-téri szervezés zavara</a:t>
            </a:r>
          </a:p>
          <a:p>
            <a:pPr eaLnBrk="1" hangingPunct="1"/>
            <a:r>
              <a:rPr lang="hu-HU" altLang="hu-HU" sz="2400" dirty="0" smtClean="0"/>
              <a:t>Olvasási-írási zavarok</a:t>
            </a:r>
          </a:p>
          <a:p>
            <a:pPr eaLnBrk="1" hangingPunct="1"/>
            <a:r>
              <a:rPr lang="hu-HU" altLang="hu-HU" sz="2400" dirty="0" smtClean="0"/>
              <a:t>Fogalomalkotás zavarai</a:t>
            </a:r>
          </a:p>
          <a:p>
            <a:pPr eaLnBrk="1" hangingPunct="1"/>
            <a:r>
              <a:rPr lang="hu-HU" altLang="hu-HU" sz="2400" dirty="0" smtClean="0"/>
              <a:t>Műveleti zavarok: nem tud számolni</a:t>
            </a:r>
          </a:p>
        </p:txBody>
      </p:sp>
    </p:spTree>
    <p:extLst>
      <p:ext uri="{BB962C8B-B14F-4D97-AF65-F5344CB8AC3E}">
        <p14:creationId xmlns:p14="http://schemas.microsoft.com/office/powerpoint/2010/main" val="1475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Diszlexia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7" y="1905000"/>
            <a:ext cx="7418784" cy="400622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diszlexia </a:t>
            </a:r>
            <a:r>
              <a:rPr lang="hu-HU" sz="2400" b="1" dirty="0">
                <a:solidFill>
                  <a:srgbClr val="FF6600"/>
                </a:solidFill>
              </a:rPr>
              <a:t>prevenció</a:t>
            </a:r>
            <a:r>
              <a:rPr lang="hu-HU" sz="2400" dirty="0"/>
              <a:t> az olvasási problémák megelőzésére törekszik. </a:t>
            </a: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/>
              <a:t>óvodáskorban </a:t>
            </a:r>
            <a:r>
              <a:rPr lang="hu-HU" sz="2400" dirty="0" smtClean="0"/>
              <a:t>alkalmazott </a:t>
            </a:r>
            <a:r>
              <a:rPr lang="hu-HU" sz="2400" dirty="0"/>
              <a:t>prevenciós logopédiai foglalkozásokat értjük alatta, vagy a diszlexia prevenciós olvasástanítási módszert,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>
                <a:solidFill>
                  <a:srgbClr val="FF6600"/>
                </a:solidFill>
              </a:rPr>
              <a:t>reedukáció</a:t>
            </a:r>
            <a:r>
              <a:rPr lang="hu-HU" sz="2400" dirty="0"/>
              <a:t> pedig a már olvasni valamilyen módon </a:t>
            </a:r>
            <a:r>
              <a:rPr lang="hu-HU" sz="2400" dirty="0" smtClean="0"/>
              <a:t>megtanult</a:t>
            </a:r>
            <a:r>
              <a:rPr lang="hu-HU" sz="2400" dirty="0"/>
              <a:t>, de nagyon gyenge olvasási </a:t>
            </a:r>
            <a:r>
              <a:rPr lang="hu-HU" sz="2400" dirty="0" smtClean="0"/>
              <a:t>teljesítményt </a:t>
            </a:r>
            <a:r>
              <a:rPr lang="hu-HU" sz="2400" dirty="0"/>
              <a:t>nyújtó tanulók megismételt </a:t>
            </a:r>
            <a:r>
              <a:rPr lang="hu-HU" sz="2400" dirty="0" smtClean="0"/>
              <a:t>olvasástanítását</a:t>
            </a:r>
            <a:r>
              <a:rPr lang="hu-HU" sz="2400" dirty="0"/>
              <a:t>, szisztematikus </a:t>
            </a:r>
            <a:r>
              <a:rPr lang="hu-HU" sz="2400" dirty="0" smtClean="0"/>
              <a:t>gyakoroltatását</a:t>
            </a:r>
            <a:r>
              <a:rPr lang="hu-H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74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Gyógypedagógiai problémák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09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Területei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2133600"/>
            <a:ext cx="6591985" cy="446375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Látásukban akadályozottak</a:t>
            </a:r>
          </a:p>
          <a:p>
            <a:pPr eaLnBrk="1" hangingPunct="1"/>
            <a:r>
              <a:rPr lang="hu-HU" altLang="hu-HU" sz="2400" dirty="0" smtClean="0"/>
              <a:t>Hallásukban akadályozottak</a:t>
            </a:r>
          </a:p>
          <a:p>
            <a:pPr eaLnBrk="1" hangingPunct="1"/>
            <a:r>
              <a:rPr lang="hu-HU" altLang="hu-HU" sz="2400" dirty="0" smtClean="0"/>
              <a:t>Mozgásukban akadályozottak</a:t>
            </a:r>
          </a:p>
          <a:p>
            <a:pPr eaLnBrk="1" hangingPunct="1"/>
            <a:r>
              <a:rPr lang="hu-HU" altLang="hu-HU" sz="2400" dirty="0" smtClean="0"/>
              <a:t>Beszédfejlődésben akadályozottak</a:t>
            </a:r>
          </a:p>
          <a:p>
            <a:pPr eaLnBrk="1" hangingPunct="1"/>
            <a:r>
              <a:rPr lang="hu-HU" altLang="hu-HU" sz="2400" dirty="0" smtClean="0"/>
              <a:t>Értelmi fejlődésben akadályozottak</a:t>
            </a:r>
          </a:p>
        </p:txBody>
      </p:sp>
    </p:spTree>
    <p:extLst>
      <p:ext uri="{BB962C8B-B14F-4D97-AF65-F5344CB8AC3E}">
        <p14:creationId xmlns:p14="http://schemas.microsoft.com/office/powerpoint/2010/main" val="28954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Integráció, </a:t>
            </a:r>
            <a:r>
              <a:rPr lang="hu-HU" dirty="0" err="1" smtClean="0"/>
              <a:t>inklúzió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0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263810"/>
            <a:ext cx="7488832" cy="5477557"/>
          </a:xfrm>
        </p:spPr>
        <p:txBody>
          <a:bodyPr>
            <a:normAutofit/>
          </a:bodyPr>
          <a:lstStyle/>
          <a:p>
            <a:r>
              <a:rPr lang="hu-HU" dirty="0" smtClean="0"/>
              <a:t>Kiemelt figyelmet igénylő gyermekek, tanulók besorolása</a:t>
            </a:r>
          </a:p>
          <a:p>
            <a:r>
              <a:rPr lang="hu-HU" dirty="0" smtClean="0"/>
              <a:t>Tanulási problémák értelmezése, rendszerezése, rizikófaktorok</a:t>
            </a:r>
          </a:p>
          <a:p>
            <a:pPr lvl="1"/>
            <a:r>
              <a:rPr lang="hu-HU" dirty="0" smtClean="0"/>
              <a:t>Diszlexia, Diszgráfia, </a:t>
            </a:r>
            <a:r>
              <a:rPr lang="hu-HU" dirty="0" err="1" smtClean="0"/>
              <a:t>Diszkalkúlia</a:t>
            </a:r>
            <a:endParaRPr lang="hu-HU" dirty="0"/>
          </a:p>
          <a:p>
            <a:pPr indent="-285750"/>
            <a:r>
              <a:rPr lang="hu-HU" dirty="0" smtClean="0"/>
              <a:t>Tehetséges gyermekek</a:t>
            </a:r>
          </a:p>
          <a:p>
            <a:pPr indent="-285750"/>
            <a:r>
              <a:rPr lang="hu-HU" dirty="0" smtClean="0"/>
              <a:t>Gyógypedagógiai problémák</a:t>
            </a:r>
          </a:p>
          <a:p>
            <a:pPr lvl="1"/>
            <a:r>
              <a:rPr lang="hu-HU" dirty="0" smtClean="0"/>
              <a:t>látás, hallás, mozgás, beszéd és értelmi </a:t>
            </a:r>
            <a:r>
              <a:rPr lang="hu-HU" dirty="0" err="1" smtClean="0"/>
              <a:t>fejlődésbeli</a:t>
            </a:r>
            <a:r>
              <a:rPr lang="hu-HU" dirty="0" smtClean="0"/>
              <a:t> eltérések</a:t>
            </a:r>
          </a:p>
          <a:p>
            <a:pPr indent="-285750"/>
            <a:r>
              <a:rPr lang="hu-HU" dirty="0" smtClean="0"/>
              <a:t>Szociokulturális eltérésekből származó problémák – hátrányos helyzetű gyermekek</a:t>
            </a:r>
          </a:p>
          <a:p>
            <a:pPr indent="-285750"/>
            <a:r>
              <a:rPr lang="hu-HU" dirty="0" smtClean="0"/>
              <a:t>Magatartási és szocializációs problémák</a:t>
            </a:r>
          </a:p>
          <a:p>
            <a:pPr lvl="1"/>
            <a:r>
              <a:rPr lang="hu-HU" dirty="0" smtClean="0"/>
              <a:t>Autizmus, szocializációs eredetű magatartásprobléma, viselkedészavarok, érzelmi/hangulati élet zavarai, szorongásos zavarok, funkciózavarok</a:t>
            </a:r>
          </a:p>
          <a:p>
            <a:r>
              <a:rPr lang="hu-HU" dirty="0" smtClean="0"/>
              <a:t>Pszichoszomatikus problémák, betegségek</a:t>
            </a:r>
          </a:p>
          <a:p>
            <a:r>
              <a:rPr lang="hu-HU" dirty="0" smtClean="0"/>
              <a:t> Gyermekek megismerésének alapelvei, modellje, folyamata – főbb vizsgálati módszerek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Integráció</a:t>
            </a:r>
            <a:endParaRPr lang="hu-HU" altLang="hu-H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7418784" cy="5002502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sz="2600" dirty="0"/>
              <a:t>Az integráció beolvasztást, becsatolást, összevonást </a:t>
            </a:r>
            <a:r>
              <a:rPr lang="hu-HU" sz="2600" dirty="0" smtClean="0"/>
              <a:t>jelent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hu-HU" altLang="hu-HU" sz="2400" dirty="0" smtClean="0"/>
              <a:t>Általános </a:t>
            </a:r>
            <a:r>
              <a:rPr lang="hu-HU" altLang="hu-HU" sz="2400" dirty="0"/>
              <a:t>szociális </a:t>
            </a:r>
            <a:r>
              <a:rPr lang="hu-HU" altLang="hu-HU" sz="2400" dirty="0" smtClean="0"/>
              <a:t>értelmezése:</a:t>
            </a:r>
          </a:p>
          <a:p>
            <a:pPr algn="just">
              <a:lnSpc>
                <a:spcPct val="90000"/>
              </a:lnSpc>
            </a:pPr>
            <a:r>
              <a:rPr lang="hu-HU" altLang="hu-HU" sz="2400" dirty="0" smtClean="0"/>
              <a:t>az </a:t>
            </a:r>
            <a:r>
              <a:rPr lang="hu-HU" altLang="hu-HU" sz="2400" dirty="0"/>
              <a:t>akadályozott emberek részvételének biztosítását jelenti a társadalmi folyamatokba az óvodától az iskolán át, a szabadidőben, otthon és a munkában (Papp, 2004</a:t>
            </a:r>
            <a:r>
              <a:rPr lang="hu-HU" altLang="hu-HU" sz="2400" dirty="0" smtClean="0"/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hu-HU" altLang="hu-HU" sz="2400" dirty="0"/>
              <a:t>G</a:t>
            </a:r>
            <a:r>
              <a:rPr lang="hu-HU" altLang="hu-HU" sz="2400" dirty="0" smtClean="0"/>
              <a:t>yógypedagógiában: </a:t>
            </a:r>
          </a:p>
          <a:p>
            <a:pPr algn="just">
              <a:lnSpc>
                <a:spcPct val="90000"/>
              </a:lnSpc>
            </a:pPr>
            <a:r>
              <a:rPr lang="hu-HU" altLang="hu-HU" sz="2400" dirty="0" smtClean="0"/>
              <a:t>a </a:t>
            </a:r>
            <a:r>
              <a:rPr lang="hu-HU" altLang="hu-HU" sz="2400" dirty="0"/>
              <a:t>többségi nevelés-oktatás intézményeiben a fogyatékos, akadályozott, speciális nevelési szükségletű gyermekek/tanulók és az ép gyermekek/tanulók együttnevelése, oktatása.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7449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7560965" cy="1066800"/>
          </a:xfrm>
        </p:spPr>
        <p:txBody>
          <a:bodyPr>
            <a:normAutofit fontScale="90000"/>
          </a:bodyPr>
          <a:lstStyle/>
          <a:p>
            <a:r>
              <a:rPr lang="hu-HU" altLang="hu-HU" sz="3600" dirty="0" smtClean="0"/>
              <a:t>Az </a:t>
            </a:r>
            <a:r>
              <a:rPr lang="hu-HU" altLang="hu-HU" sz="3600" dirty="0"/>
              <a:t>integrált nevelés-oktatás </a:t>
            </a:r>
            <a:r>
              <a:rPr lang="hu-HU" altLang="hu-HU" dirty="0" smtClean="0"/>
              <a:t>szintjei</a:t>
            </a:r>
            <a:endParaRPr lang="hu-HU" altLang="hu-HU" sz="36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507413" cy="5183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800" b="1" dirty="0"/>
              <a:t>Lokális integrációnak </a:t>
            </a:r>
            <a:r>
              <a:rPr lang="hu-HU" altLang="hu-HU" sz="2800" dirty="0"/>
              <a:t>nevezzük, amikor közös épületben folyik a sajátos nevelési igényű gyermekek fejlesztése ép társaikkal, de a gyermekek között nincs kapcsolat – például külön osztály vagy csoport működik egy-egy iskolában vagy óvodában.</a:t>
            </a:r>
          </a:p>
          <a:p>
            <a:pPr>
              <a:lnSpc>
                <a:spcPct val="80000"/>
              </a:lnSpc>
            </a:pPr>
            <a:r>
              <a:rPr lang="hu-HU" altLang="hu-HU" sz="2800" b="1" dirty="0"/>
              <a:t>Szociális integrációról </a:t>
            </a:r>
            <a:r>
              <a:rPr lang="hu-HU" altLang="hu-HU" sz="2800" dirty="0"/>
              <a:t>beszélünk, amikor a tanórákon külön csoportokban folyik a sajátos nevelési igényű gyermekek fejlesztése, de a tanórán kívüli időben (napköziben, szakkörön, étkezési időben, szabadidős és sporttevékenységek során) együtt vannak társaikkal. </a:t>
            </a:r>
          </a:p>
        </p:txBody>
      </p:sp>
    </p:spTree>
    <p:extLst>
      <p:ext uri="{BB962C8B-B14F-4D97-AF65-F5344CB8AC3E}">
        <p14:creationId xmlns:p14="http://schemas.microsoft.com/office/powerpoint/2010/main" val="2368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3" y="2133600"/>
            <a:ext cx="7274768" cy="37776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 b="1" dirty="0"/>
              <a:t>A funkcionális integráció </a:t>
            </a:r>
            <a:r>
              <a:rPr lang="hu-HU" altLang="hu-HU" sz="2800" dirty="0"/>
              <a:t>esetén az együttnevelés, az együttfejlesztés minden tanórára és foglalkozásra kiterjed. 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/>
              <a:t>bizonyos órákon, foglalkozásokon vannak együtt (részleges integráció), 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/>
              <a:t>gyerek minden idejét együtt tölti ép társaival (teljes integráció)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0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Inklúzió</a:t>
            </a:r>
            <a:endParaRPr lang="hu-HU" altLang="hu-H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182744" cy="4865687"/>
          </a:xfrm>
        </p:spPr>
        <p:txBody>
          <a:bodyPr>
            <a:normAutofit fontScale="92500"/>
          </a:bodyPr>
          <a:lstStyle/>
          <a:p>
            <a:endParaRPr lang="hu-HU" dirty="0"/>
          </a:p>
          <a:p>
            <a:r>
              <a:rPr lang="hu-HU" sz="2600" b="1" dirty="0"/>
              <a:t>A befogadás </a:t>
            </a:r>
            <a:r>
              <a:rPr lang="hu-HU" sz="2600" dirty="0" smtClean="0"/>
              <a:t>(</a:t>
            </a:r>
            <a:r>
              <a:rPr lang="hu-HU" sz="2600" dirty="0" err="1" smtClean="0"/>
              <a:t>inklúzió</a:t>
            </a:r>
            <a:r>
              <a:rPr lang="hu-HU" sz="2600" dirty="0" smtClean="0"/>
              <a:t>) esetében a </a:t>
            </a:r>
            <a:r>
              <a:rPr lang="hu-HU" sz="2600" dirty="0"/>
              <a:t>befogadó </a:t>
            </a:r>
            <a:r>
              <a:rPr lang="hu-HU" sz="2600" dirty="0" smtClean="0"/>
              <a:t>intézmény </a:t>
            </a:r>
            <a:r>
              <a:rPr lang="hu-HU" sz="2600" dirty="0"/>
              <a:t>pedagógusai az egyéni differenciálás talaján az egyéni kibontakoztatás és fejlesztés szemléletét képviselik. </a:t>
            </a:r>
            <a:endParaRPr lang="hu-HU" sz="2600" dirty="0" smtClean="0"/>
          </a:p>
          <a:p>
            <a:r>
              <a:rPr lang="hu-HU" sz="2600" dirty="0" smtClean="0"/>
              <a:t>Az </a:t>
            </a:r>
            <a:r>
              <a:rPr lang="hu-HU" sz="2600" dirty="0" err="1"/>
              <a:t>inklúzió</a:t>
            </a:r>
            <a:r>
              <a:rPr lang="hu-HU" sz="2600" dirty="0"/>
              <a:t> az együttnevelés elfogadó gyakorlata.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u-HU" altLang="hu-HU" sz="2600" dirty="0" smtClean="0"/>
              <a:t>Az </a:t>
            </a:r>
            <a:r>
              <a:rPr lang="hu-HU" altLang="hu-HU" sz="2600" dirty="0" err="1"/>
              <a:t>inklúzív</a:t>
            </a:r>
            <a:r>
              <a:rPr lang="hu-HU" altLang="hu-HU" sz="2600" dirty="0"/>
              <a:t> pedagógia </a:t>
            </a:r>
            <a:r>
              <a:rPr lang="hu-HU" altLang="hu-HU" sz="2600" dirty="0" smtClean="0"/>
              <a:t>eredményeként </a:t>
            </a:r>
            <a:r>
              <a:rPr lang="hu-HU" altLang="hu-HU" sz="2600" dirty="0"/>
              <a:t>az </a:t>
            </a:r>
            <a:r>
              <a:rPr lang="hu-HU" altLang="hu-HU" sz="2600" dirty="0" smtClean="0"/>
              <a:t>iskola/óvoda alkalmassá </a:t>
            </a:r>
            <a:r>
              <a:rPr lang="hu-HU" altLang="hu-HU" sz="2600" dirty="0"/>
              <a:t>válik minden egyes </a:t>
            </a:r>
            <a:r>
              <a:rPr lang="hu-HU" altLang="hu-HU" sz="2600" dirty="0" smtClean="0"/>
              <a:t>gyermek nevelési </a:t>
            </a:r>
            <a:r>
              <a:rPr lang="hu-HU" altLang="hu-HU" sz="2600" dirty="0"/>
              <a:t>szükségleteinek a kielégítésére (Csányi, 2000; Papp, 2004</a:t>
            </a:r>
            <a:r>
              <a:rPr lang="hu-HU" altLang="hu-HU" sz="260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Az </a:t>
            </a:r>
            <a:r>
              <a:rPr lang="hu-HU" altLang="hu-HU" sz="2600" dirty="0"/>
              <a:t>ilyen iskola elismeri a tanulás különböző típusait és ütemét, és ellátja a körzet speciális nevelési szükségletű tanulóit.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7465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Összefoglalás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2133600"/>
            <a:ext cx="6986736" cy="37776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altLang="hu-HU" sz="3600" dirty="0"/>
              <a:t>	Míg az integrációval a </a:t>
            </a:r>
            <a:r>
              <a:rPr lang="hu-HU" altLang="hu-HU" sz="3600" dirty="0" smtClean="0"/>
              <a:t>gyermek beolvasztása </a:t>
            </a:r>
            <a:r>
              <a:rPr lang="hu-HU" altLang="hu-HU" sz="3600" dirty="0"/>
              <a:t>a kívánalom az iskola meglévő struktúrájába, addig az </a:t>
            </a:r>
            <a:r>
              <a:rPr lang="hu-HU" altLang="hu-HU" sz="3600" dirty="0" err="1"/>
              <a:t>inklúziónál</a:t>
            </a:r>
            <a:r>
              <a:rPr lang="hu-HU" altLang="hu-HU" sz="3600" dirty="0"/>
              <a:t> újra átgondolják a tanterv megvalósításának szervezeti kereteit és a feltételeket, amivel  biztosítani tudják minden tanuló haladását. </a:t>
            </a:r>
          </a:p>
          <a:p>
            <a:pPr>
              <a:buFont typeface="Wingdings" pitchFamily="2" charset="2"/>
              <a:buNone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3166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Látássérülés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8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5184576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000" dirty="0"/>
              <a:t>A látássérülés a szem, a látóideg vagy az </a:t>
            </a:r>
            <a:r>
              <a:rPr lang="hu-HU" sz="2000" dirty="0" err="1"/>
              <a:t>agykérgi</a:t>
            </a:r>
            <a:r>
              <a:rPr lang="hu-HU" sz="2000" dirty="0"/>
              <a:t> központ sérülése következtében kialakult állapot, amely jelentősen megváltoztatja a tanuló megismerő tevékenységét, </a:t>
            </a:r>
            <a:r>
              <a:rPr lang="hu-HU" sz="2000" dirty="0" smtClean="0"/>
              <a:t>alkalmazkodóképességét</a:t>
            </a:r>
            <a:r>
              <a:rPr lang="hu-HU" sz="2000" dirty="0"/>
              <a:t>, személyiségét.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látássérülés </a:t>
            </a:r>
            <a:r>
              <a:rPr lang="hu-HU" sz="2000" dirty="0" smtClean="0"/>
              <a:t>meghatározása </a:t>
            </a:r>
            <a:r>
              <a:rPr lang="hu-HU" sz="2000" dirty="0"/>
              <a:t>különböző szempontok szerint </a:t>
            </a:r>
            <a:r>
              <a:rPr lang="hu-HU" sz="2000" dirty="0" smtClean="0"/>
              <a:t>történhet:</a:t>
            </a:r>
          </a:p>
          <a:p>
            <a:pPr lvl="1"/>
            <a:r>
              <a:rPr lang="hu-HU" sz="1800" dirty="0" smtClean="0"/>
              <a:t>orvosi </a:t>
            </a:r>
            <a:r>
              <a:rPr lang="hu-HU" sz="1800" dirty="0"/>
              <a:t>szempontból (normálistól eltérő látás) </a:t>
            </a:r>
            <a:endParaRPr lang="hu-HU" sz="1800" dirty="0" smtClean="0"/>
          </a:p>
          <a:p>
            <a:pPr lvl="1"/>
            <a:r>
              <a:rPr lang="hu-HU" sz="1800" dirty="0" smtClean="0"/>
              <a:t>jogi szempontból </a:t>
            </a:r>
            <a:r>
              <a:rPr lang="hu-HU" sz="1800" dirty="0"/>
              <a:t>(kedvezmények igénybe vétele), </a:t>
            </a:r>
            <a:endParaRPr lang="hu-HU" sz="1800" dirty="0" smtClean="0"/>
          </a:p>
          <a:p>
            <a:pPr lvl="1"/>
            <a:r>
              <a:rPr lang="hu-HU" sz="1800" dirty="0" smtClean="0"/>
              <a:t>munkaügyi szempontból </a:t>
            </a:r>
            <a:r>
              <a:rPr lang="hu-HU" sz="1800" dirty="0"/>
              <a:t>(pályaalkalmasság) </a:t>
            </a:r>
          </a:p>
          <a:p>
            <a:pPr lvl="1"/>
            <a:r>
              <a:rPr lang="hu-HU" sz="1800" dirty="0" smtClean="0"/>
              <a:t>pedagógiai </a:t>
            </a:r>
            <a:r>
              <a:rPr lang="hu-HU" sz="1800" dirty="0"/>
              <a:t>szempontból. 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látássérült gyermekek pedagógiája a gyógypedagógiai </a:t>
            </a:r>
            <a:r>
              <a:rPr lang="hu-HU" sz="2000" dirty="0" smtClean="0"/>
              <a:t>oktatás </a:t>
            </a:r>
            <a:r>
              <a:rPr lang="hu-HU" sz="2000" dirty="0"/>
              <a:t>keretén belül a </a:t>
            </a:r>
            <a:r>
              <a:rPr lang="hu-HU" sz="2000" b="1" dirty="0" err="1">
                <a:solidFill>
                  <a:srgbClr val="FF6600"/>
                </a:solidFill>
              </a:rPr>
              <a:t>tiflopedagógia</a:t>
            </a:r>
            <a:r>
              <a:rPr lang="hu-HU" sz="2000" b="1" dirty="0">
                <a:solidFill>
                  <a:srgbClr val="FF6600"/>
                </a:solidFill>
              </a:rPr>
              <a:t> </a:t>
            </a:r>
            <a:r>
              <a:rPr lang="hu-HU" sz="2000" dirty="0"/>
              <a:t>körébe </a:t>
            </a:r>
            <a:r>
              <a:rPr lang="hu-HU" sz="2000" dirty="0" smtClean="0"/>
              <a:t>tartozik.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85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Látássérültek csoportjai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992888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Ép látás 30%-át nem éri el, vagy a látótér 20</a:t>
            </a:r>
            <a:r>
              <a:rPr lang="en-US" altLang="hu-HU" dirty="0" smtClean="0">
                <a:cs typeface="Arial" charset="0"/>
              </a:rPr>
              <a:t>°</a:t>
            </a:r>
            <a:r>
              <a:rPr lang="hu-HU" altLang="hu-HU" dirty="0" smtClean="0">
                <a:cs typeface="Arial" charset="0"/>
              </a:rPr>
              <a:t> vagy annál szűkebb</a:t>
            </a:r>
          </a:p>
          <a:p>
            <a:pPr>
              <a:lnSpc>
                <a:spcPct val="90000"/>
              </a:lnSpc>
              <a:buNone/>
            </a:pPr>
            <a:r>
              <a:rPr lang="hu-HU" altLang="hu-HU" b="1" dirty="0" smtClean="0"/>
              <a:t>Súlyos fokban látássérült</a:t>
            </a:r>
            <a:r>
              <a:rPr lang="hu-HU" altLang="hu-HU" dirty="0" smtClean="0"/>
              <a:t>: </a:t>
            </a:r>
            <a:r>
              <a:rPr lang="hu-HU" dirty="0"/>
              <a:t>az </a:t>
            </a:r>
            <a:r>
              <a:rPr lang="hu-HU" dirty="0" smtClean="0"/>
              <a:t>írás </a:t>
            </a:r>
            <a:r>
              <a:rPr lang="hu-HU" dirty="0"/>
              <a:t>és olvasás látáson keresztül történő elsajátítására, huzamosabb ideig tartó gyakorlására megfelelő segédeszköz alkalmazásával sem képesek </a:t>
            </a:r>
            <a:endParaRPr lang="hu-HU" altLang="hu-HU" dirty="0" smtClean="0"/>
          </a:p>
          <a:p>
            <a:pPr>
              <a:lnSpc>
                <a:spcPct val="90000"/>
              </a:lnSpc>
            </a:pPr>
            <a:r>
              <a:rPr lang="hu-HU" altLang="hu-HU" dirty="0" smtClean="0"/>
              <a:t>vak: nem érzékeli a fényt sem</a:t>
            </a:r>
          </a:p>
          <a:p>
            <a:pPr>
              <a:lnSpc>
                <a:spcPct val="90000"/>
              </a:lnSpc>
            </a:pPr>
            <a:r>
              <a:rPr lang="hu-HU" altLang="hu-HU" dirty="0" err="1" smtClean="0"/>
              <a:t>aliglátó</a:t>
            </a:r>
            <a:r>
              <a:rPr lang="hu-HU" altLang="hu-HU" dirty="0" smtClean="0"/>
              <a:t>: nagyobb tárgyakat látják, súlyosabb esetben csak a fényt érzékelik ( tapintásos és hallási infószerzés)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err="1"/>
              <a:t>G</a:t>
            </a:r>
            <a:r>
              <a:rPr lang="hu-HU" altLang="hu-HU" b="1" dirty="0" err="1" smtClean="0"/>
              <a:t>yengénlátó</a:t>
            </a:r>
            <a:r>
              <a:rPr lang="hu-HU" altLang="hu-HU" dirty="0" smtClean="0"/>
              <a:t>:  vizuális infószerzés segédeszközökkel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az </a:t>
            </a:r>
            <a:r>
              <a:rPr lang="hu-HU" dirty="0"/>
              <a:t>írás – olvasás tanítása szemen keresztül </a:t>
            </a:r>
            <a:r>
              <a:rPr lang="hu-HU" dirty="0" smtClean="0"/>
              <a:t>történhet</a:t>
            </a:r>
          </a:p>
          <a:p>
            <a:pPr>
              <a:lnSpc>
                <a:spcPct val="90000"/>
              </a:lnSpc>
            </a:pPr>
            <a:r>
              <a:rPr lang="hu-HU" dirty="0"/>
              <a:t>k</a:t>
            </a:r>
            <a:r>
              <a:rPr lang="hu-HU" dirty="0" smtClean="0"/>
              <a:t>épesek </a:t>
            </a:r>
            <a:r>
              <a:rPr lang="hu-HU" dirty="0"/>
              <a:t>a síkírás elsajátítására speciális segédeszközök, jó megvilágítás, nagyítók, szemüvegek, nagyított betű-méretek </a:t>
            </a:r>
            <a:r>
              <a:rPr lang="hu-HU" dirty="0" smtClean="0"/>
              <a:t>segítségével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látó </a:t>
            </a:r>
            <a:r>
              <a:rPr lang="hu-HU" dirty="0"/>
              <a:t>– halló – tapintó életmódra való felkészítés </a:t>
            </a:r>
            <a:r>
              <a:rPr lang="hu-HU" dirty="0" smtClean="0"/>
              <a:t> </a:t>
            </a:r>
            <a:endParaRPr lang="hu-HU" altLang="hu-H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6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látássérülés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44264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2400" dirty="0"/>
              <a:t>örökletes betegség,</a:t>
            </a:r>
          </a:p>
          <a:p>
            <a:r>
              <a:rPr lang="hu-HU" sz="2400" dirty="0"/>
              <a:t>a szem veleszületett fejlődési rendellenessége,</a:t>
            </a:r>
          </a:p>
          <a:p>
            <a:r>
              <a:rPr lang="hu-HU" sz="2400" dirty="0"/>
              <a:t>szerzett sérülés.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9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Bánásmód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544616"/>
          </a:xfrm>
        </p:spPr>
        <p:txBody>
          <a:bodyPr>
            <a:normAutofit/>
          </a:bodyPr>
          <a:lstStyle/>
          <a:p>
            <a:r>
              <a:rPr lang="hu-HU" dirty="0" smtClean="0"/>
              <a:t>A többi gyerek informálása</a:t>
            </a:r>
          </a:p>
          <a:p>
            <a:r>
              <a:rPr lang="hu-HU" dirty="0" smtClean="0"/>
              <a:t>Be </a:t>
            </a:r>
            <a:r>
              <a:rPr lang="hu-HU" dirty="0"/>
              <a:t>lehet vonni az ép látású társakat a csoportszoba megismertetésébe.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ép látású gyermekek megtanítása arra, hogy a játékaikat mindig rakják a helyére a balesetveszély elkerülése érdekében.</a:t>
            </a:r>
          </a:p>
          <a:p>
            <a:r>
              <a:rPr lang="hu-HU" dirty="0"/>
              <a:t>Fontosak a tolerancia kialakulását, a másság elfogadását segítő játékok (pl. szembekötősdi vagy letakart tárgyak felismerése, hangszerek megszólaltatása és kitalálása</a:t>
            </a:r>
            <a:r>
              <a:rPr lang="hu-HU" dirty="0" smtClean="0"/>
              <a:t>).</a:t>
            </a:r>
          </a:p>
          <a:p>
            <a:r>
              <a:rPr lang="hu-HU" dirty="0"/>
              <a:t>Célszerű speciális vizuális támpontokat alkalmazni például a csoportszobában, ajtókon, lépcsőn, korláton, falon, WC-ben.</a:t>
            </a:r>
          </a:p>
          <a:p>
            <a:r>
              <a:rPr lang="hu-HU" dirty="0"/>
              <a:t>Visszhangos, zajos környezetben lehetőleg csak rövid ideig tartózkodjon a látássérült gyermek, mivel az erős zaj zavarja a tájékozódásban, és félelmet kelt benne.</a:t>
            </a:r>
          </a:p>
          <a:p>
            <a:r>
              <a:rPr lang="hu-HU" dirty="0" smtClean="0"/>
              <a:t>A csoportszoba bejárása, megismertetése, megtapogatása (gondozó is)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67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Kiemelt figyelmet igényló gyerekek csoportjai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2011. évi CXC. törvény a nemzeti köznevelésről </a:t>
            </a:r>
            <a:r>
              <a:rPr lang="hu-HU" sz="3200" dirty="0" smtClean="0"/>
              <a:t>alapján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550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Hallássérültek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0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6560" y="1628800"/>
            <a:ext cx="7058744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2400" dirty="0" smtClean="0"/>
              <a:t>A </a:t>
            </a:r>
            <a:r>
              <a:rPr lang="hu-HU" sz="2400" dirty="0"/>
              <a:t>hallás állandó, maradandó vagy tartós zavarát </a:t>
            </a:r>
            <a:r>
              <a:rPr lang="hu-HU" sz="2400" dirty="0" smtClean="0"/>
              <a:t>értjük </a:t>
            </a:r>
            <a:r>
              <a:rPr lang="hu-HU" sz="2400" dirty="0"/>
              <a:t>alatta, amely megnehezíti a </a:t>
            </a:r>
            <a:r>
              <a:rPr lang="hu-HU" sz="2400" dirty="0" smtClean="0"/>
              <a:t>külvilág hangingereinek észrevételét</a:t>
            </a:r>
            <a:r>
              <a:rPr lang="hu-HU" sz="2400" dirty="0"/>
              <a:t>, a beszéd megértését, megtanulását.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„</a:t>
            </a:r>
            <a:r>
              <a:rPr lang="hu-HU" sz="2400" dirty="0" smtClean="0"/>
              <a:t>hallássérült</a:t>
            </a:r>
            <a:r>
              <a:rPr lang="hu-HU" sz="2400" dirty="0"/>
              <a:t>” kifejezés gyűjtőfogalom: siketeket, </a:t>
            </a:r>
            <a:r>
              <a:rPr lang="hu-HU" sz="2400" dirty="0" smtClean="0"/>
              <a:t>nagyothallókat </a:t>
            </a:r>
            <a:r>
              <a:rPr lang="hu-HU" sz="2400" dirty="0"/>
              <a:t>egyaránt magába foglal, függetlenül hallássérülésük fokától, súlyosságától, hallásállapotuk milyenségétől.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hallássérülés kezelése a </a:t>
            </a:r>
            <a:r>
              <a:rPr lang="hu-HU" sz="2400" b="1" dirty="0" err="1">
                <a:solidFill>
                  <a:srgbClr val="FF6600"/>
                </a:solidFill>
              </a:rPr>
              <a:t>szurdopedagógia</a:t>
            </a:r>
            <a:r>
              <a:rPr lang="hu-HU" sz="2400" dirty="0"/>
              <a:t> területére </a:t>
            </a:r>
            <a:r>
              <a:rPr lang="hu-HU" sz="2400" dirty="0" smtClean="0"/>
              <a:t>tartozik 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49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589199" cy="128089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Hallássérülés fokozatai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885678" y="1700808"/>
            <a:ext cx="8229600" cy="4878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600" dirty="0" smtClean="0"/>
              <a:t>25-40dB enyhe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 smtClean="0"/>
              <a:t>40-60dB közepes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 smtClean="0"/>
              <a:t>60-90db súlyos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 smtClean="0"/>
              <a:t>90-110dB siketséggel határos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 smtClean="0"/>
              <a:t>110dB felett siket</a:t>
            </a:r>
          </a:p>
        </p:txBody>
      </p:sp>
    </p:spTree>
    <p:extLst>
      <p:ext uri="{BB962C8B-B14F-4D97-AF65-F5344CB8AC3E}">
        <p14:creationId xmlns:p14="http://schemas.microsoft.com/office/powerpoint/2010/main" val="26330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5" y="1484784"/>
            <a:ext cx="7346778" cy="4426438"/>
          </a:xfrm>
        </p:spPr>
        <p:txBody>
          <a:bodyPr>
            <a:normAutofit lnSpcReduction="10000"/>
          </a:bodyPr>
          <a:lstStyle/>
          <a:p>
            <a:r>
              <a:rPr lang="hu-HU" sz="2400" b="1" dirty="0"/>
              <a:t>Vezetéses jellegű:</a:t>
            </a:r>
            <a:r>
              <a:rPr lang="hu-HU" sz="2400" dirty="0"/>
              <a:t> a hangfelfogó rendszer (a külső és középfül) megbetegedése, ez enyhe vagy közepes fokú nagyothallással jár. Többnyire sikeresen műthető.</a:t>
            </a:r>
          </a:p>
          <a:p>
            <a:r>
              <a:rPr lang="hu-HU" sz="2400" b="1" dirty="0"/>
              <a:t>Idegi eredetű:</a:t>
            </a:r>
            <a:r>
              <a:rPr lang="hu-HU" sz="2400" dirty="0"/>
              <a:t> a hallóideg, a hallópályák vagy a hallókéreg károsodása súlyos halláskárosodást okoz. A </a:t>
            </a:r>
            <a:r>
              <a:rPr lang="hu-HU" sz="2400" dirty="0" err="1">
                <a:hlinkClick r:id="rId2"/>
              </a:rPr>
              <a:t>cochleáris</a:t>
            </a:r>
            <a:r>
              <a:rPr lang="hu-HU" sz="2400" dirty="0">
                <a:hlinkClick r:id="rId2"/>
              </a:rPr>
              <a:t> </a:t>
            </a:r>
            <a:r>
              <a:rPr lang="hu-HU" sz="2400" dirty="0" smtClean="0">
                <a:hlinkClick r:id="rId2"/>
              </a:rPr>
              <a:t>implantáció</a:t>
            </a:r>
            <a:r>
              <a:rPr lang="hu-HU" sz="2400" baseline="30000" dirty="0"/>
              <a:t> </a:t>
            </a:r>
            <a:r>
              <a:rPr lang="hu-HU" sz="2400" dirty="0" smtClean="0"/>
              <a:t> és </a:t>
            </a:r>
            <a:r>
              <a:rPr lang="hu-HU" sz="2400" dirty="0"/>
              <a:t>a hallókészülék viselése segíthet.</a:t>
            </a:r>
          </a:p>
          <a:p>
            <a:r>
              <a:rPr lang="hu-HU" sz="2400" b="1" dirty="0"/>
              <a:t>Vegyes típusú:</a:t>
            </a:r>
            <a:r>
              <a:rPr lang="hu-HU" sz="2400" dirty="0"/>
              <a:t> az előző kettő együttes fellépése esetén vegyes típusú hallássérülésről beszélünk.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2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7" y="1556792"/>
            <a:ext cx="7058746" cy="4354430"/>
          </a:xfrm>
        </p:spPr>
        <p:txBody>
          <a:bodyPr>
            <a:normAutofit/>
          </a:bodyPr>
          <a:lstStyle/>
          <a:p>
            <a:r>
              <a:rPr lang="hu-HU" sz="2400" dirty="0"/>
              <a:t>örökletes,</a:t>
            </a:r>
          </a:p>
          <a:p>
            <a:r>
              <a:rPr lang="hu-HU" sz="2400" dirty="0"/>
              <a:t>fogamzás előtt és után ért ártalom,</a:t>
            </a:r>
          </a:p>
          <a:p>
            <a:r>
              <a:rPr lang="hu-HU" sz="2400" dirty="0"/>
              <a:t>terhesség ideje alatti fertőző megbetegedések,</a:t>
            </a:r>
          </a:p>
          <a:p>
            <a:r>
              <a:rPr lang="hu-HU" sz="2400" dirty="0"/>
              <a:t>szülés közben jelentkező károsodás,</a:t>
            </a:r>
          </a:p>
          <a:p>
            <a:r>
              <a:rPr lang="hu-HU" sz="2400" dirty="0"/>
              <a:t>születés után fellépő ártó hatások,</a:t>
            </a:r>
          </a:p>
          <a:p>
            <a:r>
              <a:rPr lang="hu-HU" sz="2400" dirty="0"/>
              <a:t>betegség, egyes gyógyszerek hatása,</a:t>
            </a:r>
          </a:p>
          <a:p>
            <a:r>
              <a:rPr lang="hu-HU" sz="2400" dirty="0"/>
              <a:t>zajártalmak az élet bármelyik szakaszában.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9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Amire oda kell figyelni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9" y="1628800"/>
            <a:ext cx="7130754" cy="4282422"/>
          </a:xfrm>
        </p:spPr>
        <p:txBody>
          <a:bodyPr/>
          <a:lstStyle/>
          <a:p>
            <a:r>
              <a:rPr lang="hu-HU" sz="2400" dirty="0"/>
              <a:t>a gyermek nem figyel a zajokra, az emberi beszédre;</a:t>
            </a:r>
          </a:p>
          <a:p>
            <a:r>
              <a:rPr lang="hu-HU" sz="2400" dirty="0"/>
              <a:t>beszédfejlődése nem indul el vagy késik;</a:t>
            </a:r>
          </a:p>
          <a:p>
            <a:r>
              <a:rPr lang="hu-HU" sz="2400" dirty="0"/>
              <a:t>gyakran visszakérdez, figyelmetlennek tűnik.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86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Tünetei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7" y="1905000"/>
            <a:ext cx="7418784" cy="45483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400" dirty="0"/>
              <a:t>Sérül a beszédértés, hangképzés nehezített</a:t>
            </a:r>
          </a:p>
          <a:p>
            <a:pPr>
              <a:lnSpc>
                <a:spcPct val="80000"/>
              </a:lnSpc>
            </a:pPr>
            <a:r>
              <a:rPr lang="hu-HU" altLang="hu-HU" sz="2400" dirty="0"/>
              <a:t>Kiejtési tempó, hangsúly sérül – érthetőséggel baj lesz</a:t>
            </a:r>
          </a:p>
          <a:p>
            <a:pPr>
              <a:lnSpc>
                <a:spcPct val="80000"/>
              </a:lnSpc>
            </a:pPr>
            <a:r>
              <a:rPr lang="hu-HU" altLang="hu-HU" sz="2400" dirty="0"/>
              <a:t>Grammatikai hibák</a:t>
            </a:r>
          </a:p>
          <a:p>
            <a:pPr>
              <a:lnSpc>
                <a:spcPct val="80000"/>
              </a:lnSpc>
            </a:pPr>
            <a:r>
              <a:rPr lang="hu-HU" altLang="hu-HU" sz="2400" dirty="0"/>
              <a:t>Szűkebb szókincs – értelmezési </a:t>
            </a:r>
            <a:r>
              <a:rPr lang="hu-HU" altLang="hu-HU" sz="2400" dirty="0" smtClean="0"/>
              <a:t>nehézség</a:t>
            </a:r>
          </a:p>
          <a:p>
            <a:pPr>
              <a:lnSpc>
                <a:spcPct val="80000"/>
              </a:lnSpc>
            </a:pPr>
            <a:r>
              <a:rPr lang="hu-HU" sz="2400" dirty="0" smtClean="0"/>
              <a:t>Később - Szövegértés </a:t>
            </a:r>
            <a:r>
              <a:rPr lang="hu-HU" sz="2400" dirty="0"/>
              <a:t>problémája </a:t>
            </a:r>
            <a:r>
              <a:rPr lang="hu-HU" sz="2400" dirty="0" smtClean="0"/>
              <a:t>olvasás </a:t>
            </a:r>
            <a:r>
              <a:rPr lang="hu-HU" sz="2400" dirty="0"/>
              <a:t>közben is </a:t>
            </a:r>
            <a:r>
              <a:rPr lang="hu-HU" sz="2400" dirty="0" smtClean="0"/>
              <a:t>jelentkezik  - olvasási nehézségek, melyek nem olvasástechnikai eredetűek</a:t>
            </a:r>
            <a:endParaRPr lang="hu-HU" altLang="hu-HU" sz="2400" dirty="0"/>
          </a:p>
          <a:p>
            <a:pPr>
              <a:lnSpc>
                <a:spcPct val="80000"/>
              </a:lnSpc>
            </a:pPr>
            <a:r>
              <a:rPr lang="hu-HU" altLang="hu-HU" sz="2400" dirty="0"/>
              <a:t>Feszültség levezetés nem meg beszéd útján - indulatkitörések</a:t>
            </a:r>
          </a:p>
        </p:txBody>
      </p:sp>
    </p:spTree>
    <p:extLst>
      <p:ext uri="{BB962C8B-B14F-4D97-AF65-F5344CB8AC3E}">
        <p14:creationId xmlns:p14="http://schemas.microsoft.com/office/powerpoint/2010/main" val="19394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4424" y="116632"/>
            <a:ext cx="6589199" cy="1280890"/>
          </a:xfrm>
        </p:spPr>
        <p:txBody>
          <a:bodyPr/>
          <a:lstStyle/>
          <a:p>
            <a:r>
              <a:rPr lang="hu-HU" dirty="0"/>
              <a:t>Reakció, ha nem hall/ért valamit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556792"/>
            <a:ext cx="7416824" cy="5112568"/>
          </a:xfrm>
        </p:spPr>
        <p:txBody>
          <a:bodyPr>
            <a:normAutofit/>
          </a:bodyPr>
          <a:lstStyle/>
          <a:p>
            <a:pPr indent="-285750"/>
            <a:r>
              <a:rPr lang="hu-HU" dirty="0" smtClean="0"/>
              <a:t>Gyakran </a:t>
            </a:r>
            <a:r>
              <a:rPr lang="hu-HU" dirty="0"/>
              <a:t>látszódik az arcukon az értetlenségből adódó zavar. </a:t>
            </a:r>
          </a:p>
          <a:p>
            <a:pPr indent="-285750"/>
            <a:r>
              <a:rPr lang="hu-HU" dirty="0" smtClean="0"/>
              <a:t>bólogatnak</a:t>
            </a:r>
            <a:r>
              <a:rPr lang="hu-HU" dirty="0"/>
              <a:t>, de nem tudják, miről van </a:t>
            </a:r>
            <a:r>
              <a:rPr lang="hu-HU" dirty="0" smtClean="0"/>
              <a:t>szó</a:t>
            </a:r>
          </a:p>
          <a:p>
            <a:pPr indent="-285750"/>
            <a:r>
              <a:rPr lang="hu-HU" dirty="0" smtClean="0"/>
              <a:t>„kikapcsolnak</a:t>
            </a:r>
            <a:r>
              <a:rPr lang="hu-HU" dirty="0"/>
              <a:t>”, nem figyelnek a megszólításra, a hozzá intézett beszédre. </a:t>
            </a:r>
            <a:r>
              <a:rPr lang="hu-HU" dirty="0" smtClean="0"/>
              <a:t>(nagy figyelemösszpontosítás miatt elfárad)álmos, megfázott, gyakoribb</a:t>
            </a:r>
          </a:p>
          <a:p>
            <a:r>
              <a:rPr lang="hu-HU" dirty="0" smtClean="0"/>
              <a:t>Kirándulásokon</a:t>
            </a:r>
            <a:r>
              <a:rPr lang="hu-HU" dirty="0"/>
              <a:t>, sétákon a hallássérült gyermek lehetőleg </a:t>
            </a:r>
            <a:r>
              <a:rPr lang="hu-HU" dirty="0" smtClean="0"/>
              <a:t>a gondozó </a:t>
            </a:r>
            <a:r>
              <a:rPr lang="hu-HU" dirty="0"/>
              <a:t>közelében legyen, mivel egy bizonyos távolságon túl már rosszabbul hall.</a:t>
            </a:r>
          </a:p>
          <a:p>
            <a:r>
              <a:rPr lang="hu-HU" dirty="0"/>
              <a:t>A hallássérült gyermek csak annyi segítséget kapjon, amennyire feltétlenül szüksége van. A „túlsegítő” gondoskodás a gyermekben bizonytalanságot alakíthat ki és önállótlanná teheti.</a:t>
            </a:r>
          </a:p>
          <a:p>
            <a:r>
              <a:rPr lang="hu-HU" dirty="0"/>
              <a:t>Kezdeményezzen olyan játékokat, amiből kiderül, hogy a hallássérült gyermek is ügyes, esetleg jobb a társainál.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2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7543800" cy="12954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Bánásmód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68760"/>
            <a:ext cx="7581528" cy="5183187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Általános hangerő, szokványos artikuláció!!!!!!</a:t>
            </a:r>
          </a:p>
          <a:p>
            <a:pPr eaLnBrk="1" hangingPunct="1"/>
            <a:r>
              <a:rPr lang="hu-HU" altLang="hu-HU" sz="2400" dirty="0" smtClean="0"/>
              <a:t>Szájról olvas, szemből lássa a tanárt</a:t>
            </a:r>
          </a:p>
          <a:p>
            <a:pPr eaLnBrk="1" hangingPunct="1"/>
            <a:r>
              <a:rPr lang="hu-HU" altLang="hu-HU" sz="2400" dirty="0" smtClean="0"/>
              <a:t>Jelzés, ha nem érti, ismétlést kér</a:t>
            </a:r>
          </a:p>
          <a:p>
            <a:r>
              <a:rPr lang="hu-HU" sz="2400" dirty="0" smtClean="0"/>
              <a:t>Verselés, mesélés – nehezített</a:t>
            </a:r>
          </a:p>
          <a:p>
            <a:r>
              <a:rPr lang="hu-HU" sz="2400" dirty="0" smtClean="0"/>
              <a:t>rajzolás</a:t>
            </a:r>
            <a:r>
              <a:rPr lang="hu-HU" sz="2400" dirty="0"/>
              <a:t>, festés, mintázás, kézi munka; a </a:t>
            </a:r>
            <a:r>
              <a:rPr lang="hu-HU" sz="2400" dirty="0" smtClean="0"/>
              <a:t>mozgás – ezekben jók – sikerélmény</a:t>
            </a:r>
          </a:p>
          <a:p>
            <a:r>
              <a:rPr lang="hu-HU" sz="2400" dirty="0"/>
              <a:t>ének, zene, énekes játék, </a:t>
            </a:r>
            <a:r>
              <a:rPr lang="hu-HU" sz="2400" dirty="0" smtClean="0"/>
              <a:t>gyermektánc – nem áll messze tőlük (ritmus, élvezi, énekel, de hamisan stb.)</a:t>
            </a:r>
          </a:p>
          <a:p>
            <a:pPr eaLnBrk="1" hangingPunct="1"/>
            <a:r>
              <a:rPr lang="hu-HU" altLang="hu-HU" sz="2400" dirty="0" smtClean="0"/>
              <a:t>Empátia felébresztése a társakban – gyakran csúfolják őket, szégyenlősek</a:t>
            </a:r>
          </a:p>
        </p:txBody>
      </p:sp>
    </p:spTree>
    <p:extLst>
      <p:ext uri="{BB962C8B-B14F-4D97-AF65-F5344CB8AC3E}">
        <p14:creationId xmlns:p14="http://schemas.microsoft.com/office/powerpoint/2010/main" val="4874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Beszédfejlődésben </a:t>
            </a:r>
            <a:r>
              <a:rPr lang="hu-HU" dirty="0" err="1" smtClean="0"/>
              <a:t>akadályozottak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figyelmet igénylő gyermek, tanuló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276872"/>
            <a:ext cx="7272808" cy="4411662"/>
          </a:xfrm>
        </p:spPr>
        <p:txBody>
          <a:bodyPr/>
          <a:lstStyle/>
          <a:p>
            <a:r>
              <a:rPr lang="hu-HU" sz="2400" dirty="0" smtClean="0"/>
              <a:t>a</a:t>
            </a:r>
            <a:r>
              <a:rPr lang="hu-HU" sz="2400" dirty="0"/>
              <a:t>) különleges bánásmódot igénylő gyermek, tanuló:</a:t>
            </a:r>
          </a:p>
          <a:p>
            <a:pPr lvl="1"/>
            <a:r>
              <a:rPr lang="hu-HU" sz="2000" dirty="0" err="1"/>
              <a:t>aa</a:t>
            </a:r>
            <a:r>
              <a:rPr lang="hu-HU" sz="2000" dirty="0"/>
              <a:t>) sajátos nevelési igényű gyermek, tanuló,</a:t>
            </a:r>
          </a:p>
          <a:p>
            <a:pPr lvl="1"/>
            <a:r>
              <a:rPr lang="hu-HU" sz="2000" dirty="0"/>
              <a:t>ab) beilleszkedési, tanulási, magatartási nehézséggel küzdő gyermek, tanuló,</a:t>
            </a:r>
          </a:p>
          <a:p>
            <a:pPr lvl="1"/>
            <a:r>
              <a:rPr lang="hu-HU" sz="2000" dirty="0" err="1"/>
              <a:t>ac</a:t>
            </a:r>
            <a:r>
              <a:rPr lang="hu-HU" sz="2000" dirty="0"/>
              <a:t>) kiemelten tehetséges gyermek, tanuló,</a:t>
            </a:r>
          </a:p>
          <a:p>
            <a:r>
              <a:rPr lang="hu-HU" sz="2400" dirty="0"/>
              <a:t>b) a gyermekek védelméről és a gyámügyi igazgatásról szóló törvény szerint hátrányos és halmozottan hátrányos helyzetű gyermek, tanuló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40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89199" cy="1280890"/>
          </a:xfrm>
        </p:spPr>
        <p:txBody>
          <a:bodyPr/>
          <a:lstStyle/>
          <a:p>
            <a:r>
              <a:rPr lang="hu-HU" dirty="0" smtClean="0"/>
              <a:t>Definíció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8112" y="1556792"/>
            <a:ext cx="7200799" cy="453650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veleszületett vagy szerzett idegrendszeri működési zavarok és környezeti hatások következtében jelentős mértékű a </a:t>
            </a:r>
            <a:r>
              <a:rPr lang="hu-HU" sz="2400" dirty="0" err="1" smtClean="0"/>
              <a:t>beszédbeli</a:t>
            </a:r>
            <a:r>
              <a:rPr lang="hu-HU" sz="2400" dirty="0" smtClean="0"/>
              <a:t> akadályozottság </a:t>
            </a:r>
          </a:p>
          <a:p>
            <a:r>
              <a:rPr lang="hu-HU" sz="2400" dirty="0" smtClean="0"/>
              <a:t>Ezért átmeneti és tartós zavarok léphetnek fel a nyelvi, kommunikációs és tanulási képességekben a szociális kapcsolatok kialakításában. 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A beszédfogyatékos </a:t>
            </a:r>
            <a:r>
              <a:rPr lang="hu-HU" sz="2400" dirty="0"/>
              <a:t>gyermek ellátása a </a:t>
            </a:r>
            <a:r>
              <a:rPr lang="hu-HU" sz="2400" b="1" dirty="0">
                <a:solidFill>
                  <a:srgbClr val="FF6600"/>
                </a:solidFill>
              </a:rPr>
              <a:t>logopédus </a:t>
            </a:r>
            <a:r>
              <a:rPr lang="hu-HU" sz="2400" dirty="0"/>
              <a:t>kompetenciája </a:t>
            </a:r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7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89199" cy="1280890"/>
          </a:xfrm>
        </p:spPr>
        <p:txBody>
          <a:bodyPr/>
          <a:lstStyle/>
          <a:p>
            <a:r>
              <a:rPr lang="hu-HU" dirty="0"/>
              <a:t>A beszéd-rendellenességek csoportosítása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469530"/>
            <a:ext cx="7632847" cy="534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beszéd és nyelvi fejlődés </a:t>
            </a:r>
            <a:r>
              <a:rPr lang="hu-HU" sz="2400" b="1" dirty="0" smtClean="0"/>
              <a:t>zavarai</a:t>
            </a:r>
            <a:endParaRPr lang="hu-HU" sz="2400" b="1" dirty="0"/>
          </a:p>
          <a:p>
            <a:r>
              <a:rPr lang="hu-HU" sz="2000" b="1" dirty="0" smtClean="0"/>
              <a:t>Megkésett </a:t>
            </a:r>
            <a:r>
              <a:rPr lang="hu-HU" sz="2000" b="1" dirty="0"/>
              <a:t>beszédfejlődés: </a:t>
            </a:r>
            <a:r>
              <a:rPr lang="hu-HU" sz="2000" dirty="0" smtClean="0"/>
              <a:t>ép </a:t>
            </a:r>
            <a:r>
              <a:rPr lang="hu-HU" sz="2000" dirty="0"/>
              <a:t>értelmű és ép érzékszervű gyermek hároméves kora után kezd el beszélni, és beszédfejlődése hároméves korában elmarad az életkori és egyéni képességeknek megfelelő beszédszinttől. Megállapítása a logopédus </a:t>
            </a:r>
            <a:r>
              <a:rPr lang="hu-HU" sz="2000" dirty="0" smtClean="0"/>
              <a:t>feladata.</a:t>
            </a:r>
          </a:p>
          <a:p>
            <a:pPr indent="-285750"/>
            <a:r>
              <a:rPr lang="hu-HU" sz="2000" b="1" dirty="0" smtClean="0"/>
              <a:t>Fejlődési </a:t>
            </a:r>
            <a:r>
              <a:rPr lang="hu-HU" sz="2000" b="1" dirty="0" err="1"/>
              <a:t>diszfázia</a:t>
            </a:r>
            <a:r>
              <a:rPr lang="hu-HU" sz="2000" b="1" dirty="0"/>
              <a:t>: </a:t>
            </a:r>
            <a:r>
              <a:rPr lang="hu-HU" sz="2000" dirty="0"/>
              <a:t>Súlyos beszédfogyatékosság, ami a beszéd- és nyelvi fejlődés akadályozottságában mutatkozik meg. A beszéd és a nyelv fejlődésének zavarát együttesen jelenti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987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133600"/>
            <a:ext cx="7488831" cy="446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Az artikuláció zavarai</a:t>
            </a:r>
          </a:p>
          <a:p>
            <a:r>
              <a:rPr lang="hu-HU" b="1" dirty="0"/>
              <a:t>Pöszeség (</a:t>
            </a:r>
            <a:r>
              <a:rPr lang="hu-HU" b="1" dirty="0" err="1"/>
              <a:t>diszlália</a:t>
            </a:r>
            <a:r>
              <a:rPr lang="hu-HU" b="1" dirty="0"/>
              <a:t>): </a:t>
            </a:r>
            <a:r>
              <a:rPr lang="hu-HU" dirty="0"/>
              <a:t>a beszédhangok helytelen ejtésének, tisztaságának olyan zavara, amelyre jellemző az ép hallás és ép beszédszervek mellett megjelenő artikulációs zavar.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tünet jellege szerint lehet kihagyás (</a:t>
            </a:r>
            <a:r>
              <a:rPr lang="hu-HU" dirty="0" err="1"/>
              <a:t>alália</a:t>
            </a:r>
            <a:r>
              <a:rPr lang="hu-HU" dirty="0"/>
              <a:t>), felcserélés (</a:t>
            </a:r>
            <a:r>
              <a:rPr lang="hu-HU" dirty="0" err="1"/>
              <a:t>paralália</a:t>
            </a:r>
            <a:r>
              <a:rPr lang="hu-HU" dirty="0"/>
              <a:t>), vagy torzítás (</a:t>
            </a:r>
            <a:r>
              <a:rPr lang="hu-HU" dirty="0" err="1"/>
              <a:t>diszlália</a:t>
            </a:r>
            <a:r>
              <a:rPr lang="hu-HU" dirty="0"/>
              <a:t>).</a:t>
            </a:r>
          </a:p>
          <a:p>
            <a:r>
              <a:rPr lang="hu-HU" b="1" dirty="0"/>
              <a:t>Orrhangzós beszéd: </a:t>
            </a:r>
            <a:r>
              <a:rPr lang="hu-HU" dirty="0"/>
              <a:t>A tiszta hangképzést biztosító anatómiai szerkezet eltérései miatt (pl. ajak- és szájpadhasadék vagy orrban, orrgaratban lévő akadály miatt) a beszédhang hangszínének megváltozásáról van szó.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beszéd elveszti csengését és jellegzetesen dünnyögő, orrhangzóssá, gyakran nehezen érthetővé válik.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2955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A beszéd folyamatosságának zavarai</a:t>
            </a:r>
          </a:p>
          <a:p>
            <a:r>
              <a:rPr lang="hu-HU" b="1" dirty="0"/>
              <a:t>Dadogás: </a:t>
            </a:r>
            <a:r>
              <a:rPr lang="hu-HU" dirty="0"/>
              <a:t>A beszéd összerendezettségének zavara, amely a ritmus és az ütem felbomlásában és a beszéd görcsös szaggatottságában jelentkezik.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folyamatos beszédet megszakítások jellemzik a hang, a szótag, a szó vagy a mondat egyes részeinek ismétlése által. </a:t>
            </a:r>
          </a:p>
          <a:p>
            <a:r>
              <a:rPr lang="hu-HU" b="1" dirty="0"/>
              <a:t>Hadarás: </a:t>
            </a:r>
            <a:r>
              <a:rPr lang="hu-HU" dirty="0"/>
              <a:t>A beszéd ritmusának és ütemének zavara, melyre jellemző a rendkívüli gyorsaság, a hangok, szótagok kihagyása, a pontatlan hangképzés, a monotónia és a szegényes szókincs.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első jelek már óvodáskorban </a:t>
            </a:r>
            <a:r>
              <a:rPr lang="hu-HU" dirty="0" smtClean="0"/>
              <a:t>felismerhetők</a:t>
            </a:r>
            <a:r>
              <a:rPr lang="hu-HU" dirty="0"/>
              <a:t>, de a tünetek teljes köre az iskoláskorra alakul ki.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3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332656"/>
            <a:ext cx="784887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hangadás </a:t>
            </a:r>
            <a:r>
              <a:rPr lang="hu-HU" b="1" dirty="0" smtClean="0"/>
              <a:t>rendellenessége</a:t>
            </a:r>
          </a:p>
          <a:p>
            <a:r>
              <a:rPr lang="hu-HU" b="1" dirty="0" smtClean="0"/>
              <a:t>Rekedtség </a:t>
            </a:r>
            <a:r>
              <a:rPr lang="hu-HU" b="1" dirty="0"/>
              <a:t>(</a:t>
            </a:r>
            <a:r>
              <a:rPr lang="hu-HU" b="1" dirty="0" err="1"/>
              <a:t>diszfónia</a:t>
            </a:r>
            <a:r>
              <a:rPr lang="hu-HU" b="1" dirty="0"/>
              <a:t>): </a:t>
            </a:r>
            <a:r>
              <a:rPr lang="hu-HU" dirty="0"/>
              <a:t>Többnyire szervi okok következményeként alakul ki, de nem minden esetben, mivel a környezeti, a pszichés okok is eredményezhetik a fátyolos, rekedt hang létrejöttét.</a:t>
            </a:r>
          </a:p>
          <a:p>
            <a:pPr marL="0" indent="0">
              <a:buNone/>
            </a:pPr>
            <a:r>
              <a:rPr lang="hu-HU" b="1" dirty="0"/>
              <a:t>A kialakult beszéd </a:t>
            </a:r>
            <a:r>
              <a:rPr lang="hu-HU" b="1" dirty="0" smtClean="0"/>
              <a:t>zavara</a:t>
            </a:r>
          </a:p>
          <a:p>
            <a:r>
              <a:rPr lang="hu-HU" b="1" dirty="0" err="1" smtClean="0"/>
              <a:t>Mutizmus</a:t>
            </a:r>
            <a:r>
              <a:rPr lang="hu-HU" b="1" dirty="0"/>
              <a:t>: </a:t>
            </a:r>
            <a:r>
              <a:rPr lang="hu-HU" dirty="0"/>
              <a:t>Választott némaság.</a:t>
            </a:r>
            <a:r>
              <a:rPr lang="hu-HU" b="1" dirty="0"/>
              <a:t> </a:t>
            </a:r>
            <a:r>
              <a:rPr lang="hu-HU" dirty="0"/>
              <a:t>A korábban már jó szinten beszélő gyermek bizonyos helyzetekben vagy feltételek között nem szólal meg. A fellépő tünetek hirtelen jelentkeznek, minden azonosítható ok vagy előzmény nélkül. A gyermek, maga dönti el, hogy kit vesz be a kommunikációs </a:t>
            </a:r>
            <a:r>
              <a:rPr lang="hu-HU" dirty="0" smtClean="0"/>
              <a:t>körbe.</a:t>
            </a:r>
          </a:p>
          <a:p>
            <a:r>
              <a:rPr lang="hu-HU" b="1" dirty="0" smtClean="0"/>
              <a:t>Afázia</a:t>
            </a:r>
            <a:r>
              <a:rPr lang="hu-HU" b="1" dirty="0"/>
              <a:t>: </a:t>
            </a:r>
            <a:r>
              <a:rPr lang="hu-HU" dirty="0"/>
              <a:t>Olyan nyelvi zavar, amely a beszédfejlődés befejeződése után lép fel és a már kialakult beszéd részleges vagy teljes elvesztését jelenti, valamilyen sérülés vagy betegség következtében. A sérülés helyétől és kiterjedtségétől függően leginkább a hangos beszéd vagy a beszédmegértés teljesítményei károsodnak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b="1" dirty="0"/>
              <a:t>Az olvasás- és írásteljesítmény </a:t>
            </a:r>
            <a:r>
              <a:rPr lang="hu-HU" b="1" dirty="0" smtClean="0"/>
              <a:t>zavara</a:t>
            </a:r>
          </a:p>
          <a:p>
            <a:r>
              <a:rPr lang="hu-HU" b="1" dirty="0" smtClean="0"/>
              <a:t>Diszlexia, Diszgráfia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28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Bánásmód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556792"/>
            <a:ext cx="7581528" cy="4968552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Beszéljen a gyermekkel lassabban, valamint egyszerű, érthető, rövid, világos mondatokban.</a:t>
            </a:r>
          </a:p>
          <a:p>
            <a:r>
              <a:rPr lang="hu-HU" sz="2400" dirty="0"/>
              <a:t>Amennyiben a gyermeknek nem motoros beszédzavara van, akkor beszéltesse minél többet a gyermeket.</a:t>
            </a:r>
          </a:p>
          <a:p>
            <a:r>
              <a:rPr lang="hu-HU" sz="2400" dirty="0"/>
              <a:t>A kommunikációhoz alkalmazzon verbális eszközöket, vizuális megerősítést.</a:t>
            </a:r>
          </a:p>
          <a:p>
            <a:r>
              <a:rPr lang="hu-HU" sz="2400" dirty="0"/>
              <a:t>Mindig győződjön meg arról, hogy a gyermek megértette- a közlést, és ha kell, ismételje meg a már elmondottakat.</a:t>
            </a:r>
          </a:p>
          <a:p>
            <a:r>
              <a:rPr lang="hu-HU" sz="2400" dirty="0"/>
              <a:t>Differenciálással biztosítani kell az egyéni haladási ütemet.</a:t>
            </a:r>
          </a:p>
          <a:p>
            <a:r>
              <a:rPr lang="hu-HU" sz="2400" dirty="0"/>
              <a:t>Fontos a beszédkedv felkeltése.</a:t>
            </a:r>
          </a:p>
          <a:p>
            <a:pPr lvl="0"/>
            <a:r>
              <a:rPr lang="hu-HU" sz="2400" dirty="0" smtClean="0"/>
              <a:t>Gyakran </a:t>
            </a:r>
            <a:r>
              <a:rPr lang="hu-HU" sz="2400" dirty="0"/>
              <a:t>győződjön meg a gyermek figyelmének állapotáról, a hallottak megértéséről.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0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5776" y="2514601"/>
            <a:ext cx="6408712" cy="2262781"/>
          </a:xfrm>
        </p:spPr>
        <p:txBody>
          <a:bodyPr/>
          <a:lstStyle/>
          <a:p>
            <a:r>
              <a:rPr lang="hu-HU" dirty="0" smtClean="0"/>
              <a:t>Mozgássérültek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7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Definíció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7560840" cy="5112568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000" dirty="0"/>
              <a:t>akik a tartó vagy mozgató szervrendszer struktúrájának vagy funkciójának </a:t>
            </a:r>
            <a:r>
              <a:rPr lang="hu-HU" sz="2000" dirty="0" smtClean="0"/>
              <a:t>sérülése/hiánya </a:t>
            </a:r>
            <a:r>
              <a:rPr lang="hu-HU" sz="2000" dirty="0"/>
              <a:t>következtében a fizikai teljesítőképesség </a:t>
            </a:r>
            <a:r>
              <a:rPr lang="hu-HU" sz="2000" dirty="0" smtClean="0"/>
              <a:t>megváltozása </a:t>
            </a:r>
            <a:r>
              <a:rPr lang="hu-HU" sz="2000" dirty="0"/>
              <a:t>miatt az életkori tevékenység végzésében </a:t>
            </a:r>
            <a:r>
              <a:rPr lang="hu-HU" sz="2000" dirty="0" smtClean="0"/>
              <a:t>maradandóan </a:t>
            </a:r>
            <a:r>
              <a:rPr lang="hu-HU" sz="2000" dirty="0"/>
              <a:t>korlátozottak, nevelésük, személyiségfejlődésük átmenetileg vagy tartósan speciális feltételeket, eljárásokat </a:t>
            </a:r>
            <a:r>
              <a:rPr lang="hu-HU" sz="2000" dirty="0" smtClean="0"/>
              <a:t>igényel </a:t>
            </a:r>
            <a:endParaRPr lang="hu-HU" sz="2000" dirty="0"/>
          </a:p>
          <a:p>
            <a:pPr eaLnBrk="1" hangingPunct="1">
              <a:lnSpc>
                <a:spcPct val="90000"/>
              </a:lnSpc>
            </a:pPr>
            <a:endParaRPr lang="hu-HU" alt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 smtClean="0"/>
              <a:t>Helyváltoztatási, helyzetváltoztatási vagy manipulációs készsége a mozgás aktív vagy passzív szervrendszerének elváltozásai miatt tartósan korlátozott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mozgássérültek rehabilitációjára szakosodott </a:t>
            </a:r>
            <a:r>
              <a:rPr lang="hu-HU" sz="2000" dirty="0" smtClean="0"/>
              <a:t>gyógypedagógus a </a:t>
            </a:r>
            <a:r>
              <a:rPr lang="hu-HU" sz="2000" b="1" dirty="0" err="1" smtClean="0">
                <a:solidFill>
                  <a:srgbClr val="FF6600"/>
                </a:solidFill>
              </a:rPr>
              <a:t>szomatopedagógus</a:t>
            </a:r>
            <a:r>
              <a:rPr lang="hu-HU" sz="2000" dirty="0" smtClean="0"/>
              <a:t>, </a:t>
            </a:r>
            <a:r>
              <a:rPr lang="hu-HU" sz="2000" dirty="0"/>
              <a:t>vagy </a:t>
            </a:r>
            <a:r>
              <a:rPr lang="hu-HU" sz="2000" dirty="0" smtClean="0"/>
              <a:t>konduktor</a:t>
            </a:r>
            <a:endParaRPr lang="hu-HU" altLang="hu-HU" sz="2000" dirty="0" smtClean="0"/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973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130274"/>
            <a:ext cx="6589199" cy="1280890"/>
          </a:xfrm>
        </p:spPr>
        <p:txBody>
          <a:bodyPr/>
          <a:lstStyle/>
          <a:p>
            <a:r>
              <a:rPr lang="hu-HU" dirty="0" smtClean="0"/>
              <a:t>Kórformák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400600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Végtagredukciós fejlődési rendellenességek, </a:t>
            </a:r>
            <a:r>
              <a:rPr lang="hu-HU" dirty="0" smtClean="0"/>
              <a:t>szerzett végtaghiányok </a:t>
            </a:r>
          </a:p>
          <a:p>
            <a:pPr>
              <a:buFont typeface="+mj-lt"/>
              <a:buAutoNum type="arabicPeriod"/>
            </a:pPr>
            <a:r>
              <a:rPr lang="hu-HU" dirty="0" smtClean="0"/>
              <a:t>Petyhüdt </a:t>
            </a:r>
            <a:r>
              <a:rPr lang="hu-HU" dirty="0"/>
              <a:t>bénulást okozó kórformák Pld. traumás események </a:t>
            </a:r>
            <a:r>
              <a:rPr lang="hu-HU" dirty="0" smtClean="0"/>
              <a:t>következtében </a:t>
            </a:r>
            <a:r>
              <a:rPr lang="hu-HU" dirty="0"/>
              <a:t>kialakuló </a:t>
            </a:r>
            <a:r>
              <a:rPr lang="hu-HU" dirty="0" err="1"/>
              <a:t>harántlézió</a:t>
            </a:r>
            <a:r>
              <a:rPr lang="hu-HU" dirty="0"/>
              <a:t> vagy harántsérülés, illetve izombetegségek </a:t>
            </a:r>
            <a:endParaRPr lang="hu-HU" dirty="0" smtClean="0"/>
          </a:p>
          <a:p>
            <a:pPr>
              <a:buFont typeface="+mj-lt"/>
              <a:buAutoNum type="arabicPeriod"/>
            </a:pPr>
            <a:r>
              <a:rPr lang="hu-HU" dirty="0" smtClean="0"/>
              <a:t>Korai </a:t>
            </a:r>
            <a:r>
              <a:rPr lang="hu-HU" dirty="0"/>
              <a:t>agykárosodás következtében kialakult mozgászavarok </a:t>
            </a:r>
          </a:p>
          <a:p>
            <a:r>
              <a:rPr lang="hu-HU" dirty="0"/>
              <a:t>A korai agykárosodás tüneteinek főbb jellemzői: 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/>
              <a:t>1) izomtónus változás (feszes, váltakozó, gyengült); 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/>
              <a:t>2) koordináció- és egyensúlyzavar</a:t>
            </a:r>
            <a:r>
              <a:rPr lang="hu-HU" dirty="0" smtClean="0"/>
              <a:t>;</a:t>
            </a:r>
          </a:p>
          <a:p>
            <a:pPr lvl="1"/>
            <a:r>
              <a:rPr lang="hu-HU" dirty="0" smtClean="0"/>
              <a:t>(</a:t>
            </a:r>
            <a:r>
              <a:rPr lang="hu-HU" dirty="0"/>
              <a:t>3) a </a:t>
            </a:r>
            <a:r>
              <a:rPr lang="hu-HU" dirty="0" err="1"/>
              <a:t>humánspecifikus</a:t>
            </a:r>
            <a:r>
              <a:rPr lang="hu-HU" dirty="0"/>
              <a:t> mozgások zavara, akadályozottsága, esetleg képtelensége</a:t>
            </a:r>
            <a:r>
              <a:rPr lang="hu-HU" dirty="0" smtClean="0"/>
              <a:t>;</a:t>
            </a:r>
          </a:p>
          <a:p>
            <a:pPr lvl="1"/>
            <a:r>
              <a:rPr lang="hu-HU" dirty="0" smtClean="0"/>
              <a:t>(</a:t>
            </a:r>
            <a:r>
              <a:rPr lang="hu-HU" dirty="0"/>
              <a:t>4) kóros tartásformák, deformitások; 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/>
              <a:t>5) a beszéd motoros szerveinek érintettsége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Kiterjedése </a:t>
            </a:r>
            <a:r>
              <a:rPr lang="hu-HU" dirty="0"/>
              <a:t>szerint: </a:t>
            </a:r>
            <a:r>
              <a:rPr lang="hu-HU" dirty="0" err="1"/>
              <a:t>monoplégia</a:t>
            </a:r>
            <a:r>
              <a:rPr lang="hu-HU" dirty="0"/>
              <a:t>, </a:t>
            </a:r>
            <a:r>
              <a:rPr lang="hu-HU" dirty="0" err="1"/>
              <a:t>paraplégia</a:t>
            </a:r>
            <a:r>
              <a:rPr lang="hu-HU" dirty="0"/>
              <a:t>, </a:t>
            </a:r>
            <a:r>
              <a:rPr lang="hu-HU" dirty="0" err="1"/>
              <a:t>h</a:t>
            </a:r>
            <a:r>
              <a:rPr lang="hu-HU" dirty="0" err="1" smtClean="0"/>
              <a:t>emiplégia</a:t>
            </a:r>
            <a:r>
              <a:rPr lang="hu-HU" dirty="0"/>
              <a:t>, </a:t>
            </a:r>
            <a:r>
              <a:rPr lang="hu-HU" dirty="0" err="1"/>
              <a:t>triplégia</a:t>
            </a:r>
            <a:r>
              <a:rPr lang="hu-HU" dirty="0"/>
              <a:t>, </a:t>
            </a:r>
            <a:r>
              <a:rPr lang="hu-HU" dirty="0" err="1"/>
              <a:t>tetraplégia</a:t>
            </a:r>
            <a:r>
              <a:rPr lang="hu-HU" dirty="0"/>
              <a:t>. </a:t>
            </a:r>
            <a:endParaRPr lang="hu-HU" dirty="0" smtClean="0"/>
          </a:p>
          <a:p>
            <a:pPr>
              <a:buFont typeface="+mj-lt"/>
              <a:buAutoNum type="arabicPeriod" startAt="4"/>
            </a:pPr>
            <a:r>
              <a:rPr lang="hu-HU" dirty="0" smtClean="0"/>
              <a:t>Egyéb </a:t>
            </a:r>
            <a:r>
              <a:rPr lang="hu-HU" dirty="0"/>
              <a:t>eredetű </a:t>
            </a:r>
            <a:r>
              <a:rPr lang="hu-HU" dirty="0" err="1"/>
              <a:t>mozgáskorlátozottságot</a:t>
            </a:r>
            <a:r>
              <a:rPr lang="hu-HU" dirty="0"/>
              <a:t> okozó kórformák (kóros csonttörékenység, a gerinc, csípő vagy a láb betegségei)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94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Bánásmód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12776"/>
            <a:ext cx="7704856" cy="511256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környezet </a:t>
            </a:r>
            <a:r>
              <a:rPr lang="hu-HU" sz="2400" dirty="0"/>
              <a:t>akadálymentesítése, a speciális </a:t>
            </a:r>
            <a:r>
              <a:rPr lang="hu-HU" sz="2400" dirty="0" err="1"/>
              <a:t>gyó-gyászati</a:t>
            </a:r>
            <a:r>
              <a:rPr lang="hu-HU" sz="2400" dirty="0"/>
              <a:t> segédeszközök használatának </a:t>
            </a:r>
            <a:r>
              <a:rPr lang="hu-HU" sz="2400" dirty="0" smtClean="0"/>
              <a:t>segítése,</a:t>
            </a:r>
          </a:p>
          <a:p>
            <a:r>
              <a:rPr lang="hu-HU" altLang="hu-HU" sz="2400" dirty="0" smtClean="0"/>
              <a:t>Csak olyan tevékenység alól menteni fel, ami valóban indokolt – különben elszigetelődésüket erősítjük</a:t>
            </a:r>
          </a:p>
          <a:p>
            <a:r>
              <a:rPr lang="hu-HU" sz="2400" dirty="0"/>
              <a:t>A gyermeket az egyéni adottságaiból adódó legmagasabb szintű önállóságra nevelje.</a:t>
            </a:r>
          </a:p>
          <a:p>
            <a:r>
              <a:rPr lang="hu-HU" sz="2400" dirty="0"/>
              <a:t>A korai agykárosodás zavart okozhat a kommunikációban, ezért ügyeljen arra, hogy ne értse félre a gyermek metakommunikatív jelzéseit.</a:t>
            </a:r>
          </a:p>
          <a:p>
            <a:r>
              <a:rPr lang="hu-HU" altLang="hu-HU" sz="2400" dirty="0" smtClean="0"/>
              <a:t>mozgásfejlesztés</a:t>
            </a:r>
          </a:p>
        </p:txBody>
      </p:sp>
    </p:spTree>
    <p:extLst>
      <p:ext uri="{BB962C8B-B14F-4D97-AF65-F5344CB8AC3E}">
        <p14:creationId xmlns:p14="http://schemas.microsoft.com/office/powerpoint/2010/main" val="32731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Sajátos nevelési igényű gyermek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1" y="2133600"/>
            <a:ext cx="7202760" cy="3777622"/>
          </a:xfrm>
        </p:spPr>
        <p:txBody>
          <a:bodyPr>
            <a:noAutofit/>
          </a:bodyPr>
          <a:lstStyle/>
          <a:p>
            <a:r>
              <a:rPr lang="hu-HU" sz="2400" dirty="0"/>
              <a:t>az a különleges bánásmódot igénylő gyermek, tanuló, aki a szakértői bizottság szakértői véleménye alapján mozgásszervi, érzékszervi, értelmi vagy beszédfogyatékos, több fogyatékosság együttes előfordulása esetén halmozottan fogyatékos, </a:t>
            </a:r>
            <a:r>
              <a:rPr lang="hu-HU" sz="2400" dirty="0" smtClean="0"/>
              <a:t>autizmus spektrumzavarral, egyéb </a:t>
            </a:r>
            <a:r>
              <a:rPr lang="hu-HU" sz="2400" dirty="0"/>
              <a:t>pszichés fejlődési zavarral (súlyos tanulási, figyelem- vagy magatartásszabályozási zavarral) küzd</a:t>
            </a:r>
          </a:p>
        </p:txBody>
      </p:sp>
    </p:spTree>
    <p:extLst>
      <p:ext uri="{BB962C8B-B14F-4D97-AF65-F5344CB8AC3E}">
        <p14:creationId xmlns:p14="http://schemas.microsoft.com/office/powerpoint/2010/main" val="23618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Értelmileg akadályozott gyerekek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6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14728" cy="1280890"/>
          </a:xfrm>
        </p:spPr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412776"/>
            <a:ext cx="7704856" cy="377762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2800" dirty="0" smtClean="0"/>
              <a:t>„…jelentősen </a:t>
            </a:r>
            <a:r>
              <a:rPr lang="hu-HU" sz="2800" dirty="0"/>
              <a:t>az átlag alatti intellektuális működés jellemez, az alábbiak közül két vagy több területen társulva az alkalmazkodási készségek akadályozottságával: kommunikáció, önellátás, otthoni életmód, szociális kapcsolatok, a közösségi lehetőségek használata, önrendelkezés, a saját egészség és biztonság védelme, az elméleti ismeretek funkcionális birtoklása, a szabadidő eltöltés és a munka</a:t>
            </a:r>
            <a:r>
              <a:rPr lang="hu-HU" sz="2800" dirty="0" smtClean="0"/>
              <a:t>.”</a:t>
            </a:r>
          </a:p>
          <a:p>
            <a:pPr lvl="0"/>
            <a:r>
              <a:rPr lang="hu-HU" sz="2800" dirty="0" smtClean="0"/>
              <a:t>Fejlesztő szakembere az </a:t>
            </a:r>
            <a:r>
              <a:rPr lang="hu-HU" sz="2800" dirty="0" err="1" smtClean="0">
                <a:solidFill>
                  <a:srgbClr val="FF6600"/>
                </a:solidFill>
              </a:rPr>
              <a:t>oligofrénpedagógus</a:t>
            </a:r>
            <a:endParaRPr lang="hu-HU" sz="2800" dirty="0">
              <a:solidFill>
                <a:srgbClr val="FF66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37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556792"/>
            <a:ext cx="7776863" cy="4896544"/>
          </a:xfrm>
        </p:spPr>
        <p:txBody>
          <a:bodyPr>
            <a:normAutofit/>
          </a:bodyPr>
          <a:lstStyle/>
          <a:p>
            <a:r>
              <a:rPr lang="hu-HU" dirty="0"/>
              <a:t>egyetlen gén rendellenessége,</a:t>
            </a:r>
          </a:p>
          <a:p>
            <a:r>
              <a:rPr lang="hu-HU" dirty="0"/>
              <a:t>kromoszóma-rendellenesség (pl. Down-szindróma),</a:t>
            </a:r>
          </a:p>
          <a:p>
            <a:r>
              <a:rPr lang="hu-HU" dirty="0"/>
              <a:t>hiányos táplálkozás magzati kórban,</a:t>
            </a:r>
          </a:p>
          <a:p>
            <a:r>
              <a:rPr lang="hu-HU" dirty="0"/>
              <a:t>az anya terhesség alatti fertőző betegségei (pl. rubeola, HIV, szifilisz),</a:t>
            </a:r>
          </a:p>
          <a:p>
            <a:r>
              <a:rPr lang="hu-HU" dirty="0"/>
              <a:t>az anya terhesség alatti szerhasználata (pl. drog, alkohol),</a:t>
            </a:r>
          </a:p>
          <a:p>
            <a:r>
              <a:rPr lang="hu-HU" dirty="0"/>
              <a:t>koraszülöttség,</a:t>
            </a:r>
          </a:p>
          <a:p>
            <a:r>
              <a:rPr lang="hu-HU" dirty="0"/>
              <a:t>születés utáni ólomnak való kitettség,</a:t>
            </a:r>
          </a:p>
          <a:p>
            <a:r>
              <a:rPr lang="hu-HU" dirty="0"/>
              <a:t>születés utáni agyvelőgyulladás (</a:t>
            </a:r>
            <a:r>
              <a:rPr lang="hu-HU" dirty="0" err="1"/>
              <a:t>encefalitis</a:t>
            </a:r>
            <a:r>
              <a:rPr lang="hu-HU" dirty="0"/>
              <a:t>) vagy agyhártyagyulladás (</a:t>
            </a:r>
            <a:r>
              <a:rPr lang="hu-HU" dirty="0" err="1"/>
              <a:t>meningitis</a:t>
            </a:r>
            <a:r>
              <a:rPr lang="hu-HU" dirty="0"/>
              <a:t>),</a:t>
            </a:r>
          </a:p>
          <a:p>
            <a:r>
              <a:rPr lang="hu-HU" dirty="0"/>
              <a:t>születés utáni koponyasérülés,</a:t>
            </a:r>
          </a:p>
          <a:p>
            <a:r>
              <a:rPr lang="hu-HU" dirty="0"/>
              <a:t>súlyos elhanyagolás vagy </a:t>
            </a:r>
            <a:r>
              <a:rPr lang="hu-HU" dirty="0" err="1"/>
              <a:t>depriváció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7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6244" y="402853"/>
            <a:ext cx="6589199" cy="1280890"/>
          </a:xfrm>
        </p:spPr>
        <p:txBody>
          <a:bodyPr/>
          <a:lstStyle/>
          <a:p>
            <a:r>
              <a:rPr lang="hu-HU" dirty="0" smtClean="0"/>
              <a:t>Enyhe értelmi fogyatékosság IQ 50-69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719262"/>
            <a:ext cx="8064896" cy="5022105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 smtClean="0"/>
              <a:t>Motoros és beszédfejlődés lelassulása</a:t>
            </a:r>
          </a:p>
          <a:p>
            <a:r>
              <a:rPr lang="hu-HU" sz="2400" dirty="0" smtClean="0"/>
              <a:t>Hiányos</a:t>
            </a:r>
            <a:r>
              <a:rPr lang="hu-HU" sz="2400" dirty="0"/>
              <a:t>, szakaszos észlelés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Alacsony</a:t>
            </a:r>
            <a:r>
              <a:rPr lang="hu-HU" sz="2400" dirty="0"/>
              <a:t> </a:t>
            </a:r>
            <a:r>
              <a:rPr lang="hu-HU" sz="2400" i="1" dirty="0"/>
              <a:t>pszichés aktivációs szint</a:t>
            </a:r>
            <a:r>
              <a:rPr lang="hu-HU" sz="2400" dirty="0"/>
              <a:t> miatt nehezen motiválhatók, figyelmük gyorsan elterelődik, rövid ideig képesek koncentrálni</a:t>
            </a:r>
          </a:p>
          <a:p>
            <a:r>
              <a:rPr lang="hu-HU" sz="2400" dirty="0"/>
              <a:t>Megnehezíti az </a:t>
            </a:r>
            <a:r>
              <a:rPr lang="hu-HU" sz="2400" i="1" dirty="0"/>
              <a:t>ismeretszerzést</a:t>
            </a:r>
            <a:r>
              <a:rPr lang="hu-HU" sz="2400" dirty="0"/>
              <a:t> a kognitív funkciók sérülése, a pontatlan megfigyelés, a célirányos mozgások kivitelezésének nehézségei, a hibás vizuális emlékezet, a kialakulatlan dominancia, tartós figyelem és feladattartás gyengesége, nyugtalan magatartás</a:t>
            </a:r>
          </a:p>
          <a:p>
            <a:r>
              <a:rPr lang="hu-HU" sz="2400" i="1" dirty="0"/>
              <a:t>Játékuk </a:t>
            </a:r>
            <a:r>
              <a:rPr lang="hu-HU" sz="2400" dirty="0"/>
              <a:t>a kortársaikhoz képest monotonabb, kevésbé </a:t>
            </a:r>
            <a:r>
              <a:rPr lang="hu-HU" sz="2400" dirty="0" smtClean="0"/>
              <a:t>fantáziadús </a:t>
            </a:r>
          </a:p>
          <a:p>
            <a:r>
              <a:rPr lang="hu-HU" sz="2400" dirty="0" smtClean="0"/>
              <a:t>gyenge </a:t>
            </a:r>
            <a:r>
              <a:rPr lang="hu-HU" sz="2400" dirty="0"/>
              <a:t>rövid távú és </a:t>
            </a:r>
            <a:r>
              <a:rPr lang="hu-HU" sz="2400" dirty="0" smtClean="0"/>
              <a:t>megtartó </a:t>
            </a:r>
            <a:r>
              <a:rPr lang="hu-HU" sz="2400" dirty="0"/>
              <a:t>emlékezet, </a:t>
            </a:r>
          </a:p>
          <a:p>
            <a:r>
              <a:rPr lang="hu-HU" sz="2400" dirty="0" smtClean="0"/>
              <a:t>az </a:t>
            </a:r>
            <a:r>
              <a:rPr lang="hu-HU" sz="2400" dirty="0"/>
              <a:t>életkor átlagától messze elmaradó gondolkodás, </a:t>
            </a:r>
            <a:endParaRPr lang="hu-HU" sz="2400" dirty="0" smtClean="0"/>
          </a:p>
          <a:p>
            <a:r>
              <a:rPr lang="hu-HU" sz="2400" dirty="0" smtClean="0"/>
              <a:t>konkrét </a:t>
            </a:r>
            <a:r>
              <a:rPr lang="hu-HU" sz="2400" dirty="0"/>
              <a:t>értés, értelmezés, nehézkes elvonatkoztatás </a:t>
            </a:r>
            <a:endParaRPr lang="hu-HU" sz="2400" dirty="0" smtClean="0"/>
          </a:p>
          <a:p>
            <a:r>
              <a:rPr lang="hu-HU" sz="2400" dirty="0" smtClean="0"/>
              <a:t>Kifejezőkészség csökkent</a:t>
            </a:r>
          </a:p>
          <a:p>
            <a:r>
              <a:rPr lang="hu-HU" sz="2400" dirty="0" smtClean="0"/>
              <a:t>Jobb-bal irány tévesztés</a:t>
            </a:r>
          </a:p>
        </p:txBody>
      </p:sp>
    </p:spTree>
    <p:extLst>
      <p:ext uri="{BB962C8B-B14F-4D97-AF65-F5344CB8AC3E}">
        <p14:creationId xmlns:p14="http://schemas.microsoft.com/office/powerpoint/2010/main" val="21223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89199" cy="1280890"/>
          </a:xfrm>
        </p:spPr>
        <p:txBody>
          <a:bodyPr/>
          <a:lstStyle/>
          <a:p>
            <a:r>
              <a:rPr lang="hu-HU" dirty="0" smtClean="0"/>
              <a:t>Bánásmód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196752"/>
            <a:ext cx="7884368" cy="547260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Megtanítani a szociális </a:t>
            </a:r>
            <a:r>
              <a:rPr lang="hu-HU" sz="2000" dirty="0"/>
              <a:t>viselkedés alapvető szabályait (pl. köszönés, dolgok kérése és megköszönése).</a:t>
            </a:r>
          </a:p>
          <a:p>
            <a:r>
              <a:rPr lang="hu-HU" sz="2000" dirty="0" smtClean="0"/>
              <a:t>Bevonni </a:t>
            </a:r>
            <a:r>
              <a:rPr lang="hu-HU" sz="2000" dirty="0"/>
              <a:t>a mindennapi tevékenységekbe. Kapjon a fejlettségi szintjének megfelelő feladatokat.</a:t>
            </a:r>
          </a:p>
          <a:p>
            <a:r>
              <a:rPr lang="hu-HU" sz="2000" dirty="0" smtClean="0"/>
              <a:t>Motiválja </a:t>
            </a:r>
            <a:r>
              <a:rPr lang="hu-HU" sz="2000" dirty="0"/>
              <a:t>a gyermekeket a közös szereplésen való részvételre, de vegye figyelembe, hogy van olyan gyermek, akit zavar a tömeg.</a:t>
            </a:r>
          </a:p>
          <a:p>
            <a:r>
              <a:rPr lang="hu-HU" sz="2000" dirty="0"/>
              <a:t>Nyújtson segítséget az önkiszolgálás területén.</a:t>
            </a:r>
          </a:p>
          <a:p>
            <a:r>
              <a:rPr lang="hu-HU" sz="2000" dirty="0"/>
              <a:t>Vegye figyelembe, hogy a higiénés szokások kialakítását nehezíti, hogy az értelmileg akadályozott gyermek nem tudja pontosan végrehajtani a mozdulatokat, és figyelme könnyen elterelődik (pl. pancsolnak kézmosás helyett) vagy kihagy a folyamatból mozdulatokat (pl. elfelejtenek kezet törölni).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71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1" y="764704"/>
            <a:ext cx="7202760" cy="5688632"/>
          </a:xfrm>
        </p:spPr>
        <p:txBody>
          <a:bodyPr>
            <a:normAutofit/>
          </a:bodyPr>
          <a:lstStyle/>
          <a:p>
            <a:r>
              <a:rPr lang="hu-HU" sz="2000" dirty="0"/>
              <a:t>Kapjon segítséget a tevékenységek elvégzéséhez (pl. öltözködés, kézmosás).</a:t>
            </a:r>
          </a:p>
          <a:p>
            <a:r>
              <a:rPr lang="hu-HU" sz="2000" dirty="0"/>
              <a:t>Fontos minden önálló tevékenység megdicsérése, ami </a:t>
            </a:r>
            <a:r>
              <a:rPr lang="hu-HU" sz="2000" dirty="0" err="1"/>
              <a:t>ösztönzi</a:t>
            </a:r>
            <a:r>
              <a:rPr lang="hu-HU" sz="2000" dirty="0"/>
              <a:t> a gyermeket az önálló feladatvégzésre.</a:t>
            </a:r>
          </a:p>
          <a:p>
            <a:r>
              <a:rPr lang="hu-HU" sz="2000" dirty="0"/>
              <a:t>Tanítani kell az étkezés közbeni helyes viselkedési módot, étkezési szokásokat (pl. az evőeszközök használatát, a merőkanállal szedést, a kancsóból való öntést, a pohárból való ivást).</a:t>
            </a:r>
          </a:p>
          <a:p>
            <a:r>
              <a:rPr lang="hu-HU" sz="2000" dirty="0"/>
              <a:t>Tolerancia a társakban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997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Tehetséges gyerekek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419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artalom helye 368646"/>
          <p:cNvGrpSpPr>
            <a:grpSpLocks/>
          </p:cNvGrpSpPr>
          <p:nvPr/>
        </p:nvGrpSpPr>
        <p:grpSpPr bwMode="auto">
          <a:xfrm>
            <a:off x="179803" y="211159"/>
            <a:ext cx="8964522" cy="6480175"/>
            <a:chOff x="-449" y="11360"/>
            <a:chExt cx="12371" cy="11355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auto">
            <a:xfrm>
              <a:off x="-449" y="11846"/>
              <a:ext cx="12371" cy="9821"/>
            </a:xfrm>
            <a:prstGeom prst="triangle">
              <a:avLst>
                <a:gd name="adj" fmla="val 495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979956847"/>
                </p:ext>
              </p:extLst>
            </p:nvPr>
          </p:nvGraphicFramePr>
          <p:xfrm>
            <a:off x="-132" y="11360"/>
            <a:ext cx="11738" cy="113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2790" y="18841"/>
              <a:ext cx="1671" cy="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Kreativitás</a:t>
              </a:r>
            </a:p>
          </p:txBody>
        </p: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6693" y="18891"/>
              <a:ext cx="2353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Feladat iránti elkötelezettség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823" y="14349"/>
              <a:ext cx="1827" cy="12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Átlag feletti intelligencia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9319" y="21667"/>
              <a:ext cx="163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Szociális környezet</a:t>
              </a:r>
            </a:p>
          </p:txBody>
        </p:sp>
      </p:grp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588455" y="6118988"/>
            <a:ext cx="2520950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Renzulli</a:t>
            </a:r>
            <a:r>
              <a:rPr lang="hu-HU" altLang="hu-HU" sz="1800" b="1" dirty="0">
                <a:solidFill>
                  <a:srgbClr val="000000"/>
                </a:solidFill>
              </a:rPr>
              <a:t> háromgyűrűs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 modellje (1977)</a:t>
            </a:r>
          </a:p>
        </p:txBody>
      </p:sp>
    </p:spTree>
    <p:extLst>
      <p:ext uri="{BB962C8B-B14F-4D97-AF65-F5344CB8AC3E}">
        <p14:creationId xmlns:p14="http://schemas.microsoft.com/office/powerpoint/2010/main" val="18888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hu-HU" altLang="hu-HU" sz="1600" b="1" dirty="0">
                <a:effectLst/>
                <a:latin typeface="Times New Roman" panose="02020603050405020304" pitchFamily="18" charset="0"/>
              </a:rPr>
              <a:t/>
            </a:r>
            <a:br>
              <a:rPr lang="hu-HU" altLang="hu-HU" sz="1600" b="1" dirty="0">
                <a:effectLst/>
                <a:latin typeface="Times New Roman" panose="02020603050405020304" pitchFamily="18" charset="0"/>
              </a:rPr>
            </a:br>
            <a:r>
              <a:rPr lang="hu-HU" altLang="hu-HU" sz="1600" b="1" dirty="0">
                <a:effectLst/>
                <a:latin typeface="Times New Roman" panose="02020603050405020304" pitchFamily="18" charset="0"/>
              </a:rPr>
              <a:t/>
            </a:r>
            <a:br>
              <a:rPr lang="hu-HU" altLang="hu-HU" sz="1600" b="1" dirty="0">
                <a:effectLst/>
                <a:latin typeface="Times New Roman" panose="02020603050405020304" pitchFamily="18" charset="0"/>
              </a:rPr>
            </a:br>
            <a:endParaRPr lang="hu-HU" altLang="hu-HU" sz="1600" b="1" dirty="0"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79279" name="Group 7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9233515"/>
              </p:ext>
            </p:extLst>
          </p:nvPr>
        </p:nvGraphicFramePr>
        <p:xfrm>
          <a:off x="4548148" y="3529584"/>
          <a:ext cx="4488350" cy="332841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488350">
                  <a:extLst>
                    <a:ext uri="{9D8B030D-6E8A-4147-A177-3AD203B41FA5}">
                      <a16:colId xmlns:a16="http://schemas.microsoft.com/office/drawing/2014/main" val="1069789016"/>
                    </a:ext>
                  </a:extLst>
                </a:gridCol>
              </a:tblGrid>
              <a:tr h="3168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Feladat elkötelezettség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Elmélyült érdeklődés, lelkesedés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Kitartás, állhatatosság, önállóság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Belső motiváció, tudásvágy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Önbizalom, hit saját teljesítőképességében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Magas célok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7B08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Önkritikus, mások kritikájára változó a reakciójuk</a:t>
                      </a:r>
                      <a:r>
                        <a:rPr kumimoji="0" lang="hu-HU" altLang="hu-H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8653" marR="98653" horzOverflow="overflow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86139"/>
                  </a:ext>
                </a:extLst>
              </a:tr>
            </a:tbl>
          </a:graphicData>
        </a:graphic>
      </p:graphicFrame>
      <p:sp>
        <p:nvSpPr>
          <p:cNvPr id="17920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78546" y="252093"/>
            <a:ext cx="4245686" cy="294759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altLang="hu-H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Kreativitás</a:t>
            </a:r>
            <a:endParaRPr lang="hu-HU" altLang="hu-H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Gördülékeny eredeti gondolkodás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Ötletgazdag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Fogékony az újra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Kíváncsi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törődik a konvenciókkal, nonkonformizmus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Humorérzék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Merészség, szellemi játékosság</a:t>
            </a:r>
          </a:p>
          <a:p>
            <a:pPr>
              <a:spcBef>
                <a:spcPts val="0"/>
              </a:spcBef>
            </a:pPr>
            <a:r>
              <a:rPr lang="hu-HU" altLang="hu-H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Bizonytalannal szemben toleráns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219770" y="248600"/>
            <a:ext cx="4160655" cy="3812858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</a:pPr>
            <a:r>
              <a:rPr lang="hu-HU" altLang="hu-H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Átlag feletti képességek</a:t>
            </a:r>
            <a:endParaRPr lang="hu-HU" alt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 szintű elvont gondolkodás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 beszédkészség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Kiváló matematika, logika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képességek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Lényegtelen és lényeges szétválasztásának képessége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Gyors, pontos, szelektív információ feldolgozás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Kritikus, független gondolkodás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hu-HU" alt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Bizonyos területen nagy ismeret</a:t>
            </a:r>
            <a:r>
              <a:rPr lang="hu-HU" alt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7970597"/>
              </p:ext>
            </p:extLst>
          </p:nvPr>
        </p:nvGraphicFramePr>
        <p:xfrm>
          <a:off x="431801" y="93667"/>
          <a:ext cx="8208963" cy="59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3995936" y="779463"/>
            <a:ext cx="1512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1" dirty="0"/>
              <a:t>Specifikus mentális adottságok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5899152" y="2852738"/>
            <a:ext cx="1223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1" dirty="0"/>
              <a:t>Kreativitás adottság</a:t>
            </a: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3901281" y="4689974"/>
            <a:ext cx="1441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1" dirty="0"/>
              <a:t>Motivációs adottság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1871664" y="2568575"/>
            <a:ext cx="1223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1" dirty="0"/>
              <a:t>Általános értelmesség adottság</a:t>
            </a:r>
          </a:p>
        </p:txBody>
      </p:sp>
      <p:sp>
        <p:nvSpPr>
          <p:cNvPr id="2064" name="Line 20"/>
          <p:cNvSpPr>
            <a:spLocks noChangeShapeType="1"/>
          </p:cNvSpPr>
          <p:nvPr/>
        </p:nvSpPr>
        <p:spPr bwMode="auto">
          <a:xfrm>
            <a:off x="1979614" y="908054"/>
            <a:ext cx="10080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5" name="Line 22"/>
          <p:cNvSpPr>
            <a:spLocks noChangeShapeType="1"/>
          </p:cNvSpPr>
          <p:nvPr/>
        </p:nvSpPr>
        <p:spPr bwMode="auto">
          <a:xfrm flipH="1">
            <a:off x="6084890" y="836613"/>
            <a:ext cx="935037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6" name="Line 23"/>
          <p:cNvSpPr>
            <a:spLocks noChangeShapeType="1"/>
          </p:cNvSpPr>
          <p:nvPr/>
        </p:nvSpPr>
        <p:spPr bwMode="auto">
          <a:xfrm flipV="1">
            <a:off x="1835152" y="4437063"/>
            <a:ext cx="1223963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 flipH="1" flipV="1">
            <a:off x="6156327" y="4437063"/>
            <a:ext cx="1223963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827090" y="4797429"/>
            <a:ext cx="1296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/>
              <a:t>Kortárs csoportok</a:t>
            </a:r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7164388" y="4508500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/>
              <a:t>Társadalom</a:t>
            </a:r>
          </a:p>
        </p:txBody>
      </p:sp>
      <p:sp>
        <p:nvSpPr>
          <p:cNvPr id="2070" name="Text Box 27"/>
          <p:cNvSpPr txBox="1">
            <a:spLocks noChangeArrowheads="1"/>
          </p:cNvSpPr>
          <p:nvPr/>
        </p:nvSpPr>
        <p:spPr bwMode="auto">
          <a:xfrm>
            <a:off x="6804026" y="13414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/>
              <a:t>Iskola</a:t>
            </a: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827088" y="1268413"/>
            <a:ext cx="144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/>
              <a:t>Család</a:t>
            </a:r>
          </a:p>
        </p:txBody>
      </p:sp>
      <p:sp>
        <p:nvSpPr>
          <p:cNvPr id="2072" name="Text Box 29"/>
          <p:cNvSpPr txBox="1">
            <a:spLocks noChangeArrowheads="1"/>
          </p:cNvSpPr>
          <p:nvPr/>
        </p:nvSpPr>
        <p:spPr bwMode="auto">
          <a:xfrm>
            <a:off x="2916240" y="6021388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/>
              <a:t>+ sorsfaktor</a:t>
            </a:r>
          </a:p>
        </p:txBody>
      </p:sp>
      <p:sp>
        <p:nvSpPr>
          <p:cNvPr id="2073" name="Text Box 30"/>
          <p:cNvSpPr txBox="1">
            <a:spLocks noChangeArrowheads="1"/>
          </p:cNvSpPr>
          <p:nvPr/>
        </p:nvSpPr>
        <p:spPr bwMode="auto">
          <a:xfrm>
            <a:off x="5003802" y="6237290"/>
            <a:ext cx="3889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 dirty="0" err="1" smtClean="0"/>
              <a:t>Czeilzel</a:t>
            </a:r>
            <a:r>
              <a:rPr lang="hu-HU" altLang="hu-HU" sz="1800" b="1" dirty="0" smtClean="0"/>
              <a:t> 4x2+1 </a:t>
            </a:r>
            <a:r>
              <a:rPr lang="hu-HU" altLang="hu-HU" sz="1800" b="1" dirty="0"/>
              <a:t>faktoros </a:t>
            </a:r>
            <a:r>
              <a:rPr lang="hu-HU" altLang="hu-HU" sz="1800" b="1" dirty="0" err="1"/>
              <a:t>tálentum</a:t>
            </a:r>
            <a:r>
              <a:rPr lang="hu-HU" altLang="hu-HU" sz="1800" b="1" dirty="0"/>
              <a:t> modell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321969" y="28974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8001000" cy="1295400"/>
          </a:xfrm>
        </p:spPr>
        <p:txBody>
          <a:bodyPr/>
          <a:lstStyle/>
          <a:p>
            <a:r>
              <a:rPr lang="hu-HU" sz="3200" dirty="0"/>
              <a:t>Beilleszkedési, tanulási, magatartási nehézséggel küzdő gyermek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9" y="2133600"/>
            <a:ext cx="7130752" cy="3777622"/>
          </a:xfrm>
        </p:spPr>
        <p:txBody>
          <a:bodyPr>
            <a:noAutofit/>
          </a:bodyPr>
          <a:lstStyle/>
          <a:p>
            <a:r>
              <a:rPr lang="hu-HU" sz="2400" dirty="0"/>
              <a:t>az a különleges bánásmódot igénylő gyermek, tanuló, aki a szakértői bizottság szakértői véleménye alapján az életkorához viszonyítottan jelentősen </a:t>
            </a:r>
            <a:r>
              <a:rPr lang="hu-HU" sz="2400" dirty="0" err="1"/>
              <a:t>alulteljesít</a:t>
            </a:r>
            <a:r>
              <a:rPr lang="hu-HU" sz="2400" dirty="0"/>
              <a:t>, társas kapcsolati problémákkal, tanulási, magatartásszabályozási hiányosságokkal küzd, közösségbe való beilleszkedése, továbbá személyiségfejlődése nehezített vagy sajátos tendenciákat mutat, de nem minősül sajátos nevelési igényűnek.</a:t>
            </a:r>
          </a:p>
        </p:txBody>
      </p:sp>
    </p:spTree>
    <p:extLst>
      <p:ext uri="{BB962C8B-B14F-4D97-AF65-F5344CB8AC3E}">
        <p14:creationId xmlns:p14="http://schemas.microsoft.com/office/powerpoint/2010/main" val="39038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714938"/>
            <a:ext cx="8964487" cy="61430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99593" y="-3564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+mj-lt"/>
              </a:rPr>
              <a:t>Gagné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>
                <a:latin typeface="+mj-lt"/>
              </a:rPr>
              <a:t>tehetség-modellje </a:t>
            </a:r>
          </a:p>
        </p:txBody>
      </p:sp>
    </p:spTree>
    <p:extLst>
      <p:ext uri="{BB962C8B-B14F-4D97-AF65-F5344CB8AC3E}">
        <p14:creationId xmlns:p14="http://schemas.microsoft.com/office/powerpoint/2010/main" val="35077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6413" y="260648"/>
            <a:ext cx="6589199" cy="1280890"/>
          </a:xfrm>
        </p:spPr>
        <p:txBody>
          <a:bodyPr/>
          <a:lstStyle/>
          <a:p>
            <a:r>
              <a:rPr lang="hu-HU" dirty="0"/>
              <a:t>A tehetséges kisgyerekek korai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541538"/>
            <a:ext cx="7848871" cy="4983806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meglepő pontosságú, illetve részletességű </a:t>
            </a:r>
            <a:r>
              <a:rPr lang="hu-HU" sz="2000" b="1" dirty="0"/>
              <a:t>hosszú- és rövidtávú </a:t>
            </a:r>
            <a:r>
              <a:rPr lang="hu-HU" sz="2000" b="1" i="1" dirty="0"/>
              <a:t>memória,</a:t>
            </a:r>
            <a:endParaRPr lang="hu-HU" sz="2000" dirty="0"/>
          </a:p>
          <a:p>
            <a:r>
              <a:rPr lang="hu-HU" sz="2000" dirty="0"/>
              <a:t>az átlagnál sokkal hosszabb ideig képesek </a:t>
            </a:r>
            <a:r>
              <a:rPr lang="hu-HU" sz="2000" i="1" dirty="0"/>
              <a:t>egy dologra </a:t>
            </a:r>
            <a:r>
              <a:rPr lang="hu-HU" sz="2000" b="1" i="1" dirty="0"/>
              <a:t>figyel</a:t>
            </a:r>
            <a:r>
              <a:rPr lang="hu-HU" sz="2000" b="1" dirty="0"/>
              <a:t>ni,</a:t>
            </a:r>
            <a:endParaRPr lang="hu-HU" sz="2000" dirty="0"/>
          </a:p>
          <a:p>
            <a:r>
              <a:rPr lang="hu-HU" sz="2000" dirty="0"/>
              <a:t>gyorsan kialakuló, változatos és gazdag </a:t>
            </a:r>
            <a:r>
              <a:rPr lang="hu-HU" sz="2000" i="1" dirty="0"/>
              <a:t>szókincs</a:t>
            </a:r>
            <a:r>
              <a:rPr lang="hu-HU" sz="2000" dirty="0"/>
              <a:t>,</a:t>
            </a:r>
          </a:p>
          <a:p>
            <a:r>
              <a:rPr lang="hu-HU" sz="2000" dirty="0"/>
              <a:t>fejlett </a:t>
            </a:r>
            <a:r>
              <a:rPr lang="hu-HU" sz="2000" b="1" dirty="0"/>
              <a:t>képzelőerő</a:t>
            </a:r>
            <a:r>
              <a:rPr lang="hu-HU" sz="2000" dirty="0"/>
              <a:t>, amely megnyilvánulhat korai </a:t>
            </a:r>
            <a:r>
              <a:rPr lang="hu-HU" sz="2000" i="1" dirty="0"/>
              <a:t>szerepjátékok</a:t>
            </a:r>
            <a:r>
              <a:rPr lang="hu-HU" sz="2000" dirty="0"/>
              <a:t>ban</a:t>
            </a:r>
          </a:p>
          <a:p>
            <a:r>
              <a:rPr lang="hu-HU" sz="2000" dirty="0"/>
              <a:t>korai</a:t>
            </a:r>
            <a:r>
              <a:rPr lang="hu-HU" sz="2000" b="1" dirty="0"/>
              <a:t> figuratív rajzolás</a:t>
            </a:r>
            <a:r>
              <a:rPr lang="hu-HU" sz="2000" dirty="0"/>
              <a:t> (15 hónaposan rajzolás közben mondja, hogy mit rajzol éppen,  </a:t>
            </a:r>
            <a:endParaRPr lang="hu-HU" sz="2000" dirty="0" smtClean="0"/>
          </a:p>
          <a:p>
            <a:r>
              <a:rPr lang="hu-HU" sz="2000" dirty="0"/>
              <a:t>korai </a:t>
            </a:r>
            <a:r>
              <a:rPr lang="hu-HU" sz="2000" b="1" dirty="0"/>
              <a:t>alkotó tevékenység</a:t>
            </a:r>
            <a:r>
              <a:rPr lang="hu-HU" sz="2000" dirty="0"/>
              <a:t>ben (másfél évesen 4-5 féle gyurmafigura készítése, játékok színek szerint szimmetrikus elrendezése a polcon rendrakáskor),</a:t>
            </a:r>
          </a:p>
          <a:p>
            <a:r>
              <a:rPr lang="hu-HU" sz="2000" b="1" dirty="0"/>
              <a:t>valóság és fikció</a:t>
            </a:r>
            <a:r>
              <a:rPr lang="hu-HU" sz="2000" dirty="0"/>
              <a:t> korai megkülönböztetésében (másfél évesen tudja, mi a különbség a "játékból megesszük" és az "igaziból megesszük" közt),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54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980728"/>
            <a:ext cx="7706819" cy="5616624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humorérzék</a:t>
            </a:r>
            <a:endParaRPr lang="hu-HU" sz="2000" dirty="0" smtClean="0"/>
          </a:p>
          <a:p>
            <a:r>
              <a:rPr lang="hu-HU" sz="2000" dirty="0" smtClean="0"/>
              <a:t>magánál</a:t>
            </a:r>
            <a:r>
              <a:rPr lang="hu-HU" sz="2000" dirty="0"/>
              <a:t> </a:t>
            </a:r>
            <a:r>
              <a:rPr lang="hu-HU" sz="2000" b="1" i="1" dirty="0"/>
              <a:t>idősebb játszótár</a:t>
            </a:r>
            <a:r>
              <a:rPr lang="hu-HU" sz="2000" i="1" dirty="0"/>
              <a:t>sak</a:t>
            </a:r>
            <a:r>
              <a:rPr lang="hu-HU" sz="2000" dirty="0"/>
              <a:t>at preferál (vagy pedig a sokkal fiatalabbakat, akiknek dirigálhat),</a:t>
            </a:r>
          </a:p>
          <a:p>
            <a:r>
              <a:rPr lang="hu-HU" sz="2000" b="1" dirty="0"/>
              <a:t>absztrakt gondolkodás</a:t>
            </a:r>
            <a:r>
              <a:rPr lang="hu-HU" sz="2000" i="1" dirty="0"/>
              <a:t>, </a:t>
            </a:r>
            <a:r>
              <a:rPr lang="hu-HU" sz="2000" dirty="0"/>
              <a:t>amely ebben ez életkorban főleg a nyelvi készségekben érhető tetten (időviszonyokra utaló szavak, mint pl. tegnap, este,</a:t>
            </a:r>
          </a:p>
          <a:p>
            <a:r>
              <a:rPr lang="hu-HU" sz="2000" dirty="0" smtClean="0"/>
              <a:t>saját </a:t>
            </a:r>
            <a:r>
              <a:rPr lang="hu-HU" sz="2000" dirty="0"/>
              <a:t>személyről való </a:t>
            </a:r>
            <a:r>
              <a:rPr lang="hu-HU" sz="2000" i="1" dirty="0"/>
              <a:t>tudatosság és </a:t>
            </a:r>
            <a:r>
              <a:rPr lang="hu-HU" sz="2000" b="1" dirty="0"/>
              <a:t>önreflexió</a:t>
            </a:r>
            <a:r>
              <a:rPr lang="hu-HU" sz="2000" dirty="0"/>
              <a:t> korai megjelenése (ilyesféle szóhasználatból, kifejezésekből látszik, mint "szerintem", "erre gondoltál", "baba eltöprengett", "jó itt feküdni"),</a:t>
            </a:r>
          </a:p>
          <a:p>
            <a:r>
              <a:rPr lang="hu-HU" sz="2000" b="1" dirty="0" smtClean="0"/>
              <a:t>érdeklődés</a:t>
            </a:r>
            <a:r>
              <a:rPr lang="hu-HU" sz="2000" dirty="0"/>
              <a:t> a külvilág, az emberek, a tárgyak, természeti jelenségek, zene, gépek működése stb. irányában; már másfél-két évesen rengeteget kérdez, okokat és összefüggéseket próbál találni,</a:t>
            </a:r>
          </a:p>
          <a:p>
            <a:r>
              <a:rPr lang="hu-HU" sz="2000" dirty="0"/>
              <a:t> fejlett</a:t>
            </a:r>
            <a:r>
              <a:rPr lang="hu-HU" sz="2000" b="1" dirty="0"/>
              <a:t> koordináció </a:t>
            </a:r>
            <a:r>
              <a:rPr lang="hu-HU" sz="2000" dirty="0"/>
              <a:t>és </a:t>
            </a:r>
            <a:r>
              <a:rPr lang="hu-HU" sz="2000" b="1" dirty="0"/>
              <a:t>finommotoros mozgás.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412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tehetséggondozás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700808"/>
            <a:ext cx="6806049" cy="424772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2400" dirty="0" smtClean="0"/>
              <a:t>a tehetséges gyermek erős oldalának fejlesztése;</a:t>
            </a:r>
          </a:p>
          <a:p>
            <a:r>
              <a:rPr lang="hu-HU" sz="2400" dirty="0" smtClean="0"/>
              <a:t>egy adott tehetséges gyermek (tehetséggel összefüggő) gyenge oldalainak kiegyenlítése;</a:t>
            </a:r>
          </a:p>
          <a:p>
            <a:r>
              <a:rPr lang="hu-HU" sz="2400" dirty="0" smtClean="0"/>
              <a:t>„megelőzés”, „légkörjavítás”;</a:t>
            </a:r>
          </a:p>
          <a:p>
            <a:r>
              <a:rPr lang="hu-HU" sz="2400" dirty="0" smtClean="0"/>
              <a:t>olyan területek támogatása, amelyek kiegészítik a direkt tehetségfejlesztést. (RELAXÁCIÓ) 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2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tehetség fejlesztés stratégiái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u-HU" altLang="hu-HU" sz="2800" dirty="0" smtClean="0"/>
              <a:t>Gyorsítás, léptetés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u-HU" altLang="hu-HU" sz="2800" dirty="0" smtClean="0"/>
              <a:t>Gazdagítás, dúsítás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u-HU" altLang="hu-HU" sz="2800" dirty="0" smtClean="0"/>
              <a:t>Elkülönítés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9187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gyorsítás lényege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3777622"/>
          </a:xfrm>
        </p:spPr>
        <p:txBody>
          <a:bodyPr/>
          <a:lstStyle/>
          <a:p>
            <a:r>
              <a:rPr lang="hu-HU" altLang="hu-HU" sz="2400" dirty="0" smtClean="0"/>
              <a:t>A </a:t>
            </a:r>
            <a:r>
              <a:rPr lang="hu-HU" altLang="hu-HU" sz="2400" dirty="0"/>
              <a:t>tehetséges tanulók általában gyorsabban fejlődnek, mint társaik, s ezért biztosítani kell részükre azokat a kereteket, amelyek lehetővé teszik az egyéni tempóban /gyorsabban/ való </a:t>
            </a:r>
            <a:r>
              <a:rPr lang="hu-HU" altLang="hu-HU" sz="2400" dirty="0" smtClean="0"/>
              <a:t>haladást</a:t>
            </a:r>
          </a:p>
          <a:p>
            <a:r>
              <a:rPr lang="hu-HU" altLang="hu-HU" sz="2400" dirty="0"/>
              <a:t>A tanulmányoknak a szokásosnál rövidebb idő alatt történő elvégzését jelenti.</a:t>
            </a:r>
          </a:p>
          <a:p>
            <a:endParaRPr lang="hu-HU" alt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5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Gazdagítás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8" y="1988840"/>
            <a:ext cx="6591985" cy="3777622"/>
          </a:xfrm>
        </p:spPr>
        <p:txBody>
          <a:bodyPr/>
          <a:lstStyle/>
          <a:p>
            <a:r>
              <a:rPr lang="hu-HU" altLang="hu-HU" sz="2400" dirty="0"/>
              <a:t>Tartalmi szempontból a tehetséggondozásnak a legfőbb alapelve a gazdagítás /dúsítás/. </a:t>
            </a:r>
            <a:endParaRPr lang="hu-HU" altLang="hu-HU" sz="2400" dirty="0" smtClean="0"/>
          </a:p>
          <a:p>
            <a:r>
              <a:rPr lang="hu-HU" altLang="hu-HU" sz="2400" b="1" dirty="0" smtClean="0"/>
              <a:t>Célja </a:t>
            </a:r>
            <a:r>
              <a:rPr lang="hu-HU" altLang="hu-HU" sz="2400" b="1" dirty="0"/>
              <a:t>alapvetően az ismeretek és a műveletekre épülő képességek kötelező tananyagon túllépő fejlesztése.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2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3. Elkülönítés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75658" y="1556792"/>
            <a:ext cx="7272808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Tehetségnevelő iskolák</a:t>
            </a:r>
          </a:p>
          <a:p>
            <a:pPr eaLnBrk="1" hangingPunct="1"/>
            <a:r>
              <a:rPr lang="hu-HU" altLang="hu-HU" sz="2400" dirty="0" smtClean="0"/>
              <a:t>Magántanuló</a:t>
            </a:r>
          </a:p>
          <a:p>
            <a:pPr eaLnBrk="1" hangingPunct="1"/>
            <a:r>
              <a:rPr lang="hu-HU" altLang="hu-HU" sz="2400" dirty="0" smtClean="0"/>
              <a:t>Szülő neveli a gyermeket</a:t>
            </a:r>
          </a:p>
          <a:p>
            <a:pPr eaLnBrk="1" hangingPunct="1"/>
            <a:r>
              <a:rPr lang="hu-HU" altLang="hu-HU" sz="2400" dirty="0" smtClean="0"/>
              <a:t>Iskolán belül speciális tehetségfejlesztő, nevelő osztályok kialakítása</a:t>
            </a:r>
          </a:p>
          <a:p>
            <a:pPr eaLnBrk="1" hangingPunct="1"/>
            <a:endParaRPr lang="hu-HU" altLang="hu-H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dirty="0" smtClean="0"/>
              <a:t>Előny: intenzív fejlesztés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dirty="0" smtClean="0"/>
              <a:t>Hátrány: kemény verseny, </a:t>
            </a:r>
            <a:r>
              <a:rPr lang="hu-HU" altLang="hu-HU" sz="2400" dirty="0" err="1" smtClean="0"/>
              <a:t>elszigetelődés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5651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z="4400" smtClean="0"/>
              <a:t>Szociokulturális  eltérésekből származó problémák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85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Hátrányos helyzetű gyerekek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206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altLang="hu-HU" sz="4400" dirty="0"/>
              <a:t>A tanulási problémák értelmezése, rendszerezése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4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8" y="131886"/>
            <a:ext cx="6589199" cy="1280890"/>
          </a:xfrm>
        </p:spPr>
        <p:txBody>
          <a:bodyPr/>
          <a:lstStyle/>
          <a:p>
            <a:r>
              <a:rPr lang="hu-HU" dirty="0" smtClean="0"/>
              <a:t>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2" y="908720"/>
            <a:ext cx="7812359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a rendszeres gyermekvédelmi kedvezményre jogosult gyermek, aki esetében az alábbi körülmények közül egy fennáll:</a:t>
            </a:r>
          </a:p>
          <a:p>
            <a:r>
              <a:rPr lang="hu-HU" dirty="0" smtClean="0"/>
              <a:t>a </a:t>
            </a:r>
            <a:r>
              <a:rPr lang="hu-HU" dirty="0"/>
              <a:t>gyermeket együtt nevelő mindkét szülő, a gyermeket egyedül nevelő szülő, illetve a gyám legmagasabb iskolai végzettsége alapfokú- (az alacsony iskolai végzettség igazolása a kérelmen megtett önkéntes nyilatkozattal történik)</a:t>
            </a:r>
          </a:p>
          <a:p>
            <a:r>
              <a:rPr lang="hu-HU" dirty="0" smtClean="0"/>
              <a:t>a </a:t>
            </a:r>
            <a:r>
              <a:rPr lang="hu-HU" dirty="0"/>
              <a:t>gyermeket nevelő szülők bármelyike vagy a gyám a szociális törvény szerinti aktív korúak ellátására (foglalkoztatást helyettesítő támogatás vagy rendszeres szociális segély) jogosult vagy a kedvezmény igénylésének időpontját megelőző 16 hónapon belül legalább 12 hónapig álláskeresőként tartotta nyilván a munkaügyi központ- (az alacsony foglalkoztatottság fennállását az eljáró hatóság ellenőrzi)</a:t>
            </a:r>
          </a:p>
          <a:p>
            <a:r>
              <a:rPr lang="hu-HU" dirty="0" smtClean="0"/>
              <a:t>a </a:t>
            </a:r>
            <a:r>
              <a:rPr lang="hu-HU" dirty="0"/>
              <a:t>gyermek az eljárás során felvett környezettanulmány szerint félkomfortos, komfort nélküli vagy szükséglakásban, illetve olyan lakáskörülmények között él, ahol korlátozottan biztosítottak az egészséges fejlődéshez szükséges feltételek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13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Halmozottan hátrányos helyzetű gyermek: az a rendszeres gyermekvédelmi kedvezményre jogosult gyermek, aki esetében fenti három körülmény közül (alacsony iskolai végzettség; alacsony foglalkoztatottság; elégtelen lakókörnyezet, lakókörülmény) legalább kettő fennáll.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401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Jellemzőjük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42417" y="1412776"/>
            <a:ext cx="6591985" cy="4498446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cs typeface="Arial" charset="0"/>
              </a:rPr>
              <a:t>≠ eltérő kulturális háttérrel</a:t>
            </a:r>
          </a:p>
          <a:p>
            <a:pPr eaLnBrk="1" hangingPunct="1"/>
            <a:r>
              <a:rPr lang="hu-HU" altLang="hu-HU" sz="2400" dirty="0" smtClean="0"/>
              <a:t>Szegény, alacsony </a:t>
            </a:r>
            <a:r>
              <a:rPr lang="hu-HU" altLang="hu-HU" sz="2400" dirty="0" err="1" smtClean="0"/>
              <a:t>szocioökonómiai</a:t>
            </a:r>
            <a:r>
              <a:rPr lang="hu-HU" altLang="hu-HU" sz="2400" dirty="0" smtClean="0"/>
              <a:t> státusszal rendelkező családok gyermekei</a:t>
            </a:r>
          </a:p>
          <a:p>
            <a:pPr eaLnBrk="1" hangingPunct="1"/>
            <a:r>
              <a:rPr lang="hu-HU" altLang="hu-HU" sz="2400" dirty="0" smtClean="0"/>
              <a:t>Testi fejlődésük sokszor nem kielégítő</a:t>
            </a:r>
          </a:p>
          <a:p>
            <a:pPr lvl="1" eaLnBrk="1" hangingPunct="1"/>
            <a:r>
              <a:rPr lang="hu-HU" altLang="hu-HU" sz="2000" dirty="0" smtClean="0"/>
              <a:t>Alacsony jövedelem, nem tudják fizetni a </a:t>
            </a:r>
            <a:r>
              <a:rPr lang="hu-HU" altLang="hu-HU" sz="2000" dirty="0" err="1" smtClean="0"/>
              <a:t>TBt</a:t>
            </a:r>
            <a:r>
              <a:rPr lang="hu-HU" altLang="hu-HU" sz="2000" dirty="0" err="1" smtClean="0">
                <a:sym typeface="Wingdings" pitchFamily="2" charset="2"/>
              </a:rPr>
              <a:t>nem</a:t>
            </a:r>
            <a:r>
              <a:rPr lang="hu-HU" altLang="hu-HU" sz="2000" dirty="0" smtClean="0">
                <a:sym typeface="Wingdings" pitchFamily="2" charset="2"/>
              </a:rPr>
              <a:t> részesülnek rendszeres orvosi, fogorvosi ellátásban</a:t>
            </a:r>
          </a:p>
          <a:p>
            <a:pPr lvl="1" eaLnBrk="1" hangingPunct="1"/>
            <a:r>
              <a:rPr lang="hu-HU" altLang="hu-HU" sz="2000" dirty="0" smtClean="0">
                <a:sym typeface="Wingdings" pitchFamily="2" charset="2"/>
              </a:rPr>
              <a:t>Egyoldalú táplálkozás, éhezés</a:t>
            </a:r>
          </a:p>
          <a:p>
            <a:pPr lvl="1" eaLnBrk="1" hangingPunct="1"/>
            <a:r>
              <a:rPr lang="hu-HU" altLang="hu-HU" sz="2000" dirty="0" smtClean="0">
                <a:sym typeface="Wingdings" pitchFamily="2" charset="2"/>
              </a:rPr>
              <a:t>Egészségtelen lakáskörülmények</a:t>
            </a:r>
          </a:p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7513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229600" cy="5149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A szülők a legelemibb nevelési ismeretekkel sem rendelkeznek ( kevés szeretet, figyelem, primitív nyelvű kommunikáció, kognitív fejlettségük alacsony)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A gyerekek nem részesülnek olyan tapasztalatokban, élményekben, melyek más gyerekek számára természetesek.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Kevésbé motiváltak a jó iskolai teljesítmény elérésére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dirty="0" smtClean="0"/>
              <a:t>Az iskolával szembeni családi attitűd negatív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dirty="0" smtClean="0"/>
              <a:t>A család nem tud segíteni a tanulásban 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434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475659" y="1700808"/>
            <a:ext cx="7058744" cy="421041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/>
              <a:t>Pályaválasztásuk igénytelen, a szülők azt akarják, minél hamarabb keresőképes legyen. </a:t>
            </a:r>
          </a:p>
          <a:p>
            <a:pPr eaLnBrk="1" hangingPunct="1"/>
            <a:r>
              <a:rPr lang="hu-HU" altLang="hu-HU" sz="2400" dirty="0" smtClean="0"/>
              <a:t>Iskolázatlan</a:t>
            </a:r>
            <a:r>
              <a:rPr lang="hu-HU" altLang="hu-HU" sz="2400" dirty="0" smtClean="0">
                <a:sym typeface="Wingdings" pitchFamily="2" charset="2"/>
              </a:rPr>
              <a:t>korai munkavállaláskorai házasságújratermelődik a hátrányos helyzet</a:t>
            </a:r>
          </a:p>
          <a:p>
            <a:pPr eaLnBrk="1" hangingPunct="1"/>
            <a:r>
              <a:rPr lang="hu-HU" altLang="hu-HU" sz="2400" dirty="0" smtClean="0">
                <a:sym typeface="Wingdings" pitchFamily="2" charset="2"/>
              </a:rPr>
              <a:t>Nagyobb valószínűséggel élnek át szerepbizonytalanságot</a:t>
            </a:r>
            <a:r>
              <a:rPr lang="hu-HU" altLang="hu-HU" sz="2400" dirty="0" smtClean="0"/>
              <a:t> , jellemző az alacsony önértékelés, negatív identitás.</a:t>
            </a:r>
          </a:p>
        </p:txBody>
      </p:sp>
    </p:spTree>
    <p:extLst>
      <p:ext uri="{BB962C8B-B14F-4D97-AF65-F5344CB8AC3E}">
        <p14:creationId xmlns:p14="http://schemas.microsoft.com/office/powerpoint/2010/main" val="3251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Megoldás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2600" dirty="0" smtClean="0"/>
              <a:t>Családlátogatás</a:t>
            </a:r>
          </a:p>
          <a:p>
            <a:pPr eaLnBrk="1" hangingPunct="1"/>
            <a:r>
              <a:rPr lang="hu-HU" altLang="hu-HU" sz="2600" dirty="0" smtClean="0"/>
              <a:t>Esetmegbeszéléseken való részvétel</a:t>
            </a:r>
          </a:p>
          <a:p>
            <a:pPr eaLnBrk="1" hangingPunct="1"/>
            <a:r>
              <a:rPr lang="hu-HU" altLang="hu-HU" sz="2600" dirty="0" smtClean="0"/>
              <a:t>Segítségnyújtása gyermekneveléshez</a:t>
            </a:r>
          </a:p>
          <a:p>
            <a:pPr eaLnBrk="1" hangingPunct="1"/>
            <a:r>
              <a:rPr lang="hu-HU" altLang="hu-HU" sz="2600" dirty="0" smtClean="0"/>
              <a:t>Étkezési problémák megoldása</a:t>
            </a:r>
          </a:p>
          <a:p>
            <a:pPr eaLnBrk="1" hangingPunct="1"/>
            <a:r>
              <a:rPr lang="hu-HU" altLang="hu-HU" sz="2600" dirty="0" smtClean="0"/>
              <a:t>Konzultáció szakemberekkel</a:t>
            </a:r>
          </a:p>
        </p:txBody>
      </p:sp>
    </p:spTree>
    <p:extLst>
      <p:ext uri="{BB962C8B-B14F-4D97-AF65-F5344CB8AC3E}">
        <p14:creationId xmlns:p14="http://schemas.microsoft.com/office/powerpoint/2010/main" val="9458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5914" y="466725"/>
            <a:ext cx="6992937" cy="2133600"/>
          </a:xfrm>
        </p:spPr>
        <p:txBody>
          <a:bodyPr/>
          <a:lstStyle/>
          <a:p>
            <a:pPr eaLnBrk="1" hangingPunct="1"/>
            <a:r>
              <a:rPr lang="hu-HU" altLang="hu-HU" sz="4400" smtClean="0"/>
              <a:t>Magatartási és szocializációs problémák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122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Autizmus</a:t>
            </a:r>
          </a:p>
        </p:txBody>
      </p:sp>
      <p:sp>
        <p:nvSpPr>
          <p:cNvPr id="1290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38307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800" dirty="0"/>
              <a:t>„Az autizmus a szociális viselkedés, a kommunikáció, a képzeleti működés és a rugalmas gondolkodás fogyatékossága”. </a:t>
            </a:r>
          </a:p>
        </p:txBody>
      </p:sp>
    </p:spTree>
    <p:extLst>
      <p:ext uri="{BB962C8B-B14F-4D97-AF65-F5344CB8AC3E}">
        <p14:creationId xmlns:p14="http://schemas.microsoft.com/office/powerpoint/2010/main" val="40329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624110"/>
            <a:ext cx="7848872" cy="5613202"/>
          </a:xfrm>
        </p:spPr>
        <p:txBody>
          <a:bodyPr>
            <a:normAutofit/>
          </a:bodyPr>
          <a:lstStyle/>
          <a:p>
            <a:pPr fontAlgn="base"/>
            <a:r>
              <a:rPr lang="hu-HU" dirty="0" err="1"/>
              <a:t>Kanner-féle</a:t>
            </a:r>
            <a:r>
              <a:rPr lang="hu-HU" dirty="0"/>
              <a:t> autizmus (</a:t>
            </a:r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infantile</a:t>
            </a:r>
            <a:r>
              <a:rPr lang="hu-HU" dirty="0"/>
              <a:t> </a:t>
            </a:r>
            <a:r>
              <a:rPr lang="hu-HU" dirty="0" err="1"/>
              <a:t>autism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1. már az első hónapokban egyértelművé válik,</a:t>
            </a:r>
            <a:br>
              <a:rPr lang="hu-HU" dirty="0"/>
            </a:br>
            <a:r>
              <a:rPr lang="hu-HU" dirty="0"/>
              <a:t>2. előbb kezd el a gyermek járni, mint beszélni,</a:t>
            </a:r>
            <a:br>
              <a:rPr lang="hu-HU" dirty="0"/>
            </a:br>
            <a:r>
              <a:rPr lang="hu-HU" dirty="0"/>
              <a:t>3. megkésett beszédfejlődés, </a:t>
            </a:r>
            <a:r>
              <a:rPr lang="hu-HU" dirty="0" err="1"/>
              <a:t>mutizmus</a:t>
            </a:r>
            <a:r>
              <a:rPr lang="hu-HU" dirty="0"/>
              <a:t>, </a:t>
            </a:r>
            <a:r>
              <a:rPr lang="hu-HU" dirty="0" err="1"/>
              <a:t>echolália</a:t>
            </a:r>
            <a:r>
              <a:rPr lang="hu-HU" dirty="0"/>
              <a:t>, kis szókincs, valamint a kommunikációs szándék hiánya jellemző,</a:t>
            </a:r>
            <a:br>
              <a:rPr lang="hu-HU" dirty="0"/>
            </a:br>
            <a:r>
              <a:rPr lang="hu-HU" dirty="0"/>
              <a:t>4. gyenge szemkontaktus, mivel a gyermek számára másik személy nem létezik, a saját világában él,</a:t>
            </a:r>
            <a:br>
              <a:rPr lang="hu-HU" dirty="0"/>
            </a:br>
            <a:r>
              <a:rPr lang="hu-HU" dirty="0"/>
              <a:t>5. nagyon gyenge szociális és alkalmazkodó képesség.</a:t>
            </a:r>
          </a:p>
          <a:p>
            <a:pPr fontAlgn="base"/>
            <a:r>
              <a:rPr lang="hu-HU" dirty="0" err="1"/>
              <a:t>Asperger</a:t>
            </a:r>
            <a:r>
              <a:rPr lang="hu-HU" dirty="0"/>
              <a:t> szindróma (</a:t>
            </a:r>
            <a:r>
              <a:rPr lang="hu-HU" dirty="0" err="1"/>
              <a:t>autistic</a:t>
            </a:r>
            <a:r>
              <a:rPr lang="hu-HU" dirty="0"/>
              <a:t> </a:t>
            </a:r>
            <a:r>
              <a:rPr lang="hu-HU" dirty="0" err="1"/>
              <a:t>psychopathy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1. általában három éves kor körül válik nyilvánvalóvá,</a:t>
            </a:r>
            <a:br>
              <a:rPr lang="hu-HU" dirty="0"/>
            </a:br>
            <a:r>
              <a:rPr lang="hu-HU" dirty="0"/>
              <a:t>2. előbb kezd el beszélni a gyermek, mint járni,</a:t>
            </a:r>
            <a:br>
              <a:rPr lang="hu-HU" dirty="0"/>
            </a:br>
            <a:r>
              <a:rPr lang="hu-HU" dirty="0"/>
              <a:t>3. a beszéd már korán kialakul, igen gazdag szókinccsel, felnőttes beszéddel, jellemzően kommunikációs szándékkal, ami azonban egyoldalú,</a:t>
            </a:r>
            <a:br>
              <a:rPr lang="hu-HU" dirty="0"/>
            </a:br>
            <a:r>
              <a:rPr lang="hu-HU" dirty="0"/>
              <a:t>4. a gyermek kerüli a szemkontaktust, a mi világunkban él, de a saját maga módján,</a:t>
            </a:r>
            <a:br>
              <a:rPr lang="hu-HU" dirty="0"/>
            </a:br>
            <a:r>
              <a:rPr lang="hu-HU" dirty="0"/>
              <a:t>5. jobb alkalmazkodó és szociális képesség.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0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 tanulási nehézség</a:t>
            </a:r>
            <a:br>
              <a:rPr lang="hu-HU" altLang="hu-HU" dirty="0" smtClean="0"/>
            </a:br>
            <a:endParaRPr lang="hu-HU" altLang="hu-HU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15617" y="1484784"/>
            <a:ext cx="7418784" cy="4426438"/>
          </a:xfrm>
        </p:spPr>
        <p:txBody>
          <a:bodyPr>
            <a:normAutofit lnSpcReduction="10000"/>
          </a:bodyPr>
          <a:lstStyle/>
          <a:p>
            <a:endParaRPr lang="hu-HU" altLang="hu-HU" dirty="0" smtClean="0"/>
          </a:p>
          <a:p>
            <a:r>
              <a:rPr lang="hu-HU" altLang="hu-HU" sz="2400" dirty="0" smtClean="0"/>
              <a:t>A  tanulási problémák legenyhébb formája </a:t>
            </a:r>
          </a:p>
          <a:p>
            <a:r>
              <a:rPr lang="hu-HU" altLang="hu-HU" sz="2400" dirty="0" smtClean="0"/>
              <a:t>bármilyen ok – hiányzás, pszichés problémák – következtében kialakult lemaradás </a:t>
            </a:r>
          </a:p>
          <a:p>
            <a:r>
              <a:rPr lang="hu-HU" altLang="hu-HU" sz="2400" dirty="0" smtClean="0"/>
              <a:t>	Ebben az esetben van remény a gyors felzárkózásra.</a:t>
            </a:r>
          </a:p>
          <a:p>
            <a:r>
              <a:rPr lang="hu-HU" altLang="hu-HU" sz="2400" dirty="0" smtClean="0"/>
              <a:t>+  a helytelen tanulási szokások okán bekövetkező lemaradás, vagy az átlagosnál lassabb tanulási tempójú tanulók </a:t>
            </a:r>
          </a:p>
          <a:p>
            <a:r>
              <a:rPr lang="hu-HU" altLang="hu-HU" sz="2400" dirty="0" smtClean="0"/>
              <a:t>az okok megszűnésével felszámolható.</a:t>
            </a:r>
          </a:p>
          <a:p>
            <a:r>
              <a:rPr lang="hu-HU" altLang="hu-HU" sz="2400" dirty="0" smtClean="0"/>
              <a:t>Tanár és a szülő szerepe fontos</a:t>
            </a:r>
          </a:p>
        </p:txBody>
      </p:sp>
    </p:spTree>
    <p:extLst>
      <p:ext uri="{BB962C8B-B14F-4D97-AF65-F5344CB8AC3E}">
        <p14:creationId xmlns:p14="http://schemas.microsoft.com/office/powerpoint/2010/main" val="11462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1768" y="260648"/>
            <a:ext cx="7543800" cy="1295400"/>
          </a:xfrm>
        </p:spPr>
        <p:txBody>
          <a:bodyPr/>
          <a:lstStyle/>
          <a:p>
            <a:r>
              <a:rPr lang="hu-HU" dirty="0" smtClean="0"/>
              <a:t>Jellemzőik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241376"/>
            <a:ext cx="7293496" cy="5616624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dirty="0" smtClean="0"/>
              <a:t>Primer </a:t>
            </a:r>
            <a:r>
              <a:rPr lang="hu-HU" sz="2400" dirty="0"/>
              <a:t>tünetek:</a:t>
            </a:r>
          </a:p>
          <a:p>
            <a:r>
              <a:rPr lang="hu-HU" sz="2400" dirty="0"/>
              <a:t>	A külvilág felé fordulás hiánya</a:t>
            </a:r>
          </a:p>
          <a:p>
            <a:r>
              <a:rPr lang="hu-HU" sz="2400" dirty="0"/>
              <a:t>	Az érdeklődés beszűkülése</a:t>
            </a:r>
          </a:p>
          <a:p>
            <a:r>
              <a:rPr lang="hu-HU" sz="2400" dirty="0"/>
              <a:t>	Az érzelmi élet beszűkülése</a:t>
            </a:r>
          </a:p>
          <a:p>
            <a:pPr marL="0" lvl="0" indent="0">
              <a:buNone/>
            </a:pPr>
            <a:r>
              <a:rPr lang="hu-HU" sz="2400" dirty="0"/>
              <a:t>Szekunder tünetek: (kényszerek)</a:t>
            </a:r>
          </a:p>
          <a:p>
            <a:r>
              <a:rPr lang="hu-HU" sz="2400" dirty="0"/>
              <a:t>	Beszédkényszer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Mozgáskényszer, Sztereotip mozgások</a:t>
            </a:r>
            <a:endParaRPr lang="hu-HU" sz="2400" dirty="0"/>
          </a:p>
          <a:p>
            <a:r>
              <a:rPr lang="hu-HU" sz="2400" dirty="0"/>
              <a:t>	Tárgyakhoz való kényszeres ragaszkodás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714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Lorna</a:t>
            </a:r>
            <a:r>
              <a:rPr lang="hu-HU" dirty="0" smtClean="0"/>
              <a:t> </a:t>
            </a:r>
            <a:r>
              <a:rPr lang="hu-HU" dirty="0" err="1" smtClean="0"/>
              <a:t>Wing</a:t>
            </a:r>
            <a:r>
              <a:rPr lang="hu-HU" dirty="0" smtClean="0"/>
              <a:t>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556792"/>
            <a:ext cx="7490795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/>
              <a:t>Izolált </a:t>
            </a:r>
            <a:r>
              <a:rPr lang="hu-HU" sz="2000" b="1" dirty="0"/>
              <a:t>típus:</a:t>
            </a:r>
            <a:r>
              <a:rPr lang="hu-HU" sz="2000" dirty="0"/>
              <a:t> </a:t>
            </a:r>
            <a:endParaRPr lang="hu-HU" sz="2000" dirty="0" smtClean="0"/>
          </a:p>
          <a:p>
            <a:r>
              <a:rPr lang="hu-HU" sz="2000" dirty="0" smtClean="0"/>
              <a:t>Szociálisan </a:t>
            </a:r>
            <a:r>
              <a:rPr lang="hu-HU" sz="2000" dirty="0"/>
              <a:t>nem kezdeményez, a környezetről nem vesz tudomást, a közeledést elutasítja, nem érti. </a:t>
            </a:r>
            <a:endParaRPr lang="hu-HU" sz="2000" dirty="0" smtClean="0"/>
          </a:p>
          <a:p>
            <a:r>
              <a:rPr lang="hu-HU" sz="2000" dirty="0" smtClean="0"/>
              <a:t>Nem </a:t>
            </a:r>
            <a:r>
              <a:rPr lang="hu-HU" sz="2000" dirty="0"/>
              <a:t>vesz fel szemkontaktust, nem beszél, vagy csak sztereotip módon, funkcionális cél nélkül. </a:t>
            </a:r>
            <a:endParaRPr lang="hu-HU" sz="2000" dirty="0" smtClean="0"/>
          </a:p>
          <a:p>
            <a:r>
              <a:rPr lang="hu-HU" sz="2000" dirty="0" smtClean="0"/>
              <a:t>Gyakran </a:t>
            </a:r>
            <a:r>
              <a:rPr lang="hu-HU" sz="2000" dirty="0" err="1"/>
              <a:t>echolál</a:t>
            </a:r>
            <a:r>
              <a:rPr lang="hu-HU" sz="2000" dirty="0"/>
              <a:t>, azaz visszhangszerűen ismétel. </a:t>
            </a:r>
            <a:endParaRPr lang="hu-HU" sz="2000" dirty="0" smtClean="0"/>
          </a:p>
          <a:p>
            <a:r>
              <a:rPr lang="hu-HU" sz="2000" dirty="0" smtClean="0"/>
              <a:t>Általában </a:t>
            </a:r>
            <a:r>
              <a:rPr lang="hu-HU" sz="2000" dirty="0"/>
              <a:t>értelmi fogyatékos, gyakori az ingerfeldolgozás zavara (pl. fokozott zajérzékenység). </a:t>
            </a:r>
            <a:endParaRPr lang="hu-HU" sz="2000" dirty="0" smtClean="0"/>
          </a:p>
          <a:p>
            <a:r>
              <a:rPr lang="hu-HU" sz="2000" dirty="0" smtClean="0"/>
              <a:t>Tartását</a:t>
            </a:r>
            <a:r>
              <a:rPr lang="hu-HU" sz="2000" dirty="0"/>
              <a:t>, mozgását, aktivitását főleg mechanikus sztereotípiák jellemzik. </a:t>
            </a:r>
            <a:endParaRPr lang="hu-HU" sz="2000" dirty="0" smtClean="0"/>
          </a:p>
          <a:p>
            <a:r>
              <a:rPr lang="hu-HU" sz="2000" dirty="0" smtClean="0"/>
              <a:t>Ez </a:t>
            </a:r>
            <a:r>
              <a:rPr lang="hu-HU" sz="2000" dirty="0"/>
              <a:t>a legrosszabb prognózisú, legnehezebben tanítható típus.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305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907456"/>
            <a:ext cx="727477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Passzív típus: </a:t>
            </a:r>
          </a:p>
          <a:p>
            <a:r>
              <a:rPr lang="hu-HU" sz="2400" dirty="0"/>
              <a:t>Szociálisan nem kezdeményez, de a közeledést passzívan elfogadja. </a:t>
            </a:r>
          </a:p>
          <a:p>
            <a:r>
              <a:rPr lang="hu-HU" sz="2400" dirty="0"/>
              <a:t>Passzivitás és bizarr viselkedés </a:t>
            </a:r>
            <a:r>
              <a:rPr lang="hu-HU" sz="2400" dirty="0" err="1"/>
              <a:t>jellemzi</a:t>
            </a:r>
            <a:r>
              <a:rPr lang="hu-HU" sz="2400" dirty="0"/>
              <a:t>. </a:t>
            </a:r>
          </a:p>
          <a:p>
            <a:r>
              <a:rPr lang="hu-HU" sz="2400" dirty="0"/>
              <a:t>Viszonylag jó értelmi képességekkel rendelkező. </a:t>
            </a:r>
          </a:p>
          <a:p>
            <a:r>
              <a:rPr lang="hu-HU" sz="2400" dirty="0"/>
              <a:t>Prognózisa a legjobb, a fejlesztés és tanítás esélyei ennél a típusnál a legjobb.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664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476672"/>
            <a:ext cx="795637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Aktív-bizarr típus:</a:t>
            </a:r>
            <a:r>
              <a:rPr lang="hu-HU" sz="2000" dirty="0"/>
              <a:t> </a:t>
            </a:r>
          </a:p>
          <a:p>
            <a:r>
              <a:rPr lang="hu-HU" sz="2000" dirty="0"/>
              <a:t>Szociálisan aktív, szociális kezdeményezés jellemzi. </a:t>
            </a:r>
          </a:p>
          <a:p>
            <a:r>
              <a:rPr lang="hu-HU" sz="2000" dirty="0"/>
              <a:t>Kapcsolatteremtése egyoldalú, nélkülözi a kölcsönösséget: a társak személyiségét, szándékát, reakcióját nem veszi figyelembe, csak a saját érdeklődési körébe tartozó témákra, kérdésekre fókuszál. </a:t>
            </a:r>
          </a:p>
          <a:p>
            <a:r>
              <a:rPr lang="hu-HU" sz="2000" dirty="0"/>
              <a:t>Közeledése gyakran inadekvát, sztereotip jellegű. </a:t>
            </a:r>
          </a:p>
          <a:p>
            <a:r>
              <a:rPr lang="hu-HU" sz="2000" dirty="0"/>
              <a:t>Viszonylag jó verbalitás és intellektuális készségek jellemzik.</a:t>
            </a:r>
          </a:p>
          <a:p>
            <a:pPr marL="0" indent="0">
              <a:buNone/>
            </a:pPr>
            <a:r>
              <a:rPr lang="hu-HU" sz="2000" b="1" dirty="0"/>
              <a:t>Furcsa-merev, formálisan viselkedő típus:</a:t>
            </a:r>
            <a:r>
              <a:rPr lang="hu-HU" sz="2000" dirty="0"/>
              <a:t> </a:t>
            </a:r>
          </a:p>
          <a:p>
            <a:r>
              <a:rPr lang="hu-HU" sz="2000" dirty="0"/>
              <a:t>a serdülő- és felnőttkorban kialakuló jó értelemmel és jó beszédszinttel rendelkező személyeknél megjelenő viselkedésforma.</a:t>
            </a:r>
            <a:r>
              <a:rPr lang="hu-HU" sz="2000" b="1" dirty="0"/>
              <a:t> </a:t>
            </a:r>
          </a:p>
          <a:p>
            <a:r>
              <a:rPr lang="hu-HU" sz="2000" dirty="0"/>
              <a:t>Merev ragaszkodás jellemzi az írott és íratlan szabályokhoz.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98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1" y="1271947"/>
            <a:ext cx="7992888" cy="4893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/>
              <a:t>Társas és érzelmi készségek</a:t>
            </a:r>
            <a:r>
              <a:rPr lang="hu-HU" sz="2000" dirty="0" smtClean="0"/>
              <a:t>:</a:t>
            </a:r>
          </a:p>
          <a:p>
            <a:r>
              <a:rPr lang="hu-HU" sz="2000" dirty="0"/>
              <a:t>Nem értik, hogyan kell más gyermekkel együtt játszani (pl. figyelmen kívül hagyják a játékszabályokat).</a:t>
            </a:r>
          </a:p>
          <a:p>
            <a:r>
              <a:rPr lang="hu-HU" sz="2000" dirty="0"/>
              <a:t>Kerülik a többiek társaságát, inkább egy félreeső helyre vonulnak.</a:t>
            </a:r>
          </a:p>
          <a:p>
            <a:r>
              <a:rPr lang="hu-HU" sz="2000" dirty="0"/>
              <a:t>Nem szívesen vesznek részt közös játékokban, tevékenységekben.</a:t>
            </a:r>
          </a:p>
          <a:p>
            <a:r>
              <a:rPr lang="hu-HU" sz="2000" dirty="0"/>
              <a:t>Nem tudják beleélni magukat más emberek érzéseibe.</a:t>
            </a:r>
          </a:p>
          <a:p>
            <a:r>
              <a:rPr lang="hu-HU" sz="2000" dirty="0" smtClean="0"/>
              <a:t>Fokozottabban </a:t>
            </a:r>
            <a:r>
              <a:rPr lang="hu-HU" sz="2000" dirty="0"/>
              <a:t>igénylik a megnyugtatást, különösen olyan helyzetekben, amikor a dolgok megváltoznak körülöttük.</a:t>
            </a:r>
          </a:p>
          <a:p>
            <a:r>
              <a:rPr lang="hu-HU" sz="2000" dirty="0"/>
              <a:t>Nem képesek árnyaltan kifejezni érzelmeiket.</a:t>
            </a:r>
            <a:endParaRPr lang="hu-HU" sz="24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684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340768"/>
            <a:ext cx="7634811" cy="45704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 smtClean="0"/>
              <a:t>Kommunikáció</a:t>
            </a:r>
          </a:p>
          <a:p>
            <a:r>
              <a:rPr lang="hu-HU" sz="2400" dirty="0"/>
              <a:t>Szó szerint értelmezik a hallottakat.</a:t>
            </a:r>
          </a:p>
          <a:p>
            <a:r>
              <a:rPr lang="hu-HU" sz="2400" dirty="0"/>
              <a:t>Szokatlan hang és hanghordozás jellemzi (monoton, színtelen) a kommunikációjukat.</a:t>
            </a:r>
          </a:p>
          <a:p>
            <a:r>
              <a:rPr lang="hu-HU" sz="2400" dirty="0"/>
              <a:t>Nem figyelnek a beszélgetőpartner mondanivalójára, nem reagálnak annak tartalmára.</a:t>
            </a:r>
          </a:p>
          <a:p>
            <a:r>
              <a:rPr lang="hu-HU" sz="2400" dirty="0"/>
              <a:t>Beszélgetés közben ritkán vesznek fel szemkontaktust.</a:t>
            </a:r>
          </a:p>
          <a:p>
            <a:r>
              <a:rPr lang="hu-HU" sz="2400" dirty="0"/>
              <a:t>Beszédük pedáns, túl precíz lehet.</a:t>
            </a:r>
          </a:p>
          <a:p>
            <a:r>
              <a:rPr lang="hu-HU" sz="2400" dirty="0"/>
              <a:t>Nem képesek fenntartani a beszélgetés folyamatosságát.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6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88640"/>
            <a:ext cx="802838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/>
              <a:t>Megismerési készségek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mesék, kitalált történetek csekély mértékben keltik fel érdeklődésüket.</a:t>
            </a:r>
          </a:p>
          <a:p>
            <a:r>
              <a:rPr lang="hu-HU" sz="2400" dirty="0"/>
              <a:t>Jó hosszú távú memória jellemzi őket, jól emlékeznek régi eseményekre, adatokra.</a:t>
            </a:r>
          </a:p>
          <a:p>
            <a:r>
              <a:rPr lang="hu-HU" sz="2400" dirty="0"/>
              <a:t>Nem játszanak szerepjátékokat. Saját képzeletbeli játékukba más gyermekeket nem vonnak be, a többiek által kitalált történetekbe pedig belezavarodnak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r>
              <a:rPr lang="hu-HU" sz="2400" b="1" dirty="0" smtClean="0"/>
              <a:t>Sajátos érdeklődés</a:t>
            </a:r>
          </a:p>
          <a:p>
            <a:r>
              <a:rPr lang="hu-HU" sz="2400" dirty="0"/>
              <a:t>Egyetlen téma köti le az érdeklődésüket, amihez megszállottan gyűjtik az információkat, adatokat.</a:t>
            </a:r>
          </a:p>
          <a:p>
            <a:pPr marL="0" indent="0">
              <a:buNone/>
            </a:pPr>
            <a:r>
              <a:rPr lang="hu-HU" sz="2400" dirty="0" smtClean="0"/>
              <a:t>Mozgás</a:t>
            </a:r>
          </a:p>
          <a:p>
            <a:r>
              <a:rPr lang="hu-HU" sz="2400" dirty="0"/>
              <a:t>Rossz mozgáskoordináció jellemzi őket, ezért gyengék például labdajátékokban.</a:t>
            </a:r>
          </a:p>
          <a:p>
            <a:r>
              <a:rPr lang="hu-HU" sz="2400" dirty="0"/>
              <a:t>Szaladás közben szokatlan a testtartásuk.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6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88640"/>
            <a:ext cx="748883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Egyéb</a:t>
            </a:r>
          </a:p>
          <a:p>
            <a:r>
              <a:rPr lang="hu-HU" dirty="0"/>
              <a:t>Félnek vagy nyugtalanná válnak például szokványos hangoktól (pl. elektromos gépektől), a bőr vagy a fej érintésétől, bizonyos ruhadarabok viselésekor, váratlan zajoktól, egyes tárgyak látványától, zajos helyektől, tömegtől (pl. az óvodában, a bevásárlóközpontban).</a:t>
            </a:r>
          </a:p>
          <a:p>
            <a:r>
              <a:rPr lang="hu-HU" dirty="0"/>
              <a:t>Nem képesek a rugalmas váltásra, változás esetén elvesztik a biztonságérzetüket.</a:t>
            </a:r>
          </a:p>
          <a:p>
            <a:r>
              <a:rPr lang="hu-HU" dirty="0"/>
              <a:t>Feldúlja őket minden, ami a szokásos rendtől eltér (pl. napirend megváltozása, szokott útvonaltól való eltérés).</a:t>
            </a:r>
          </a:p>
          <a:p>
            <a:r>
              <a:rPr lang="hu-HU" dirty="0"/>
              <a:t>Ha izgatottak, kezükkel csapkodnak, forognak.</a:t>
            </a:r>
          </a:p>
          <a:p>
            <a:r>
              <a:rPr lang="hu-HU" dirty="0"/>
              <a:t>Kisebb fájdalmakra érzéketlenek.</a:t>
            </a:r>
          </a:p>
          <a:p>
            <a:r>
              <a:rPr lang="hu-HU" dirty="0"/>
              <a:t>Körülményes szertartásokat alkalmaznak (pl. lefekvés előtt sorba rakja játékait).</a:t>
            </a:r>
          </a:p>
          <a:p>
            <a:r>
              <a:rPr lang="hu-HU" dirty="0"/>
              <a:t>Beszédfejlődésük megkésett.</a:t>
            </a:r>
          </a:p>
          <a:p>
            <a:r>
              <a:rPr lang="hu-HU" dirty="0"/>
              <a:t>Szokatlanul grimaszolnak, vagy rángatják az </a:t>
            </a:r>
            <a:r>
              <a:rPr lang="hu-HU" dirty="0" smtClean="0"/>
              <a:t>arcukat</a:t>
            </a:r>
          </a:p>
          <a:p>
            <a:r>
              <a:rPr lang="hu-HU" dirty="0" smtClean="0"/>
              <a:t>Önsebzés, veszélyérzet hiányzik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90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2" y="131886"/>
            <a:ext cx="6589199" cy="1280890"/>
          </a:xfrm>
        </p:spPr>
        <p:txBody>
          <a:bodyPr/>
          <a:lstStyle/>
          <a:p>
            <a:r>
              <a:rPr lang="hu-HU" dirty="0" smtClean="0"/>
              <a:t>Bánásmód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836712"/>
            <a:ext cx="7704856" cy="5760640"/>
          </a:xfrm>
        </p:spPr>
        <p:txBody>
          <a:bodyPr>
            <a:normAutofit/>
          </a:bodyPr>
          <a:lstStyle/>
          <a:p>
            <a:r>
              <a:rPr lang="hu-HU" dirty="0"/>
              <a:t>A környezet legyen biztonságos, a testi épséget veszélyeztető eszközök és anyagok legyenek megfelelően tárolva, elhelyezve.</a:t>
            </a:r>
          </a:p>
          <a:p>
            <a:r>
              <a:rPr lang="hu-HU" dirty="0"/>
              <a:t>A fáradékony gyermekek számára célszerű ingerszegény tér, „pihenőkuckó” kialakítása.</a:t>
            </a:r>
          </a:p>
          <a:p>
            <a:r>
              <a:rPr lang="hu-HU" dirty="0"/>
              <a:t>Az autizmus spektrum zavarral élő gyermekek számára segítséget nyújtanak a </a:t>
            </a:r>
            <a:r>
              <a:rPr lang="hu-HU" i="1" dirty="0"/>
              <a:t>fotók, képek vagy sematikus</a:t>
            </a:r>
            <a:r>
              <a:rPr lang="hu-HU" dirty="0"/>
              <a:t> </a:t>
            </a:r>
            <a:r>
              <a:rPr lang="hu-HU" i="1" dirty="0"/>
              <a:t>ábrák vagy folyamatábrák</a:t>
            </a:r>
            <a:r>
              <a:rPr lang="hu-HU" dirty="0"/>
              <a:t> által nyújtott információk</a:t>
            </a:r>
            <a:r>
              <a:rPr lang="hu-HU" dirty="0" smtClean="0"/>
              <a:t>.</a:t>
            </a:r>
          </a:p>
          <a:p>
            <a:r>
              <a:rPr lang="hu-HU" dirty="0" smtClean="0"/>
              <a:t>Napirend képes formában látható legyen</a:t>
            </a:r>
            <a:endParaRPr lang="hu-HU" dirty="0"/>
          </a:p>
          <a:p>
            <a:r>
              <a:rPr lang="hu-HU" dirty="0" smtClean="0"/>
              <a:t>Az elhangzott </a:t>
            </a:r>
            <a:r>
              <a:rPr lang="hu-HU" dirty="0"/>
              <a:t>instrukcióit </a:t>
            </a:r>
            <a:r>
              <a:rPr lang="hu-HU" dirty="0" smtClean="0"/>
              <a:t>nem </a:t>
            </a:r>
            <a:r>
              <a:rPr lang="hu-HU" dirty="0"/>
              <a:t>feltétlenül vonatkoztatják magukra, szükség lehet egyéni instrukciók megfogalmazására. R</a:t>
            </a:r>
            <a:r>
              <a:rPr lang="hu-HU" dirty="0" smtClean="0"/>
              <a:t>övid</a:t>
            </a:r>
            <a:r>
              <a:rPr lang="hu-HU" dirty="0"/>
              <a:t>, lényegre törő, egyszerű </a:t>
            </a:r>
            <a:r>
              <a:rPr lang="hu-HU" dirty="0" smtClean="0"/>
              <a:t>mondatok</a:t>
            </a:r>
            <a:endParaRPr lang="hu-HU" dirty="0"/>
          </a:p>
          <a:p>
            <a:r>
              <a:rPr lang="hu-HU" dirty="0" smtClean="0"/>
              <a:t>A gondozó törekedjen </a:t>
            </a:r>
            <a:r>
              <a:rPr lang="hu-HU" dirty="0"/>
              <a:t>az elvárásokat, szabályokat, a tevékenységeket, valamint a feladatvégzésre szánt idő előrehaladását látható módon vizuális eszközökkel (pl. képkártyák segítségével) jelezni.</a:t>
            </a:r>
          </a:p>
          <a:p>
            <a:r>
              <a:rPr lang="hu-HU" dirty="0"/>
              <a:t>Direkt módon tanítsa a gyermeket saját tevékenysége megtervezésére, apró lépésekre való lebontásra.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91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Magatartással összefüggő problémák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1. egyéni séma">
      <a:dk1>
        <a:sysClr val="windowText" lastClr="000000"/>
      </a:dk1>
      <a:lt1>
        <a:sysClr val="window" lastClr="FFFFFF"/>
      </a:lt1>
      <a:dk2>
        <a:srgbClr val="33473C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1_Szálak">
  <a:themeElements>
    <a:clrScheme name="1. egyéni séma">
      <a:dk1>
        <a:sysClr val="windowText" lastClr="000000"/>
      </a:dk1>
      <a:lt1>
        <a:sysClr val="window" lastClr="FFFFFF"/>
      </a:lt1>
      <a:dk2>
        <a:srgbClr val="33473C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2692</TotalTime>
  <Words>6653</Words>
  <Application>Microsoft Office PowerPoint</Application>
  <PresentationFormat>Diavetítés a képernyőre (4:3 oldalarány)</PresentationFormat>
  <Paragraphs>993</Paragraphs>
  <Slides>168</Slides>
  <Notes>7</Notes>
  <HiddenSlides>4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168</vt:i4>
      </vt:variant>
    </vt:vector>
  </HeadingPairs>
  <TitlesOfParts>
    <vt:vector size="177" baseType="lpstr">
      <vt:lpstr>Arial</vt:lpstr>
      <vt:lpstr>Arial Unicode MS</vt:lpstr>
      <vt:lpstr>Century Gothic</vt:lpstr>
      <vt:lpstr>Tahoma</vt:lpstr>
      <vt:lpstr>Times New Roman</vt:lpstr>
      <vt:lpstr>Wingdings</vt:lpstr>
      <vt:lpstr>Wingdings 3</vt:lpstr>
      <vt:lpstr>Szálak</vt:lpstr>
      <vt:lpstr>1_Szálak</vt:lpstr>
      <vt:lpstr>A gyermekek megismerésének és egyéni bánásmódjának pszichológiája</vt:lpstr>
      <vt:lpstr>A kurzus teljesítését segítő tananyagok</vt:lpstr>
      <vt:lpstr>Tematika</vt:lpstr>
      <vt:lpstr>Kiemelt figyelmet igényló gyerekek csoportjai</vt:lpstr>
      <vt:lpstr>Kiemelt figyelmet igénylő gyermek, tanuló</vt:lpstr>
      <vt:lpstr>Sajátos nevelési igényű gyermek</vt:lpstr>
      <vt:lpstr>Beilleszkedési, tanulási, magatartási nehézséggel küzdő gyermek</vt:lpstr>
      <vt:lpstr>A tanulási problémák értelmezése, rendszerezése</vt:lpstr>
      <vt:lpstr>A tanulási nehézség </vt:lpstr>
      <vt:lpstr>Tanulási zavar </vt:lpstr>
      <vt:lpstr>Tanulási akadályozottság </vt:lpstr>
      <vt:lpstr>PowerPoint-bemutató</vt:lpstr>
      <vt:lpstr>A tanuláshoz szükséges pszichés funkciók fejlődése 3-6 éves korban</vt:lpstr>
      <vt:lpstr>A tanuláshoz szükséges pszichés funkciók fejlődése 3-6 éves korban</vt:lpstr>
      <vt:lpstr>PowerPoint-bemutató</vt:lpstr>
      <vt:lpstr>Tanulási zavarok, részképesség zavarok</vt:lpstr>
      <vt:lpstr>Tanulási zavarok előjelei</vt:lpstr>
      <vt:lpstr>Definíció </vt:lpstr>
      <vt:lpstr>Formái</vt:lpstr>
      <vt:lpstr>Diszlexia</vt:lpstr>
      <vt:lpstr>Diszlexia tünetei</vt:lpstr>
      <vt:lpstr>Diszlexia tünetei</vt:lpstr>
      <vt:lpstr>Gyakori  tévesztések</vt:lpstr>
      <vt:lpstr>Diszgráfia</vt:lpstr>
      <vt:lpstr>Diszkalkúlia </vt:lpstr>
      <vt:lpstr>Diszlexia kezelése</vt:lpstr>
      <vt:lpstr>Gyógypedagógiai problémák</vt:lpstr>
      <vt:lpstr>Területei</vt:lpstr>
      <vt:lpstr>Integráció, inklúzió</vt:lpstr>
      <vt:lpstr>Integráció</vt:lpstr>
      <vt:lpstr>Az integrált nevelés-oktatás szintjei</vt:lpstr>
      <vt:lpstr>PowerPoint-bemutató</vt:lpstr>
      <vt:lpstr>Inklúzió</vt:lpstr>
      <vt:lpstr>Összefoglalás</vt:lpstr>
      <vt:lpstr>Látássérülés</vt:lpstr>
      <vt:lpstr>Definíció </vt:lpstr>
      <vt:lpstr>Látássérültek csoportjai</vt:lpstr>
      <vt:lpstr>A látássérülés okai</vt:lpstr>
      <vt:lpstr>Bánásmód</vt:lpstr>
      <vt:lpstr>Hallássérültek</vt:lpstr>
      <vt:lpstr>Definíció</vt:lpstr>
      <vt:lpstr>Hallássérülés fokozatai</vt:lpstr>
      <vt:lpstr>Típusai</vt:lpstr>
      <vt:lpstr>Okai</vt:lpstr>
      <vt:lpstr>Amire oda kell figyelni</vt:lpstr>
      <vt:lpstr>Tünetei</vt:lpstr>
      <vt:lpstr>Reakció, ha nem hall/ért valamit</vt:lpstr>
      <vt:lpstr>Bánásmód</vt:lpstr>
      <vt:lpstr>Beszédfejlődésben akadályozottak</vt:lpstr>
      <vt:lpstr>Definíció </vt:lpstr>
      <vt:lpstr>A beszéd-rendellenességek csoportosítása</vt:lpstr>
      <vt:lpstr>PowerPoint-bemutató</vt:lpstr>
      <vt:lpstr>PowerPoint-bemutató</vt:lpstr>
      <vt:lpstr>PowerPoint-bemutató</vt:lpstr>
      <vt:lpstr>Bánásmód</vt:lpstr>
      <vt:lpstr>Mozgássérültek</vt:lpstr>
      <vt:lpstr>Definíció</vt:lpstr>
      <vt:lpstr>Kórformák csoportosítása</vt:lpstr>
      <vt:lpstr>Bánásmód</vt:lpstr>
      <vt:lpstr>Értelmileg akadályozott gyerekek</vt:lpstr>
      <vt:lpstr>Definíció</vt:lpstr>
      <vt:lpstr>Okai</vt:lpstr>
      <vt:lpstr>Enyhe értelmi fogyatékosság IQ 50-69</vt:lpstr>
      <vt:lpstr>Bánásmód</vt:lpstr>
      <vt:lpstr>PowerPoint-bemutató</vt:lpstr>
      <vt:lpstr>Tehetséges gyerekek</vt:lpstr>
      <vt:lpstr>PowerPoint-bemutató</vt:lpstr>
      <vt:lpstr>  </vt:lpstr>
      <vt:lpstr>PowerPoint-bemutató</vt:lpstr>
      <vt:lpstr>PowerPoint-bemutató</vt:lpstr>
      <vt:lpstr>A tehetséges kisgyerekek korai jellemzői</vt:lpstr>
      <vt:lpstr>PowerPoint-bemutató</vt:lpstr>
      <vt:lpstr>A tehetséggondozás céljai</vt:lpstr>
      <vt:lpstr>A tehetség fejlesztés stratégiái</vt:lpstr>
      <vt:lpstr>A gyorsítás lényege</vt:lpstr>
      <vt:lpstr>Gazdagítás fogalma</vt:lpstr>
      <vt:lpstr>3. Elkülönítés</vt:lpstr>
      <vt:lpstr>Szociokulturális  eltérésekből származó problémák</vt:lpstr>
      <vt:lpstr>Hátrányos helyzetű gyerekek</vt:lpstr>
      <vt:lpstr>Fogalma</vt:lpstr>
      <vt:lpstr>PowerPoint-bemutató</vt:lpstr>
      <vt:lpstr>Jellemzőjük</vt:lpstr>
      <vt:lpstr>PowerPoint-bemutató</vt:lpstr>
      <vt:lpstr>PowerPoint-bemutató</vt:lpstr>
      <vt:lpstr>Megoldás </vt:lpstr>
      <vt:lpstr>Magatartási és szocializációs problémák</vt:lpstr>
      <vt:lpstr>Autizmus</vt:lpstr>
      <vt:lpstr>PowerPoint-bemutató</vt:lpstr>
      <vt:lpstr>PowerPoint-bemutató</vt:lpstr>
      <vt:lpstr>Jellemzőik</vt:lpstr>
      <vt:lpstr>Lorna Wing felosztása</vt:lpstr>
      <vt:lpstr>PowerPoint-bemutató</vt:lpstr>
      <vt:lpstr>PowerPoint-bemutató</vt:lpstr>
      <vt:lpstr>Tünetek</vt:lpstr>
      <vt:lpstr>PowerPoint-bemutató</vt:lpstr>
      <vt:lpstr>PowerPoint-bemutató</vt:lpstr>
      <vt:lpstr>PowerPoint-bemutató</vt:lpstr>
      <vt:lpstr>Bánásmód</vt:lpstr>
      <vt:lpstr>Magatartással összefüggő problémák</vt:lpstr>
      <vt:lpstr>Területei</vt:lpstr>
      <vt:lpstr>1. Szocializációs eredetű magatartásproblémák</vt:lpstr>
      <vt:lpstr>Közös sajátosságaik</vt:lpstr>
      <vt:lpstr>Tünetei </vt:lpstr>
      <vt:lpstr>1. Agresszív, támadó magatartás</vt:lpstr>
      <vt:lpstr>2. Regresszív, védekező magatartás</vt:lpstr>
      <vt:lpstr>3. Erkölcsi magatartás zavarai</vt:lpstr>
      <vt:lpstr>PowerPoint-bemutató</vt:lpstr>
      <vt:lpstr>Kialakulás háttértényezői</vt:lpstr>
      <vt:lpstr>PowerPoint-bemutató</vt:lpstr>
      <vt:lpstr>2. Viselkedés zavarai</vt:lpstr>
      <vt:lpstr>Hiperkinetikus zavar tünetei</vt:lpstr>
      <vt:lpstr>PowerPoint-bemutató</vt:lpstr>
      <vt:lpstr>PowerPoint-bemutató</vt:lpstr>
      <vt:lpstr>PowerPoint-bemutató</vt:lpstr>
      <vt:lpstr>Bánásmód</vt:lpstr>
      <vt:lpstr>Sztereotip mozgások</vt:lpstr>
      <vt:lpstr>TIC </vt:lpstr>
      <vt:lpstr>3. Szorongásos zavarok</vt:lpstr>
      <vt:lpstr>Szorongásos zavarok</vt:lpstr>
      <vt:lpstr>Szeparációs szorongás</vt:lpstr>
      <vt:lpstr>Fóbiák</vt:lpstr>
      <vt:lpstr>Generalizált szorongás </vt:lpstr>
      <vt:lpstr>Pánikbetegség </vt:lpstr>
      <vt:lpstr>Aktuális vészhelyzettel kapcsolatos szorongás</vt:lpstr>
      <vt:lpstr>Érzelmi zavarok - depresszió</vt:lpstr>
      <vt:lpstr>PowerPoint-bemutató</vt:lpstr>
      <vt:lpstr>4. Funkciózavarok</vt:lpstr>
      <vt:lpstr>Gyermekkori evésproblémák, okai</vt:lpstr>
      <vt:lpstr>Későbbi zavarok:</vt:lpstr>
      <vt:lpstr>Pszichoszomatikus betegségek</vt:lpstr>
      <vt:lpstr>Szomatizáció</vt:lpstr>
      <vt:lpstr>Pszichogén eredetű hasfájás, fejfájás, hányás</vt:lpstr>
      <vt:lpstr>Szomatizációs zavarok gyermekkorban</vt:lpstr>
      <vt:lpstr>PowerPoint-bemutató</vt:lpstr>
      <vt:lpstr>A gyermekek megismerése</vt:lpstr>
      <vt:lpstr>A humánökológiai modell</vt:lpstr>
      <vt:lpstr>Humán ökológia a pedagógiában</vt:lpstr>
      <vt:lpstr>A humánökológiai rendszer szintjei</vt:lpstr>
      <vt:lpstr>PowerPoint-bemutató</vt:lpstr>
      <vt:lpstr>Alapelvek</vt:lpstr>
      <vt:lpstr>PowerPoint-bemutató</vt:lpstr>
      <vt:lpstr>A gyerek megismerésének főbb lépései</vt:lpstr>
      <vt:lpstr>PowerPoint-bemutató</vt:lpstr>
      <vt:lpstr>A gyermekmegismerés területei</vt:lpstr>
      <vt:lpstr>Biológiai-, fiziológiai működés sajátosságai</vt:lpstr>
      <vt:lpstr>Az intrapszichés működés jellemzői</vt:lpstr>
      <vt:lpstr>Az interperszonalitás jellemzői</vt:lpstr>
      <vt:lpstr>Az esettanulmány főbb tartalmi egységei</vt:lpstr>
      <vt:lpstr>Problémafelvetés, célmeghatározás</vt:lpstr>
      <vt:lpstr>A megismeréshez alkalmazott konkrét módszerek leírása</vt:lpstr>
      <vt:lpstr>Vizsgálati eredmények, megállapítások</vt:lpstr>
      <vt:lpstr>Az adatok alapján tervezett pedagógiai beavatkozások leírása</vt:lpstr>
      <vt:lpstr>Más szakértelem/ kompetencia bevonása:</vt:lpstr>
      <vt:lpstr>Kérdőíves módszerek</vt:lpstr>
      <vt:lpstr>A kérdőíveken található kérdéstípusok</vt:lpstr>
      <vt:lpstr>A kérdőívek kitöltésének módszerei</vt:lpstr>
      <vt:lpstr>A kérdőívek kitöltői lehetnek</vt:lpstr>
      <vt:lpstr>A megfigyelés módszere</vt:lpstr>
      <vt:lpstr>PowerPoint-bemutató</vt:lpstr>
      <vt:lpstr>A strukturálatlan megfigyelés jellemzői</vt:lpstr>
      <vt:lpstr>A strukturált megfigyelés jellemzői</vt:lpstr>
      <vt:lpstr>PowerPoint-bemutató</vt:lpstr>
      <vt:lpstr>Az interjú módszere</vt:lpstr>
      <vt:lpstr>Az interjú fajtái</vt:lpstr>
      <vt:lpstr>PowerPoint-bemutató</vt:lpstr>
      <vt:lpstr>PowerPoint-bemutató</vt:lpstr>
      <vt:lpstr>A dokumentumelemzés módszere</vt:lpstr>
      <vt:lpstr>PowerPoint-bemutató</vt:lpstr>
    </vt:vector>
  </TitlesOfParts>
  <Company>ekf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Egyéni bánásmódot igénylő gyermekek pszichológiája</dc:title>
  <dc:creator>pszicho</dc:creator>
  <cp:lastModifiedBy>Mester Dolli</cp:lastModifiedBy>
  <cp:revision>157</cp:revision>
  <cp:lastPrinted>1601-01-01T00:00:00Z</cp:lastPrinted>
  <dcterms:created xsi:type="dcterms:W3CDTF">2007-08-24T14:31:08Z</dcterms:created>
  <dcterms:modified xsi:type="dcterms:W3CDTF">2017-09-16T16:30:35Z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