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8" r:id="rId1"/>
  </p:sldMasterIdLst>
  <p:notesMasterIdLst>
    <p:notesMasterId r:id="rId56"/>
  </p:notesMasterIdLst>
  <p:sldIdLst>
    <p:sldId id="256" r:id="rId2"/>
    <p:sldId id="258" r:id="rId3"/>
    <p:sldId id="259" r:id="rId4"/>
    <p:sldId id="261" r:id="rId5"/>
    <p:sldId id="262" r:id="rId6"/>
    <p:sldId id="260" r:id="rId7"/>
    <p:sldId id="320" r:id="rId8"/>
    <p:sldId id="321" r:id="rId9"/>
    <p:sldId id="264" r:id="rId10"/>
    <p:sldId id="322" r:id="rId11"/>
    <p:sldId id="323" r:id="rId12"/>
    <p:sldId id="265" r:id="rId13"/>
    <p:sldId id="324" r:id="rId14"/>
    <p:sldId id="294" r:id="rId15"/>
    <p:sldId id="295" r:id="rId16"/>
    <p:sldId id="266" r:id="rId17"/>
    <p:sldId id="296" r:id="rId18"/>
    <p:sldId id="297" r:id="rId19"/>
    <p:sldId id="298" r:id="rId20"/>
    <p:sldId id="299" r:id="rId21"/>
    <p:sldId id="300" r:id="rId22"/>
    <p:sldId id="268" r:id="rId23"/>
    <p:sldId id="301" r:id="rId24"/>
    <p:sldId id="269" r:id="rId25"/>
    <p:sldId id="271" r:id="rId26"/>
    <p:sldId id="272" r:id="rId27"/>
    <p:sldId id="273" r:id="rId28"/>
    <p:sldId id="304" r:id="rId29"/>
    <p:sldId id="317" r:id="rId30"/>
    <p:sldId id="305" r:id="rId31"/>
    <p:sldId id="302" r:id="rId32"/>
    <p:sldId id="303" r:id="rId33"/>
    <p:sldId id="306" r:id="rId34"/>
    <p:sldId id="307" r:id="rId35"/>
    <p:sldId id="308" r:id="rId36"/>
    <p:sldId id="277" r:id="rId37"/>
    <p:sldId id="309" r:id="rId38"/>
    <p:sldId id="310" r:id="rId39"/>
    <p:sldId id="279" r:id="rId40"/>
    <p:sldId id="312" r:id="rId41"/>
    <p:sldId id="311" r:id="rId42"/>
    <p:sldId id="313" r:id="rId43"/>
    <p:sldId id="314" r:id="rId44"/>
    <p:sldId id="315" r:id="rId45"/>
    <p:sldId id="316" r:id="rId46"/>
    <p:sldId id="281" r:id="rId47"/>
    <p:sldId id="282" r:id="rId48"/>
    <p:sldId id="283" r:id="rId49"/>
    <p:sldId id="284" r:id="rId50"/>
    <p:sldId id="285" r:id="rId51"/>
    <p:sldId id="286" r:id="rId52"/>
    <p:sldId id="287" r:id="rId53"/>
    <p:sldId id="288" r:id="rId54"/>
    <p:sldId id="318" r:id="rId55"/>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838" autoAdjust="0"/>
  </p:normalViewPr>
  <p:slideViewPr>
    <p:cSldViewPr>
      <p:cViewPr varScale="1">
        <p:scale>
          <a:sx n="102" d="100"/>
          <a:sy n="102" d="100"/>
        </p:scale>
        <p:origin x="-188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B26539-CEE2-441E-97D6-7393E3D4C37B}" type="datetimeFigureOut">
              <a:rPr lang="hu-HU" smtClean="0"/>
              <a:pPr/>
              <a:t>2014.09.03.</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B824E7-4287-48B6-B64A-480F869C8575}" type="slidenum">
              <a:rPr lang="hu-HU" smtClean="0"/>
              <a:pPr/>
              <a:t>‹#›</a:t>
            </a:fld>
            <a:endParaRPr lang="hu-HU"/>
          </a:p>
        </p:txBody>
      </p:sp>
    </p:spTree>
    <p:extLst>
      <p:ext uri="{BB962C8B-B14F-4D97-AF65-F5344CB8AC3E}">
        <p14:creationId xmlns:p14="http://schemas.microsoft.com/office/powerpoint/2010/main" val="286170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1</a:t>
            </a:fld>
            <a:endParaRPr lang="hu-HU"/>
          </a:p>
        </p:txBody>
      </p:sp>
    </p:spTree>
    <p:extLst>
      <p:ext uri="{BB962C8B-B14F-4D97-AF65-F5344CB8AC3E}">
        <p14:creationId xmlns:p14="http://schemas.microsoft.com/office/powerpoint/2010/main" val="15494133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10</a:t>
            </a:fld>
            <a:endParaRPr lang="hu-HU"/>
          </a:p>
        </p:txBody>
      </p:sp>
    </p:spTree>
    <p:extLst>
      <p:ext uri="{BB962C8B-B14F-4D97-AF65-F5344CB8AC3E}">
        <p14:creationId xmlns:p14="http://schemas.microsoft.com/office/powerpoint/2010/main" val="37388118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11</a:t>
            </a:fld>
            <a:endParaRPr lang="hu-HU"/>
          </a:p>
        </p:txBody>
      </p:sp>
    </p:spTree>
    <p:extLst>
      <p:ext uri="{BB962C8B-B14F-4D97-AF65-F5344CB8AC3E}">
        <p14:creationId xmlns:p14="http://schemas.microsoft.com/office/powerpoint/2010/main" val="39036516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12</a:t>
            </a:fld>
            <a:endParaRPr lang="hu-HU"/>
          </a:p>
        </p:txBody>
      </p:sp>
    </p:spTree>
    <p:extLst>
      <p:ext uri="{BB962C8B-B14F-4D97-AF65-F5344CB8AC3E}">
        <p14:creationId xmlns:p14="http://schemas.microsoft.com/office/powerpoint/2010/main" val="37005865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13</a:t>
            </a:fld>
            <a:endParaRPr lang="hu-HU"/>
          </a:p>
        </p:txBody>
      </p:sp>
    </p:spTree>
    <p:extLst>
      <p:ext uri="{BB962C8B-B14F-4D97-AF65-F5344CB8AC3E}">
        <p14:creationId xmlns:p14="http://schemas.microsoft.com/office/powerpoint/2010/main" val="38616880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16</a:t>
            </a:fld>
            <a:endParaRPr lang="hu-HU"/>
          </a:p>
        </p:txBody>
      </p:sp>
    </p:spTree>
    <p:extLst>
      <p:ext uri="{BB962C8B-B14F-4D97-AF65-F5344CB8AC3E}">
        <p14:creationId xmlns:p14="http://schemas.microsoft.com/office/powerpoint/2010/main" val="12194839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22</a:t>
            </a:fld>
            <a:endParaRPr lang="hu-HU"/>
          </a:p>
        </p:txBody>
      </p:sp>
    </p:spTree>
    <p:extLst>
      <p:ext uri="{BB962C8B-B14F-4D97-AF65-F5344CB8AC3E}">
        <p14:creationId xmlns:p14="http://schemas.microsoft.com/office/powerpoint/2010/main" val="8101712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24</a:t>
            </a:fld>
            <a:endParaRPr lang="hu-HU"/>
          </a:p>
        </p:txBody>
      </p:sp>
    </p:spTree>
    <p:extLst>
      <p:ext uri="{BB962C8B-B14F-4D97-AF65-F5344CB8AC3E}">
        <p14:creationId xmlns:p14="http://schemas.microsoft.com/office/powerpoint/2010/main" val="15905729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25</a:t>
            </a:fld>
            <a:endParaRPr lang="hu-HU"/>
          </a:p>
        </p:txBody>
      </p:sp>
    </p:spTree>
    <p:extLst>
      <p:ext uri="{BB962C8B-B14F-4D97-AF65-F5344CB8AC3E}">
        <p14:creationId xmlns:p14="http://schemas.microsoft.com/office/powerpoint/2010/main" val="1915708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26</a:t>
            </a:fld>
            <a:endParaRPr lang="hu-HU"/>
          </a:p>
        </p:txBody>
      </p:sp>
    </p:spTree>
    <p:extLst>
      <p:ext uri="{BB962C8B-B14F-4D97-AF65-F5344CB8AC3E}">
        <p14:creationId xmlns:p14="http://schemas.microsoft.com/office/powerpoint/2010/main" val="22485995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27</a:t>
            </a:fld>
            <a:endParaRPr lang="hu-HU"/>
          </a:p>
        </p:txBody>
      </p:sp>
    </p:spTree>
    <p:extLst>
      <p:ext uri="{BB962C8B-B14F-4D97-AF65-F5344CB8AC3E}">
        <p14:creationId xmlns:p14="http://schemas.microsoft.com/office/powerpoint/2010/main" val="34720877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2</a:t>
            </a:fld>
            <a:endParaRPr lang="hu-HU"/>
          </a:p>
        </p:txBody>
      </p:sp>
    </p:spTree>
    <p:extLst>
      <p:ext uri="{BB962C8B-B14F-4D97-AF65-F5344CB8AC3E}">
        <p14:creationId xmlns:p14="http://schemas.microsoft.com/office/powerpoint/2010/main" val="14583919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36</a:t>
            </a:fld>
            <a:endParaRPr lang="hu-HU"/>
          </a:p>
        </p:txBody>
      </p:sp>
    </p:spTree>
    <p:extLst>
      <p:ext uri="{BB962C8B-B14F-4D97-AF65-F5344CB8AC3E}">
        <p14:creationId xmlns:p14="http://schemas.microsoft.com/office/powerpoint/2010/main" val="17166927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39</a:t>
            </a:fld>
            <a:endParaRPr lang="hu-HU"/>
          </a:p>
        </p:txBody>
      </p:sp>
    </p:spTree>
    <p:extLst>
      <p:ext uri="{BB962C8B-B14F-4D97-AF65-F5344CB8AC3E}">
        <p14:creationId xmlns:p14="http://schemas.microsoft.com/office/powerpoint/2010/main" val="35084273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46</a:t>
            </a:fld>
            <a:endParaRPr lang="hu-HU"/>
          </a:p>
        </p:txBody>
      </p:sp>
    </p:spTree>
    <p:extLst>
      <p:ext uri="{BB962C8B-B14F-4D97-AF65-F5344CB8AC3E}">
        <p14:creationId xmlns:p14="http://schemas.microsoft.com/office/powerpoint/2010/main" val="30145328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47</a:t>
            </a:fld>
            <a:endParaRPr lang="hu-HU"/>
          </a:p>
        </p:txBody>
      </p:sp>
    </p:spTree>
    <p:extLst>
      <p:ext uri="{BB962C8B-B14F-4D97-AF65-F5344CB8AC3E}">
        <p14:creationId xmlns:p14="http://schemas.microsoft.com/office/powerpoint/2010/main" val="25401238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48</a:t>
            </a:fld>
            <a:endParaRPr lang="hu-HU"/>
          </a:p>
        </p:txBody>
      </p:sp>
    </p:spTree>
    <p:extLst>
      <p:ext uri="{BB962C8B-B14F-4D97-AF65-F5344CB8AC3E}">
        <p14:creationId xmlns:p14="http://schemas.microsoft.com/office/powerpoint/2010/main" val="8360153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49</a:t>
            </a:fld>
            <a:endParaRPr lang="hu-HU"/>
          </a:p>
        </p:txBody>
      </p:sp>
    </p:spTree>
    <p:extLst>
      <p:ext uri="{BB962C8B-B14F-4D97-AF65-F5344CB8AC3E}">
        <p14:creationId xmlns:p14="http://schemas.microsoft.com/office/powerpoint/2010/main" val="28115748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50</a:t>
            </a:fld>
            <a:endParaRPr lang="hu-HU"/>
          </a:p>
        </p:txBody>
      </p:sp>
    </p:spTree>
    <p:extLst>
      <p:ext uri="{BB962C8B-B14F-4D97-AF65-F5344CB8AC3E}">
        <p14:creationId xmlns:p14="http://schemas.microsoft.com/office/powerpoint/2010/main" val="13669538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51</a:t>
            </a:fld>
            <a:endParaRPr lang="hu-HU"/>
          </a:p>
        </p:txBody>
      </p:sp>
    </p:spTree>
    <p:extLst>
      <p:ext uri="{BB962C8B-B14F-4D97-AF65-F5344CB8AC3E}">
        <p14:creationId xmlns:p14="http://schemas.microsoft.com/office/powerpoint/2010/main" val="17758967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52</a:t>
            </a:fld>
            <a:endParaRPr lang="hu-HU"/>
          </a:p>
        </p:txBody>
      </p:sp>
    </p:spTree>
    <p:extLst>
      <p:ext uri="{BB962C8B-B14F-4D97-AF65-F5344CB8AC3E}">
        <p14:creationId xmlns:p14="http://schemas.microsoft.com/office/powerpoint/2010/main" val="1491931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53</a:t>
            </a:fld>
            <a:endParaRPr lang="hu-HU"/>
          </a:p>
        </p:txBody>
      </p:sp>
    </p:spTree>
    <p:extLst>
      <p:ext uri="{BB962C8B-B14F-4D97-AF65-F5344CB8AC3E}">
        <p14:creationId xmlns:p14="http://schemas.microsoft.com/office/powerpoint/2010/main" val="3970512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3</a:t>
            </a:fld>
            <a:endParaRPr lang="hu-HU"/>
          </a:p>
        </p:txBody>
      </p:sp>
    </p:spTree>
    <p:extLst>
      <p:ext uri="{BB962C8B-B14F-4D97-AF65-F5344CB8AC3E}">
        <p14:creationId xmlns:p14="http://schemas.microsoft.com/office/powerpoint/2010/main" val="908175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54</a:t>
            </a:fld>
            <a:endParaRPr lang="hu-HU"/>
          </a:p>
        </p:txBody>
      </p:sp>
    </p:spTree>
    <p:extLst>
      <p:ext uri="{BB962C8B-B14F-4D97-AF65-F5344CB8AC3E}">
        <p14:creationId xmlns:p14="http://schemas.microsoft.com/office/powerpoint/2010/main" val="2454133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4</a:t>
            </a:fld>
            <a:endParaRPr lang="hu-HU"/>
          </a:p>
        </p:txBody>
      </p:sp>
    </p:spTree>
    <p:extLst>
      <p:ext uri="{BB962C8B-B14F-4D97-AF65-F5344CB8AC3E}">
        <p14:creationId xmlns:p14="http://schemas.microsoft.com/office/powerpoint/2010/main" val="4277142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5</a:t>
            </a:fld>
            <a:endParaRPr lang="hu-HU"/>
          </a:p>
        </p:txBody>
      </p:sp>
    </p:spTree>
    <p:extLst>
      <p:ext uri="{BB962C8B-B14F-4D97-AF65-F5344CB8AC3E}">
        <p14:creationId xmlns:p14="http://schemas.microsoft.com/office/powerpoint/2010/main" val="32930351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6</a:t>
            </a:fld>
            <a:endParaRPr lang="hu-HU"/>
          </a:p>
        </p:txBody>
      </p:sp>
    </p:spTree>
    <p:extLst>
      <p:ext uri="{BB962C8B-B14F-4D97-AF65-F5344CB8AC3E}">
        <p14:creationId xmlns:p14="http://schemas.microsoft.com/office/powerpoint/2010/main" val="4510792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7</a:t>
            </a:fld>
            <a:endParaRPr lang="hu-HU"/>
          </a:p>
        </p:txBody>
      </p:sp>
    </p:spTree>
    <p:extLst>
      <p:ext uri="{BB962C8B-B14F-4D97-AF65-F5344CB8AC3E}">
        <p14:creationId xmlns:p14="http://schemas.microsoft.com/office/powerpoint/2010/main" val="26733774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8</a:t>
            </a:fld>
            <a:endParaRPr lang="hu-HU"/>
          </a:p>
        </p:txBody>
      </p:sp>
    </p:spTree>
    <p:extLst>
      <p:ext uri="{BB962C8B-B14F-4D97-AF65-F5344CB8AC3E}">
        <p14:creationId xmlns:p14="http://schemas.microsoft.com/office/powerpoint/2010/main" val="29021316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01B824E7-4287-48B6-B64A-480F869C8575}" type="slidenum">
              <a:rPr lang="hu-HU" smtClean="0"/>
              <a:pPr/>
              <a:t>9</a:t>
            </a:fld>
            <a:endParaRPr lang="hu-HU"/>
          </a:p>
        </p:txBody>
      </p:sp>
    </p:spTree>
    <p:extLst>
      <p:ext uri="{BB962C8B-B14F-4D97-AF65-F5344CB8AC3E}">
        <p14:creationId xmlns:p14="http://schemas.microsoft.com/office/powerpoint/2010/main" val="210561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bg>
      <p:bgRef idx="1002">
        <a:schemeClr val="bg2"/>
      </p:bgRef>
    </p:bg>
    <p:spTree>
      <p:nvGrpSpPr>
        <p:cNvPr id="1" name=""/>
        <p:cNvGrpSpPr/>
        <p:nvPr/>
      </p:nvGrpSpPr>
      <p:grpSpPr>
        <a:xfrm>
          <a:off x="0" y="0"/>
          <a:ext cx="0" cy="0"/>
          <a:chOff x="0" y="0"/>
          <a:chExt cx="0" cy="0"/>
        </a:xfrm>
      </p:grpSpPr>
      <p:sp>
        <p:nvSpPr>
          <p:cNvPr id="9" name="Cím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hu-HU" smtClean="0"/>
              <a:t>Mintacím szerkesztése</a:t>
            </a:r>
            <a:endParaRPr kumimoji="0" lang="en-US"/>
          </a:p>
        </p:txBody>
      </p:sp>
      <p:sp>
        <p:nvSpPr>
          <p:cNvPr id="17" name="Alcím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u-HU" smtClean="0"/>
              <a:t>Alcím mintájának szerkesztése</a:t>
            </a:r>
            <a:endParaRPr kumimoji="0" lang="en-US"/>
          </a:p>
        </p:txBody>
      </p:sp>
      <p:sp>
        <p:nvSpPr>
          <p:cNvPr id="30" name="Dátum helye 29"/>
          <p:cNvSpPr>
            <a:spLocks noGrp="1"/>
          </p:cNvSpPr>
          <p:nvPr>
            <p:ph type="dt" sz="half" idx="10"/>
          </p:nvPr>
        </p:nvSpPr>
        <p:spPr/>
        <p:txBody>
          <a:bodyPr/>
          <a:lstStyle/>
          <a:p>
            <a:fld id="{D8D90868-714C-484F-9D8A-D1B968800944}" type="datetimeFigureOut">
              <a:rPr lang="hu-HU" smtClean="0"/>
              <a:pPr/>
              <a:t>2014.09.03.</a:t>
            </a:fld>
            <a:endParaRPr lang="hu-HU"/>
          </a:p>
        </p:txBody>
      </p:sp>
      <p:sp>
        <p:nvSpPr>
          <p:cNvPr id="19" name="Élőláb helye 18"/>
          <p:cNvSpPr>
            <a:spLocks noGrp="1"/>
          </p:cNvSpPr>
          <p:nvPr>
            <p:ph type="ftr" sz="quarter" idx="11"/>
          </p:nvPr>
        </p:nvSpPr>
        <p:spPr/>
        <p:txBody>
          <a:bodyPr/>
          <a:lstStyle/>
          <a:p>
            <a:endParaRPr lang="hu-HU"/>
          </a:p>
        </p:txBody>
      </p:sp>
      <p:sp>
        <p:nvSpPr>
          <p:cNvPr id="27" name="Dia számának helye 26"/>
          <p:cNvSpPr>
            <a:spLocks noGrp="1"/>
          </p:cNvSpPr>
          <p:nvPr>
            <p:ph type="sldNum" sz="quarter" idx="12"/>
          </p:nvPr>
        </p:nvSpPr>
        <p:spPr/>
        <p:txBody>
          <a:bodyPr/>
          <a:lstStyle/>
          <a:p>
            <a:fld id="{79610EFF-FBBB-4A57-9986-F13E005EF4B2}" type="slidenum">
              <a:rPr lang="hu-HU" smtClean="0"/>
              <a:pPr/>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smtClean="0"/>
              <a:t>Mintacím szerkesztése</a:t>
            </a:r>
            <a:endParaRPr kumimoji="0" lang="en-US"/>
          </a:p>
        </p:txBody>
      </p:sp>
      <p:sp>
        <p:nvSpPr>
          <p:cNvPr id="3" name="Függőleges szöveg helye 2"/>
          <p:cNvSpPr>
            <a:spLocks noGrp="1"/>
          </p:cNvSpPr>
          <p:nvPr>
            <p:ph type="body" orient="vert" idx="1"/>
          </p:nvPr>
        </p:nvSpPr>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D8D90868-714C-484F-9D8A-D1B968800944}" type="datetimeFigureOut">
              <a:rPr lang="hu-HU" smtClean="0"/>
              <a:pPr/>
              <a:t>2014.09.03.</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9610EFF-FBBB-4A57-9986-F13E005EF4B2}"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914401"/>
            <a:ext cx="2057400" cy="5211763"/>
          </a:xfrm>
        </p:spPr>
        <p:txBody>
          <a:bodyPr vert="eaVert"/>
          <a:lstStyle/>
          <a:p>
            <a:r>
              <a:rPr kumimoji="0" lang="hu-HU" smtClean="0"/>
              <a:t>Mintacím szerkesztése</a:t>
            </a:r>
            <a:endParaRPr kumimoji="0" lang="en-US"/>
          </a:p>
        </p:txBody>
      </p:sp>
      <p:sp>
        <p:nvSpPr>
          <p:cNvPr id="3" name="Függőleges szöveg helye 2"/>
          <p:cNvSpPr>
            <a:spLocks noGrp="1"/>
          </p:cNvSpPr>
          <p:nvPr>
            <p:ph type="body" orient="vert" idx="1"/>
          </p:nvPr>
        </p:nvSpPr>
        <p:spPr>
          <a:xfrm>
            <a:off x="457200" y="914401"/>
            <a:ext cx="6019800" cy="5211763"/>
          </a:xfrm>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D8D90868-714C-484F-9D8A-D1B968800944}" type="datetimeFigureOut">
              <a:rPr lang="hu-HU" smtClean="0"/>
              <a:pPr/>
              <a:t>2014.09.03.</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9610EFF-FBBB-4A57-9986-F13E005EF4B2}" type="slidenum">
              <a:rPr lang="hu-HU" smtClean="0"/>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smtClean="0"/>
              <a:t>Mintacím szerkesztése</a:t>
            </a:r>
            <a:endParaRPr kumimoji="0" lang="en-US"/>
          </a:p>
        </p:txBody>
      </p:sp>
      <p:sp>
        <p:nvSpPr>
          <p:cNvPr id="3" name="Tartalom helye 2"/>
          <p:cNvSpPr>
            <a:spLocks noGrp="1"/>
          </p:cNvSpPr>
          <p:nvPr>
            <p:ph idx="1"/>
          </p:nvPr>
        </p:nvSpPr>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D8D90868-714C-484F-9D8A-D1B968800944}" type="datetimeFigureOut">
              <a:rPr lang="hu-HU" smtClean="0"/>
              <a:pPr/>
              <a:t>2014.09.03.</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9610EFF-FBBB-4A57-9986-F13E005EF4B2}"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bg>
      <p:bgRef idx="1002">
        <a:schemeClr val="bg2"/>
      </p:bgRef>
    </p:bg>
    <p:spTree>
      <p:nvGrpSpPr>
        <p:cNvPr id="1" name=""/>
        <p:cNvGrpSpPr/>
        <p:nvPr/>
      </p:nvGrpSpPr>
      <p:grpSpPr>
        <a:xfrm>
          <a:off x="0" y="0"/>
          <a:ext cx="0" cy="0"/>
          <a:chOff x="0" y="0"/>
          <a:chExt cx="0" cy="0"/>
        </a:xfrm>
      </p:grpSpPr>
      <p:sp>
        <p:nvSpPr>
          <p:cNvPr id="2" name="Cím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hu-HU" smtClean="0"/>
              <a:t>Mintacím szerkesztése</a:t>
            </a:r>
            <a:endParaRPr kumimoji="0" lang="en-US"/>
          </a:p>
        </p:txBody>
      </p:sp>
      <p:sp>
        <p:nvSpPr>
          <p:cNvPr id="3" name="Szöveg hely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u-HU" smtClean="0"/>
              <a:t>Mintaszöveg szerkesztése</a:t>
            </a:r>
          </a:p>
        </p:txBody>
      </p:sp>
      <p:sp>
        <p:nvSpPr>
          <p:cNvPr id="4" name="Dátum helye 3"/>
          <p:cNvSpPr>
            <a:spLocks noGrp="1"/>
          </p:cNvSpPr>
          <p:nvPr>
            <p:ph type="dt" sz="half" idx="10"/>
          </p:nvPr>
        </p:nvSpPr>
        <p:spPr/>
        <p:txBody>
          <a:bodyPr/>
          <a:lstStyle/>
          <a:p>
            <a:fld id="{D8D90868-714C-484F-9D8A-D1B968800944}" type="datetimeFigureOut">
              <a:rPr lang="hu-HU" smtClean="0"/>
              <a:pPr/>
              <a:t>2014.09.03.</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9610EFF-FBBB-4A57-9986-F13E005EF4B2}" type="slidenum">
              <a:rPr lang="hu-HU" smtClean="0"/>
              <a:pPr/>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a:xfrm>
            <a:off x="457200" y="704088"/>
            <a:ext cx="8229600" cy="1143000"/>
          </a:xfrm>
        </p:spPr>
        <p:txBody>
          <a:bodyPr/>
          <a:lstStyle/>
          <a:p>
            <a:r>
              <a:rPr kumimoji="0" lang="hu-HU" smtClean="0"/>
              <a:t>Mintacím szerkesztése</a:t>
            </a:r>
            <a:endParaRPr kumimoji="0" lang="en-US"/>
          </a:p>
        </p:txBody>
      </p:sp>
      <p:sp>
        <p:nvSpPr>
          <p:cNvPr id="3" name="Tartalom helye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Tartalom helye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p>
            <a:fld id="{D8D90868-714C-484F-9D8A-D1B968800944}" type="datetimeFigureOut">
              <a:rPr lang="hu-HU" smtClean="0"/>
              <a:pPr/>
              <a:t>2014.09.03.</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79610EFF-FBBB-4A57-9986-F13E005EF4B2}"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457200" y="704088"/>
            <a:ext cx="8229600" cy="1143000"/>
          </a:xfrm>
        </p:spPr>
        <p:txBody>
          <a:bodyPr tIns="45720" anchor="b"/>
          <a:lstStyle>
            <a:lvl1pPr>
              <a:defRPr/>
            </a:lvl1pPr>
          </a:lstStyle>
          <a:p>
            <a:r>
              <a:rPr kumimoji="0" lang="hu-HU" smtClean="0"/>
              <a:t>Mintacím szerkesztése</a:t>
            </a:r>
            <a:endParaRPr kumimoji="0" lang="en-US"/>
          </a:p>
        </p:txBody>
      </p:sp>
      <p:sp>
        <p:nvSpPr>
          <p:cNvPr id="3" name="Szöveg hely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4" name="Szöveg hely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5" name="Tartalom helye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6" name="Tartalom helye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7" name="Dátum helye 6"/>
          <p:cNvSpPr>
            <a:spLocks noGrp="1"/>
          </p:cNvSpPr>
          <p:nvPr>
            <p:ph type="dt" sz="half" idx="10"/>
          </p:nvPr>
        </p:nvSpPr>
        <p:spPr/>
        <p:txBody>
          <a:bodyPr/>
          <a:lstStyle/>
          <a:p>
            <a:fld id="{D8D90868-714C-484F-9D8A-D1B968800944}" type="datetimeFigureOut">
              <a:rPr lang="hu-HU" smtClean="0"/>
              <a:pPr/>
              <a:t>2014.09.03.</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79610EFF-FBBB-4A57-9986-F13E005EF4B2}" type="slidenum">
              <a:rPr lang="hu-HU" smtClean="0"/>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hu-HU" smtClean="0"/>
              <a:t>Mintacím szerkesztése</a:t>
            </a:r>
            <a:endParaRPr kumimoji="0" lang="en-US"/>
          </a:p>
        </p:txBody>
      </p:sp>
      <p:sp>
        <p:nvSpPr>
          <p:cNvPr id="3" name="Dátum helye 2"/>
          <p:cNvSpPr>
            <a:spLocks noGrp="1"/>
          </p:cNvSpPr>
          <p:nvPr>
            <p:ph type="dt" sz="half" idx="10"/>
          </p:nvPr>
        </p:nvSpPr>
        <p:spPr/>
        <p:txBody>
          <a:bodyPr/>
          <a:lstStyle/>
          <a:p>
            <a:fld id="{D8D90868-714C-484F-9D8A-D1B968800944}" type="datetimeFigureOut">
              <a:rPr lang="hu-HU" smtClean="0"/>
              <a:pPr/>
              <a:t>2014.09.03.</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79610EFF-FBBB-4A57-9986-F13E005EF4B2}"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D8D90868-714C-484F-9D8A-D1B968800944}" type="datetimeFigureOut">
              <a:rPr lang="hu-HU" smtClean="0"/>
              <a:pPr/>
              <a:t>2014.09.03.</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79610EFF-FBBB-4A57-9986-F13E005EF4B2}" type="slidenum">
              <a:rPr lang="hu-HU" smtClean="0"/>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hu-HU" smtClean="0"/>
              <a:t>Mintacím szerkesztése</a:t>
            </a:r>
            <a:endParaRPr kumimoji="0" lang="en-US"/>
          </a:p>
        </p:txBody>
      </p:sp>
      <p:sp>
        <p:nvSpPr>
          <p:cNvPr id="3" name="Szöveg hely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hu-HU" smtClean="0"/>
              <a:t>Mintaszöveg szerkesztése</a:t>
            </a:r>
          </a:p>
        </p:txBody>
      </p:sp>
      <p:sp>
        <p:nvSpPr>
          <p:cNvPr id="4" name="Tartalom helye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p>
            <a:fld id="{D8D90868-714C-484F-9D8A-D1B968800944}" type="datetimeFigureOut">
              <a:rPr lang="hu-HU" smtClean="0"/>
              <a:pPr/>
              <a:t>2014.09.03.</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79610EFF-FBBB-4A57-9986-F13E005EF4B2}" type="slidenum">
              <a:rPr lang="hu-HU" smtClean="0"/>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9" name="Egy sarkán kerekítve levágott téglalap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Derékszögű háromszög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Cím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hu-HU" smtClean="0"/>
              <a:t>Mintacím szerkesztése</a:t>
            </a:r>
            <a:endParaRPr kumimoji="0" lang="en-US"/>
          </a:p>
        </p:txBody>
      </p:sp>
      <p:sp>
        <p:nvSpPr>
          <p:cNvPr id="4" name="Szöveg hely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hu-HU" smtClean="0"/>
              <a:t>Mintaszöveg szerkesztése</a:t>
            </a:r>
          </a:p>
        </p:txBody>
      </p:sp>
      <p:sp>
        <p:nvSpPr>
          <p:cNvPr id="5" name="Dátum helye 4"/>
          <p:cNvSpPr>
            <a:spLocks noGrp="1"/>
          </p:cNvSpPr>
          <p:nvPr>
            <p:ph type="dt" sz="half" idx="10"/>
          </p:nvPr>
        </p:nvSpPr>
        <p:spPr/>
        <p:txBody>
          <a:bodyPr/>
          <a:lstStyle/>
          <a:p>
            <a:fld id="{D8D90868-714C-484F-9D8A-D1B968800944}" type="datetimeFigureOut">
              <a:rPr lang="hu-HU" smtClean="0"/>
              <a:pPr/>
              <a:t>2014.09.03.</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a:xfrm>
            <a:off x="8077200" y="6356350"/>
            <a:ext cx="609600" cy="365125"/>
          </a:xfrm>
        </p:spPr>
        <p:txBody>
          <a:bodyPr/>
          <a:lstStyle/>
          <a:p>
            <a:fld id="{79610EFF-FBBB-4A57-9986-F13E005EF4B2}" type="slidenum">
              <a:rPr lang="hu-HU" smtClean="0"/>
              <a:pPr/>
              <a:t>‹#›</a:t>
            </a:fld>
            <a:endParaRPr lang="hu-HU"/>
          </a:p>
        </p:txBody>
      </p:sp>
      <p:sp>
        <p:nvSpPr>
          <p:cNvPr id="3" name="Kép hely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hu-HU" smtClean="0"/>
              <a:t>Kép beszúrásához kattintson az ikonra</a:t>
            </a:r>
            <a:endParaRPr kumimoji="0" lang="en-US" dirty="0"/>
          </a:p>
        </p:txBody>
      </p:sp>
      <p:sp>
        <p:nvSpPr>
          <p:cNvPr id="10" name="Szabadkézi sokszög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Szabadkézi sokszög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Szabadkézi sokszög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Szabadkézi sokszög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Cím hely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hu-HU" smtClean="0"/>
              <a:t>Mintacím szerkesztése</a:t>
            </a:r>
            <a:endParaRPr kumimoji="0" lang="en-US"/>
          </a:p>
        </p:txBody>
      </p:sp>
      <p:sp>
        <p:nvSpPr>
          <p:cNvPr id="30" name="Szöveg hely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hu-HU" smtClean="0"/>
              <a:t>Mintaszöveg szerkesztése</a:t>
            </a:r>
          </a:p>
          <a:p>
            <a:pPr lvl="1" eaLnBrk="1" latinLnBrk="0" hangingPunct="1"/>
            <a:r>
              <a:rPr kumimoji="0" lang="hu-HU" smtClean="0"/>
              <a:t>Második szint</a:t>
            </a:r>
          </a:p>
          <a:p>
            <a:pPr lvl="2" eaLnBrk="1" latinLnBrk="0" hangingPunct="1"/>
            <a:r>
              <a:rPr kumimoji="0" lang="hu-HU" smtClean="0"/>
              <a:t>Harmadik szint</a:t>
            </a:r>
          </a:p>
          <a:p>
            <a:pPr lvl="3" eaLnBrk="1" latinLnBrk="0" hangingPunct="1"/>
            <a:r>
              <a:rPr kumimoji="0" lang="hu-HU" smtClean="0"/>
              <a:t>Negyedik szint</a:t>
            </a:r>
          </a:p>
          <a:p>
            <a:pPr lvl="4" eaLnBrk="1" latinLnBrk="0" hangingPunct="1"/>
            <a:r>
              <a:rPr kumimoji="0" lang="hu-HU" smtClean="0"/>
              <a:t>Ötödik szint</a:t>
            </a:r>
            <a:endParaRPr kumimoji="0" lang="en-US"/>
          </a:p>
        </p:txBody>
      </p:sp>
      <p:sp>
        <p:nvSpPr>
          <p:cNvPr id="10" name="Dátum hely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8D90868-714C-484F-9D8A-D1B968800944}" type="datetimeFigureOut">
              <a:rPr lang="hu-HU" smtClean="0"/>
              <a:pPr/>
              <a:t>2014.09.03.</a:t>
            </a:fld>
            <a:endParaRPr lang="hu-HU"/>
          </a:p>
        </p:txBody>
      </p:sp>
      <p:sp>
        <p:nvSpPr>
          <p:cNvPr id="22" name="Élőláb hely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hu-HU"/>
          </a:p>
        </p:txBody>
      </p:sp>
      <p:sp>
        <p:nvSpPr>
          <p:cNvPr id="18" name="Dia számának hely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9610EFF-FBBB-4A57-9986-F13E005EF4B2}" type="slidenum">
              <a:rPr lang="hu-HU" smtClean="0"/>
              <a:pPr/>
              <a:t>‹#›</a:t>
            </a:fld>
            <a:endParaRPr lang="hu-HU"/>
          </a:p>
        </p:txBody>
      </p:sp>
      <p:grpSp>
        <p:nvGrpSpPr>
          <p:cNvPr id="2" name="Csoportba foglalás 1"/>
          <p:cNvGrpSpPr/>
          <p:nvPr/>
        </p:nvGrpSpPr>
        <p:grpSpPr>
          <a:xfrm>
            <a:off x="-19017" y="202408"/>
            <a:ext cx="9180548" cy="649224"/>
            <a:chOff x="-19045" y="216550"/>
            <a:chExt cx="9180548" cy="649224"/>
          </a:xfrm>
        </p:grpSpPr>
        <p:sp>
          <p:nvSpPr>
            <p:cNvPr id="12" name="Szabadkézi sokszög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Szabadkézi sokszög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notesSlide" Target="../notesSlides/notesSlide18.xml"/><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jpeg"/><Relationship Id="rId5" Type="http://schemas.openxmlformats.org/officeDocument/2006/relationships/image" Target="../media/image7.jpeg"/><Relationship Id="rId4" Type="http://schemas.openxmlformats.org/officeDocument/2006/relationships/image" Target="../media/image6.jpeg"/><Relationship Id="rId9" Type="http://schemas.openxmlformats.org/officeDocument/2006/relationships/image" Target="../media/image8.wmf"/></Relationships>
</file>

<file path=ppt/slides/_rels/slide2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2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2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3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3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3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3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3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3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3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3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3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3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4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4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4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4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4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4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4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4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4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4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5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5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5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5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5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lstStyle/>
          <a:p>
            <a:r>
              <a:rPr lang="hu-HU" dirty="0" smtClean="0"/>
              <a:t>Mozgásos játékok</a:t>
            </a:r>
            <a:endParaRPr lang="hu-HU" dirty="0"/>
          </a:p>
        </p:txBody>
      </p:sp>
      <p:sp>
        <p:nvSpPr>
          <p:cNvPr id="3" name="Alcím 2"/>
          <p:cNvSpPr>
            <a:spLocks noGrp="1"/>
          </p:cNvSpPr>
          <p:nvPr>
            <p:ph type="subTitle" idx="1"/>
          </p:nvPr>
        </p:nvSpPr>
        <p:spPr/>
        <p:txBody>
          <a:bodyPr/>
          <a:lstStyle/>
          <a:p>
            <a:r>
              <a:rPr lang="hu-HU" dirty="0" err="1" smtClean="0"/>
              <a:t>Széles-Kovács</a:t>
            </a:r>
            <a:r>
              <a:rPr lang="hu-HU" dirty="0" smtClean="0"/>
              <a:t> Gyula</a:t>
            </a:r>
            <a:endParaRPr lang="hu-HU" dirty="0"/>
          </a:p>
        </p:txBody>
      </p:sp>
      <p:sp>
        <p:nvSpPr>
          <p:cNvPr id="6" name="Élőláb helye 3"/>
          <p:cNvSpPr>
            <a:spLocks noGrp="1"/>
          </p:cNvSpPr>
          <p:nvPr>
            <p:ph type="ftr" sz="quarter" idx="11"/>
          </p:nvPr>
        </p:nvSpPr>
        <p:spPr>
          <a:xfrm>
            <a:off x="0" y="0"/>
            <a:ext cx="3786188" cy="365125"/>
          </a:xfrm>
        </p:spPr>
        <p:txBody>
          <a:bodyPr/>
          <a:lstStyle/>
          <a:p>
            <a:pPr>
              <a:defRPr/>
            </a:pPr>
            <a:r>
              <a:rPr lang="hu-HU" sz="1200" dirty="0">
                <a:solidFill>
                  <a:schemeClr val="accent1">
                    <a:lumMod val="50000"/>
                  </a:schemeClr>
                </a:solidFill>
              </a:rPr>
              <a:t>            </a:t>
            </a:r>
            <a:r>
              <a:rPr lang="en-US" sz="1200" b="1" dirty="0">
                <a:solidFill>
                  <a:schemeClr val="tx1"/>
                </a:solidFill>
              </a:rPr>
              <a:t>TÁMOP 4.1.2.E-13/KONV-2013-0010</a:t>
            </a:r>
          </a:p>
        </p:txBody>
      </p:sp>
      <p:sp>
        <p:nvSpPr>
          <p:cNvPr id="7" name="Szövegdoboz 6"/>
          <p:cNvSpPr txBox="1"/>
          <p:nvPr/>
        </p:nvSpPr>
        <p:spPr>
          <a:xfrm>
            <a:off x="539552" y="5373216"/>
            <a:ext cx="8352928" cy="1200329"/>
          </a:xfrm>
          <a:prstGeom prst="rect">
            <a:avLst/>
          </a:prstGeom>
          <a:solidFill>
            <a:schemeClr val="tx1"/>
          </a:solidFill>
        </p:spPr>
        <p:txBody>
          <a:bodyPr wrap="square" rtlCol="0">
            <a:spAutoFit/>
          </a:bodyPr>
          <a:lstStyle/>
          <a:p>
            <a:endParaRPr lang="hu-HU" dirty="0" smtClean="0"/>
          </a:p>
          <a:p>
            <a:endParaRPr lang="hu-HU" dirty="0"/>
          </a:p>
          <a:p>
            <a:endParaRPr lang="hu-HU" dirty="0" smtClean="0"/>
          </a:p>
          <a:p>
            <a:endParaRPr lang="hu-HU" dirty="0"/>
          </a:p>
        </p:txBody>
      </p:sp>
      <p:pic>
        <p:nvPicPr>
          <p:cNvPr id="8" name="Kép 3"/>
          <p:cNvPicPr>
            <a:picLocks noChangeAspect="1" noChangeArrowheads="1"/>
          </p:cNvPicPr>
          <p:nvPr/>
        </p:nvPicPr>
        <p:blipFill>
          <a:blip r:embed="rId3" cstate="print"/>
          <a:srcRect/>
          <a:stretch>
            <a:fillRect/>
          </a:stretch>
        </p:blipFill>
        <p:spPr bwMode="auto">
          <a:xfrm>
            <a:off x="3347864" y="5589240"/>
            <a:ext cx="2205037" cy="665163"/>
          </a:xfrm>
          <a:prstGeom prst="rect">
            <a:avLst/>
          </a:prstGeom>
          <a:noFill/>
          <a:ln w="9525">
            <a:noFill/>
            <a:miter lim="800000"/>
            <a:headEnd/>
            <a:tailEnd/>
          </a:ln>
        </p:spPr>
      </p:pic>
      <p:pic>
        <p:nvPicPr>
          <p:cNvPr id="9" name="Picture 9" descr="D:\Documents and Settings\minőségügy\Dokumentumok\Képek\Logok\image_preview.jpg"/>
          <p:cNvPicPr>
            <a:picLocks noChangeAspect="1" noChangeArrowheads="1"/>
          </p:cNvPicPr>
          <p:nvPr/>
        </p:nvPicPr>
        <p:blipFill>
          <a:blip r:embed="rId4" cstate="print"/>
          <a:srcRect/>
          <a:stretch>
            <a:fillRect/>
          </a:stretch>
        </p:blipFill>
        <p:spPr bwMode="auto">
          <a:xfrm>
            <a:off x="6012160" y="5445224"/>
            <a:ext cx="2786062" cy="863600"/>
          </a:xfrm>
          <a:prstGeom prst="rect">
            <a:avLst/>
          </a:prstGeom>
          <a:noFill/>
          <a:ln w="9525">
            <a:noFill/>
            <a:miter lim="800000"/>
            <a:headEnd/>
            <a:tailEnd/>
          </a:ln>
        </p:spPr>
      </p:pic>
      <p:pic>
        <p:nvPicPr>
          <p:cNvPr id="10" name="Picture 10" descr="Logo"/>
          <p:cNvPicPr>
            <a:picLocks noChangeAspect="1" noChangeArrowheads="1"/>
          </p:cNvPicPr>
          <p:nvPr/>
        </p:nvPicPr>
        <p:blipFill>
          <a:blip r:embed="rId5" cstate="print"/>
          <a:srcRect/>
          <a:stretch>
            <a:fillRect/>
          </a:stretch>
        </p:blipFill>
        <p:spPr bwMode="auto">
          <a:xfrm>
            <a:off x="1547813" y="5517232"/>
            <a:ext cx="995362" cy="1007393"/>
          </a:xfrm>
          <a:prstGeom prst="rect">
            <a:avLst/>
          </a:prstGeom>
          <a:noFill/>
          <a:ln w="9525">
            <a:noFill/>
            <a:miter lim="800000"/>
            <a:headEnd/>
            <a:tailEnd/>
          </a:ln>
        </p:spPr>
      </p:pic>
      <p:pic>
        <p:nvPicPr>
          <p:cNvPr id="11" name="Picture 9" descr="D:\Documents and Settings\minőségügy\Dokumentumok\Képek\Logok\DE_logo.jpg"/>
          <p:cNvPicPr>
            <a:picLocks noChangeAspect="1" noChangeArrowheads="1"/>
          </p:cNvPicPr>
          <p:nvPr/>
        </p:nvPicPr>
        <p:blipFill>
          <a:blip r:embed="rId6" cstate="print"/>
          <a:srcRect/>
          <a:stretch>
            <a:fillRect/>
          </a:stretch>
        </p:blipFill>
        <p:spPr bwMode="auto">
          <a:xfrm>
            <a:off x="611560" y="5373216"/>
            <a:ext cx="864096" cy="11208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348326"/>
            <a:ext cx="8229600" cy="1143000"/>
          </a:xfrm>
        </p:spPr>
        <p:txBody>
          <a:bodyPr/>
          <a:lstStyle/>
          <a:p>
            <a:pPr algn="ctr"/>
            <a:r>
              <a:rPr lang="hu-HU" sz="5400" b="1" dirty="0"/>
              <a:t>Ókori görög világ</a:t>
            </a:r>
            <a:endParaRPr lang="hu-HU" dirty="0"/>
          </a:p>
        </p:txBody>
      </p:sp>
      <p:sp>
        <p:nvSpPr>
          <p:cNvPr id="3" name="Tartalom helye 2"/>
          <p:cNvSpPr>
            <a:spLocks noGrp="1"/>
          </p:cNvSpPr>
          <p:nvPr>
            <p:ph idx="1"/>
          </p:nvPr>
        </p:nvSpPr>
        <p:spPr>
          <a:xfrm>
            <a:off x="539552" y="2291441"/>
            <a:ext cx="8229600" cy="2969872"/>
          </a:xfrm>
        </p:spPr>
        <p:txBody>
          <a:bodyPr>
            <a:normAutofit/>
          </a:bodyPr>
          <a:lstStyle/>
          <a:p>
            <a:pPr>
              <a:lnSpc>
                <a:spcPct val="80000"/>
              </a:lnSpc>
              <a:buFontTx/>
              <a:buNone/>
            </a:pPr>
            <a:r>
              <a:rPr lang="hu-HU" sz="4400" dirty="0"/>
              <a:t>Katonai felkészülés szolgálta.</a:t>
            </a:r>
          </a:p>
          <a:p>
            <a:pPr>
              <a:lnSpc>
                <a:spcPct val="80000"/>
              </a:lnSpc>
              <a:buFontTx/>
              <a:buNone/>
            </a:pPr>
            <a:endParaRPr lang="hu-HU" sz="4400" dirty="0"/>
          </a:p>
          <a:p>
            <a:pPr>
              <a:lnSpc>
                <a:spcPct val="80000"/>
              </a:lnSpc>
              <a:buFontTx/>
              <a:buNone/>
            </a:pPr>
            <a:r>
              <a:rPr lang="hu-HU" sz="4400" dirty="0"/>
              <a:t>Utánzó játékok, fogójátékok,  karika és labda gyakorlatok.</a:t>
            </a:r>
          </a:p>
          <a:p>
            <a:pPr>
              <a:lnSpc>
                <a:spcPct val="80000"/>
              </a:lnSpc>
              <a:buFontTx/>
              <a:buNone/>
            </a:pPr>
            <a:endParaRPr lang="hu-HU" sz="2800" b="1" dirty="0" smtClean="0"/>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
        <p:nvSpPr>
          <p:cNvPr id="11"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2915512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052736"/>
            <a:ext cx="8507288" cy="5256584"/>
          </a:xfrm>
        </p:spPr>
        <p:txBody>
          <a:bodyPr>
            <a:normAutofit lnSpcReduction="10000"/>
          </a:bodyPr>
          <a:lstStyle/>
          <a:p>
            <a:pPr>
              <a:lnSpc>
                <a:spcPct val="80000"/>
              </a:lnSpc>
            </a:pPr>
            <a:r>
              <a:rPr lang="hu-HU" sz="3600" dirty="0"/>
              <a:t>Az ősi beavatási szertartások rituális táncokra épültek.</a:t>
            </a:r>
          </a:p>
          <a:p>
            <a:pPr>
              <a:lnSpc>
                <a:spcPct val="80000"/>
              </a:lnSpc>
            </a:pPr>
            <a:r>
              <a:rPr lang="hu-HU" sz="3600" dirty="0"/>
              <a:t>Minél többen részesüljenek az élményben – kör alakú elrendezés – </a:t>
            </a:r>
            <a:r>
              <a:rPr lang="hu-HU" sz="3600" dirty="0" err="1"/>
              <a:t>orkesztra</a:t>
            </a:r>
            <a:r>
              <a:rPr lang="hu-HU" sz="3600" dirty="0"/>
              <a:t>.</a:t>
            </a:r>
          </a:p>
          <a:p>
            <a:pPr>
              <a:lnSpc>
                <a:spcPct val="80000"/>
              </a:lnSpc>
            </a:pPr>
            <a:r>
              <a:rPr lang="hu-HU" sz="3600" dirty="0"/>
              <a:t>A képzés a gyerekek mozgásos játékainak folytatása volt.</a:t>
            </a:r>
          </a:p>
          <a:p>
            <a:pPr>
              <a:lnSpc>
                <a:spcPct val="80000"/>
              </a:lnSpc>
            </a:pPr>
            <a:r>
              <a:rPr lang="hu-HU" sz="3600" dirty="0"/>
              <a:t>Nagyok számára felkészülési, versenyzési programot jelentett.</a:t>
            </a:r>
          </a:p>
          <a:p>
            <a:pPr>
              <a:lnSpc>
                <a:spcPct val="80000"/>
              </a:lnSpc>
            </a:pPr>
            <a:r>
              <a:rPr lang="hu-HU" sz="3600" dirty="0"/>
              <a:t>Színhely – </a:t>
            </a:r>
            <a:r>
              <a:rPr lang="hu-HU" sz="3600" dirty="0" err="1"/>
              <a:t>plaisztrák</a:t>
            </a:r>
            <a:r>
              <a:rPr lang="hu-HU" sz="3600" dirty="0"/>
              <a:t> – gyakorló terek mellé épített birkózócsarnok. Olümpia.</a:t>
            </a:r>
          </a:p>
          <a:p>
            <a:pPr>
              <a:lnSpc>
                <a:spcPct val="80000"/>
              </a:lnSpc>
              <a:buFontTx/>
              <a:buNone/>
            </a:pPr>
            <a:endParaRPr lang="hu-HU" sz="2800" b="1" dirty="0" smtClean="0"/>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
        <p:nvSpPr>
          <p:cNvPr id="11"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5170881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239243" y="983258"/>
            <a:ext cx="5118569" cy="5343872"/>
          </a:xfrm>
        </p:spPr>
        <p:txBody>
          <a:bodyPr>
            <a:normAutofit/>
          </a:bodyPr>
          <a:lstStyle/>
          <a:p>
            <a:pPr algn="ctr">
              <a:lnSpc>
                <a:spcPct val="80000"/>
              </a:lnSpc>
              <a:buFontTx/>
              <a:buNone/>
            </a:pPr>
            <a:endParaRPr lang="hu-HU" sz="2000" dirty="0" smtClean="0"/>
          </a:p>
          <a:p>
            <a:pPr>
              <a:lnSpc>
                <a:spcPct val="80000"/>
              </a:lnSpc>
            </a:pPr>
            <a:r>
              <a:rPr lang="hu-HU" sz="2400" dirty="0" smtClean="0"/>
              <a:t>A mozgásos játékok és sportversenyek csúcsát az antik görög világ teremtette meg.</a:t>
            </a:r>
          </a:p>
          <a:p>
            <a:pPr>
              <a:lnSpc>
                <a:spcPct val="80000"/>
              </a:lnSpc>
            </a:pPr>
            <a:endParaRPr lang="hu-HU" sz="2400" dirty="0" smtClean="0"/>
          </a:p>
          <a:p>
            <a:pPr>
              <a:lnSpc>
                <a:spcPct val="80000"/>
              </a:lnSpc>
            </a:pPr>
            <a:r>
              <a:rPr lang="hu-HU" sz="2400" dirty="0" smtClean="0"/>
              <a:t>Az a törekvés, hogy a gyermek játékától indulva a szabályok  betartását preferálta, a jövő számára üzenetértékű. Ha a gyerek az első éveiben tiszteli a játékszabályt úgy feltehetően a törvényt is tisztelni fogja.</a:t>
            </a:r>
          </a:p>
          <a:p>
            <a:endParaRPr lang="hu-HU" sz="2000" dirty="0"/>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
        <p:nvSpPr>
          <p:cNvPr id="11"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239243" y="1268759"/>
            <a:ext cx="5484885" cy="5270579"/>
          </a:xfrm>
        </p:spPr>
        <p:txBody>
          <a:bodyPr>
            <a:normAutofit/>
          </a:bodyPr>
          <a:lstStyle/>
          <a:p>
            <a:pPr algn="ctr">
              <a:lnSpc>
                <a:spcPct val="80000"/>
              </a:lnSpc>
              <a:buFontTx/>
              <a:buNone/>
            </a:pPr>
            <a:endParaRPr lang="hu-HU" sz="1600" dirty="0" smtClean="0"/>
          </a:p>
          <a:p>
            <a:pPr>
              <a:lnSpc>
                <a:spcPct val="80000"/>
              </a:lnSpc>
              <a:buFontTx/>
              <a:buNone/>
            </a:pPr>
            <a:r>
              <a:rPr lang="hu-HU" sz="3200" b="1" dirty="0"/>
              <a:t>ATHÉNI testkultúra </a:t>
            </a:r>
            <a:r>
              <a:rPr lang="hu-HU" sz="3200" b="1" dirty="0" err="1"/>
              <a:t>ie</a:t>
            </a:r>
            <a:r>
              <a:rPr lang="hu-HU" sz="3200" b="1" dirty="0"/>
              <a:t>. 4. sz.</a:t>
            </a:r>
          </a:p>
          <a:p>
            <a:pPr>
              <a:lnSpc>
                <a:spcPct val="80000"/>
              </a:lnSpc>
              <a:buFontTx/>
              <a:buNone/>
            </a:pPr>
            <a:r>
              <a:rPr lang="hu-HU" sz="3200" dirty="0"/>
              <a:t>A harci felkészítés mellett labda játékok is.</a:t>
            </a:r>
          </a:p>
          <a:p>
            <a:pPr>
              <a:lnSpc>
                <a:spcPct val="80000"/>
              </a:lnSpc>
              <a:buFontTx/>
              <a:buNone/>
            </a:pPr>
            <a:endParaRPr lang="hu-HU" sz="3200" dirty="0"/>
          </a:p>
          <a:p>
            <a:pPr>
              <a:lnSpc>
                <a:spcPct val="80000"/>
              </a:lnSpc>
              <a:buFontTx/>
              <a:buNone/>
            </a:pPr>
            <a:r>
              <a:rPr lang="hu-HU" sz="3200" b="1" dirty="0"/>
              <a:t>SPÁRTA </a:t>
            </a:r>
            <a:r>
              <a:rPr lang="hu-HU" sz="3200" dirty="0"/>
              <a:t>– katonai igények továbbra is, bevonva a nőket.</a:t>
            </a:r>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
        <p:nvSpPr>
          <p:cNvPr id="11"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33285646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67544" y="1412776"/>
            <a:ext cx="8229600" cy="5199856"/>
          </a:xfrm>
        </p:spPr>
        <p:txBody>
          <a:bodyPr>
            <a:normAutofit/>
          </a:bodyPr>
          <a:lstStyle/>
          <a:p>
            <a:pPr>
              <a:lnSpc>
                <a:spcPct val="80000"/>
              </a:lnSpc>
              <a:buFontTx/>
              <a:buNone/>
            </a:pPr>
            <a:r>
              <a:rPr lang="hu-HU" sz="3200" b="1" dirty="0" err="1"/>
              <a:t>Galesz</a:t>
            </a:r>
            <a:r>
              <a:rPr lang="hu-HU" sz="3200" dirty="0"/>
              <a:t> </a:t>
            </a:r>
            <a:r>
              <a:rPr lang="hu-HU" sz="3200" dirty="0" err="1"/>
              <a:t>iu</a:t>
            </a:r>
            <a:r>
              <a:rPr lang="hu-HU" sz="3200" dirty="0"/>
              <a:t>. 129-199 görög </a:t>
            </a:r>
            <a:r>
              <a:rPr lang="hu-HU" sz="3200" dirty="0" smtClean="0"/>
              <a:t>orvos</a:t>
            </a:r>
          </a:p>
          <a:p>
            <a:pPr>
              <a:lnSpc>
                <a:spcPct val="80000"/>
              </a:lnSpc>
              <a:buFontTx/>
              <a:buNone/>
            </a:pPr>
            <a:endParaRPr lang="hu-HU" sz="3200" dirty="0"/>
          </a:p>
          <a:p>
            <a:pPr>
              <a:lnSpc>
                <a:spcPct val="80000"/>
              </a:lnSpc>
              <a:buFontTx/>
              <a:buNone/>
            </a:pPr>
            <a:r>
              <a:rPr lang="hu-HU" sz="3200" dirty="0"/>
              <a:t>A kislabdával végzett gyakorlásról c. műve.</a:t>
            </a:r>
          </a:p>
          <a:p>
            <a:pPr>
              <a:lnSpc>
                <a:spcPct val="80000"/>
              </a:lnSpc>
              <a:buFontTx/>
              <a:buNone/>
            </a:pPr>
            <a:r>
              <a:rPr lang="hu-HU" sz="3200" dirty="0"/>
              <a:t>	A játék (labdajáték) erősíti az értelmet mert meg kell gondolnunk, hogy nem kell e a labdát átadni és az ellenfelet akadályozni?</a:t>
            </a:r>
          </a:p>
          <a:p>
            <a:pPr>
              <a:lnSpc>
                <a:spcPct val="80000"/>
              </a:lnSpc>
              <a:buFontTx/>
              <a:buNone/>
            </a:pPr>
            <a:r>
              <a:rPr lang="hu-HU" sz="3200" dirty="0"/>
              <a:t>	A harcmodor egyik változatára a támadásra tesz közvetlen utalást.</a:t>
            </a:r>
          </a:p>
          <a:p>
            <a:pPr>
              <a:lnSpc>
                <a:spcPct val="80000"/>
              </a:lnSpc>
              <a:buFontTx/>
              <a:buNone/>
            </a:pPr>
            <a:r>
              <a:rPr lang="hu-HU" sz="3200" dirty="0"/>
              <a:t>	A megszerzettet megvédjük, az elveszettet visszaszerezzük, vagy ellenség szándékát előre felismerjük.</a:t>
            </a:r>
          </a:p>
          <a:p>
            <a:endParaRPr lang="hu-HU" sz="3200" dirty="0"/>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6" name="Picture 9" descr="D:\Documents and Settings\minőségügy\Dokumentumok\Képek\Logok\DE_logo.jpg"/>
          <p:cNvPicPr>
            <a:picLocks noChangeAspect="1" noChangeArrowheads="1"/>
          </p:cNvPicPr>
          <p:nvPr/>
        </p:nvPicPr>
        <p:blipFill>
          <a:blip r:embed="rId2" cstate="print"/>
          <a:srcRect/>
          <a:stretch>
            <a:fillRect/>
          </a:stretch>
        </p:blipFill>
        <p:spPr bwMode="auto">
          <a:xfrm>
            <a:off x="0" y="6237312"/>
            <a:ext cx="478487" cy="620688"/>
          </a:xfrm>
          <a:prstGeom prst="rect">
            <a:avLst/>
          </a:prstGeom>
          <a:noFill/>
          <a:ln w="9525">
            <a:noFill/>
            <a:miter lim="800000"/>
            <a:headEnd/>
            <a:tailEnd/>
          </a:ln>
        </p:spPr>
      </p:pic>
      <p:pic>
        <p:nvPicPr>
          <p:cNvPr id="7" name="Picture 10" descr="Logo"/>
          <p:cNvPicPr>
            <a:picLocks noChangeAspect="1" noChangeArrowheads="1"/>
          </p:cNvPicPr>
          <p:nvPr/>
        </p:nvPicPr>
        <p:blipFill>
          <a:blip r:embed="rId3" cstate="print"/>
          <a:srcRect/>
          <a:stretch>
            <a:fillRect/>
          </a:stretch>
        </p:blipFill>
        <p:spPr bwMode="auto">
          <a:xfrm>
            <a:off x="539552" y="6309320"/>
            <a:ext cx="542127" cy="548680"/>
          </a:xfrm>
          <a:prstGeom prst="rect">
            <a:avLst/>
          </a:prstGeom>
          <a:noFill/>
          <a:ln w="9525">
            <a:noFill/>
            <a:miter lim="800000"/>
            <a:headEnd/>
            <a:tailEnd/>
          </a:ln>
        </p:spPr>
      </p:pic>
      <p:pic>
        <p:nvPicPr>
          <p:cNvPr id="8" name="Kép 3"/>
          <p:cNvPicPr>
            <a:picLocks noChangeAspect="1" noChangeArrowheads="1"/>
          </p:cNvPicPr>
          <p:nvPr/>
        </p:nvPicPr>
        <p:blipFill>
          <a:blip r:embed="rId4" cstate="print"/>
          <a:srcRect/>
          <a:stretch>
            <a:fillRect/>
          </a:stretch>
        </p:blipFill>
        <p:spPr bwMode="auto">
          <a:xfrm>
            <a:off x="5724128" y="6327130"/>
            <a:ext cx="1691680" cy="530870"/>
          </a:xfrm>
          <a:prstGeom prst="rect">
            <a:avLst/>
          </a:prstGeom>
          <a:noFill/>
          <a:ln w="9525">
            <a:noFill/>
            <a:miter lim="800000"/>
            <a:headEnd/>
            <a:tailEnd/>
          </a:ln>
        </p:spPr>
      </p:pic>
      <p:pic>
        <p:nvPicPr>
          <p:cNvPr id="9" name="Picture 9" descr="D:\Documents and Settings\minőségügy\Dokumentumok\Képek\Logok\image_preview.jpg"/>
          <p:cNvPicPr>
            <a:picLocks noChangeAspect="1" noChangeArrowheads="1"/>
          </p:cNvPicPr>
          <p:nvPr/>
        </p:nvPicPr>
        <p:blipFill>
          <a:blip r:embed="rId5" cstate="print"/>
          <a:srcRect/>
          <a:stretch>
            <a:fillRect/>
          </a:stretch>
        </p:blipFill>
        <p:spPr bwMode="auto">
          <a:xfrm>
            <a:off x="7452320" y="6333626"/>
            <a:ext cx="1691680" cy="524374"/>
          </a:xfrm>
          <a:prstGeom prst="rect">
            <a:avLst/>
          </a:prstGeom>
          <a:noFill/>
          <a:ln w="9525">
            <a:noFill/>
            <a:miter lim="800000"/>
            <a:headEnd/>
            <a:tailEnd/>
          </a:ln>
        </p:spPr>
      </p:pic>
      <p:sp>
        <p:nvSpPr>
          <p:cNvPr id="10"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7406991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251520" y="1844824"/>
            <a:ext cx="8712968" cy="4389120"/>
          </a:xfrm>
        </p:spPr>
        <p:txBody>
          <a:bodyPr/>
          <a:lstStyle/>
          <a:p>
            <a:pPr>
              <a:lnSpc>
                <a:spcPct val="80000"/>
              </a:lnSpc>
              <a:buFontTx/>
              <a:buNone/>
            </a:pPr>
            <a:r>
              <a:rPr lang="hu-HU" sz="3600" b="1" dirty="0"/>
              <a:t>Platón </a:t>
            </a:r>
            <a:r>
              <a:rPr lang="hu-HU" sz="3600" dirty="0"/>
              <a:t>a labdázást katonai előkészítő eszköznek </a:t>
            </a:r>
            <a:r>
              <a:rPr lang="hu-HU" sz="3600" dirty="0" smtClean="0"/>
              <a:t>tekintette.</a:t>
            </a:r>
          </a:p>
          <a:p>
            <a:pPr>
              <a:lnSpc>
                <a:spcPct val="80000"/>
              </a:lnSpc>
              <a:buFontTx/>
              <a:buNone/>
            </a:pPr>
            <a:endParaRPr lang="hu-HU" sz="3600" dirty="0"/>
          </a:p>
          <a:p>
            <a:pPr>
              <a:lnSpc>
                <a:spcPct val="80000"/>
              </a:lnSpc>
              <a:buFontTx/>
              <a:buNone/>
            </a:pPr>
            <a:r>
              <a:rPr lang="hu-HU" sz="3600" dirty="0" err="1" smtClean="0"/>
              <a:t>Episzkürosz</a:t>
            </a:r>
            <a:r>
              <a:rPr lang="hu-HU" sz="3600" dirty="0" smtClean="0"/>
              <a:t> - labdajáték</a:t>
            </a:r>
          </a:p>
          <a:p>
            <a:pPr>
              <a:lnSpc>
                <a:spcPct val="80000"/>
              </a:lnSpc>
              <a:buFontTx/>
              <a:buNone/>
            </a:pPr>
            <a:r>
              <a:rPr lang="hu-HU" sz="3600" dirty="0" smtClean="0"/>
              <a:t>Az ellenfél alapvonala mögé kellett </a:t>
            </a:r>
            <a:r>
              <a:rPr lang="hu-HU" sz="3600" dirty="0"/>
              <a:t>a </a:t>
            </a:r>
            <a:r>
              <a:rPr lang="hu-HU" sz="3600" dirty="0" smtClean="0"/>
              <a:t>labdát eljuttatni.</a:t>
            </a:r>
            <a:endParaRPr lang="hu-HU" sz="3600" dirty="0"/>
          </a:p>
          <a:p>
            <a:endParaRPr lang="hu-HU" dirty="0"/>
          </a:p>
        </p:txBody>
      </p:sp>
      <p:pic>
        <p:nvPicPr>
          <p:cNvPr id="4" name="Picture 9" descr="D:\Documents and Settings\minőségügy\Dokumentumok\Képek\Logok\DE_logo.jpg"/>
          <p:cNvPicPr>
            <a:picLocks noChangeAspect="1" noChangeArrowheads="1"/>
          </p:cNvPicPr>
          <p:nvPr/>
        </p:nvPicPr>
        <p:blipFill>
          <a:blip r:embed="rId2" cstate="print"/>
          <a:srcRect/>
          <a:stretch>
            <a:fillRect/>
          </a:stretch>
        </p:blipFill>
        <p:spPr bwMode="auto">
          <a:xfrm>
            <a:off x="0" y="6237312"/>
            <a:ext cx="478487" cy="620688"/>
          </a:xfrm>
          <a:prstGeom prst="rect">
            <a:avLst/>
          </a:prstGeom>
          <a:noFill/>
          <a:ln w="9525">
            <a:noFill/>
            <a:miter lim="800000"/>
            <a:headEnd/>
            <a:tailEnd/>
          </a:ln>
        </p:spPr>
      </p:pic>
      <p:pic>
        <p:nvPicPr>
          <p:cNvPr id="5" name="Picture 10" descr="Logo"/>
          <p:cNvPicPr>
            <a:picLocks noChangeAspect="1" noChangeArrowheads="1"/>
          </p:cNvPicPr>
          <p:nvPr/>
        </p:nvPicPr>
        <p:blipFill>
          <a:blip r:embed="rId3" cstate="print"/>
          <a:srcRect/>
          <a:stretch>
            <a:fillRect/>
          </a:stretch>
        </p:blipFill>
        <p:spPr bwMode="auto">
          <a:xfrm>
            <a:off x="539552" y="6309320"/>
            <a:ext cx="542127" cy="548680"/>
          </a:xfrm>
          <a:prstGeom prst="rect">
            <a:avLst/>
          </a:prstGeom>
          <a:noFill/>
          <a:ln w="9525">
            <a:noFill/>
            <a:miter lim="800000"/>
            <a:headEnd/>
            <a:tailEnd/>
          </a:ln>
        </p:spPr>
      </p:pic>
      <p:pic>
        <p:nvPicPr>
          <p:cNvPr id="6" name="Kép 3"/>
          <p:cNvPicPr>
            <a:picLocks noChangeAspect="1" noChangeArrowheads="1"/>
          </p:cNvPicPr>
          <p:nvPr/>
        </p:nvPicPr>
        <p:blipFill>
          <a:blip r:embed="rId4" cstate="print"/>
          <a:srcRect/>
          <a:stretch>
            <a:fillRect/>
          </a:stretch>
        </p:blipFill>
        <p:spPr bwMode="auto">
          <a:xfrm>
            <a:off x="5724128" y="6327130"/>
            <a:ext cx="1691680" cy="530870"/>
          </a:xfrm>
          <a:prstGeom prst="rect">
            <a:avLst/>
          </a:prstGeom>
          <a:noFill/>
          <a:ln w="9525">
            <a:noFill/>
            <a:miter lim="800000"/>
            <a:headEnd/>
            <a:tailEnd/>
          </a:ln>
        </p:spPr>
      </p:pic>
      <p:pic>
        <p:nvPicPr>
          <p:cNvPr id="7" name="Picture 9" descr="D:\Documents and Settings\minőségügy\Dokumentumok\Képek\Logok\image_preview.jpg"/>
          <p:cNvPicPr>
            <a:picLocks noChangeAspect="1" noChangeArrowheads="1"/>
          </p:cNvPicPr>
          <p:nvPr/>
        </p:nvPicPr>
        <p:blipFill>
          <a:blip r:embed="rId5" cstate="print"/>
          <a:srcRect/>
          <a:stretch>
            <a:fillRect/>
          </a:stretch>
        </p:blipFill>
        <p:spPr bwMode="auto">
          <a:xfrm>
            <a:off x="7452320" y="6333626"/>
            <a:ext cx="1691680" cy="524374"/>
          </a:xfrm>
          <a:prstGeom prst="rect">
            <a:avLst/>
          </a:prstGeom>
          <a:noFill/>
          <a:ln w="9525">
            <a:noFill/>
            <a:miter lim="800000"/>
            <a:headEnd/>
            <a:tailEnd/>
          </a:ln>
        </p:spPr>
      </p:pic>
      <p:sp>
        <p:nvSpPr>
          <p:cNvPr id="9"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sp>
        <p:nvSpPr>
          <p:cNvPr id="10"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14653857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79512" y="980728"/>
            <a:ext cx="8784976" cy="5343872"/>
          </a:xfrm>
        </p:spPr>
        <p:txBody>
          <a:bodyPr>
            <a:normAutofit/>
          </a:bodyPr>
          <a:lstStyle/>
          <a:p>
            <a:pPr>
              <a:lnSpc>
                <a:spcPct val="80000"/>
              </a:lnSpc>
              <a:buFontTx/>
              <a:buNone/>
            </a:pPr>
            <a:endParaRPr lang="hu-HU" sz="2800" dirty="0" smtClean="0"/>
          </a:p>
          <a:p>
            <a:pPr>
              <a:lnSpc>
                <a:spcPct val="80000"/>
              </a:lnSpc>
              <a:buFontTx/>
              <a:buNone/>
            </a:pPr>
            <a:endParaRPr lang="hu-HU" sz="2800" dirty="0" smtClean="0"/>
          </a:p>
          <a:p>
            <a:pPr>
              <a:lnSpc>
                <a:spcPct val="80000"/>
              </a:lnSpc>
              <a:buFontTx/>
              <a:buNone/>
            </a:pPr>
            <a:r>
              <a:rPr lang="hu-HU" sz="3600" dirty="0" smtClean="0"/>
              <a:t>Ami a görög kultúrából a hellenisztikus kultúrába plántálódott az az, hogy a sokoldalú mozgásműveltségű atléta helyébe szakosodott specializálódott sportoló lép.</a:t>
            </a:r>
          </a:p>
          <a:p>
            <a:pPr>
              <a:lnSpc>
                <a:spcPct val="80000"/>
              </a:lnSpc>
              <a:buFontTx/>
              <a:buNone/>
            </a:pPr>
            <a:r>
              <a:rPr lang="hu-HU" sz="3600" dirty="0" smtClean="0"/>
              <a:t>Felvirágzás – hanyatlás – bukás</a:t>
            </a:r>
          </a:p>
          <a:p>
            <a:pPr>
              <a:lnSpc>
                <a:spcPct val="80000"/>
              </a:lnSpc>
              <a:buFontTx/>
              <a:buNone/>
            </a:pPr>
            <a:r>
              <a:rPr lang="hu-HU" sz="3600" dirty="0" smtClean="0"/>
              <a:t>Eredmények nem ösztönzők, a dicsőséget irigylik – felkészülés nem kell.</a:t>
            </a:r>
          </a:p>
          <a:p>
            <a:endParaRPr lang="hu-HU" dirty="0"/>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
        <p:nvSpPr>
          <p:cNvPr id="11"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pPr algn="ctr"/>
            <a:r>
              <a:rPr lang="hu-HU" sz="5400" b="1" dirty="0"/>
              <a:t>RÓMAI BIRODALOM</a:t>
            </a:r>
            <a:br>
              <a:rPr lang="hu-HU" sz="5400" b="1" dirty="0"/>
            </a:br>
            <a:endParaRPr lang="hu-HU" dirty="0"/>
          </a:p>
        </p:txBody>
      </p:sp>
      <p:sp>
        <p:nvSpPr>
          <p:cNvPr id="3" name="Tartalom helye 2"/>
          <p:cNvSpPr>
            <a:spLocks noGrp="1"/>
          </p:cNvSpPr>
          <p:nvPr>
            <p:ph idx="1"/>
          </p:nvPr>
        </p:nvSpPr>
        <p:spPr>
          <a:xfrm>
            <a:off x="0" y="1275588"/>
            <a:ext cx="9144000" cy="4896544"/>
          </a:xfrm>
        </p:spPr>
        <p:txBody>
          <a:bodyPr>
            <a:noAutofit/>
          </a:bodyPr>
          <a:lstStyle/>
          <a:p>
            <a:pPr>
              <a:lnSpc>
                <a:spcPct val="80000"/>
              </a:lnSpc>
              <a:buFontTx/>
              <a:buNone/>
            </a:pPr>
            <a:r>
              <a:rPr lang="hu-HU" sz="2800" dirty="0"/>
              <a:t>Sajátos viszonyulás. Eddig meghonosodott játékok mellett </a:t>
            </a:r>
          </a:p>
          <a:p>
            <a:pPr>
              <a:lnSpc>
                <a:spcPct val="80000"/>
              </a:lnSpc>
              <a:buFontTx/>
              <a:buNone/>
            </a:pPr>
            <a:r>
              <a:rPr lang="hu-HU" sz="2800" u="sng" dirty="0"/>
              <a:t>állatviadalok,</a:t>
            </a:r>
            <a:r>
              <a:rPr lang="hu-HU" sz="2800" dirty="0"/>
              <a:t> gladiátorversenyek. Nők versenyének engedélyezése.</a:t>
            </a:r>
          </a:p>
          <a:p>
            <a:pPr>
              <a:lnSpc>
                <a:spcPct val="80000"/>
              </a:lnSpc>
              <a:buFontTx/>
              <a:buNone/>
            </a:pPr>
            <a:r>
              <a:rPr lang="hu-HU" sz="2800" dirty="0"/>
              <a:t>Nincs egyértelműen új irány, de a változást katalizálta.</a:t>
            </a:r>
          </a:p>
          <a:p>
            <a:pPr>
              <a:lnSpc>
                <a:spcPct val="80000"/>
              </a:lnSpc>
              <a:buFontTx/>
              <a:buNone/>
            </a:pPr>
            <a:r>
              <a:rPr lang="hu-HU" sz="2800" dirty="0"/>
              <a:t>Elmozdulás -  katonai képzést szolgáló gyakorlatozó játékok helyett </a:t>
            </a:r>
          </a:p>
          <a:p>
            <a:pPr>
              <a:lnSpc>
                <a:spcPct val="80000"/>
              </a:lnSpc>
              <a:buFontTx/>
              <a:buNone/>
            </a:pPr>
            <a:r>
              <a:rPr lang="hu-HU" sz="2800" dirty="0"/>
              <a:t>Szórakozást, városi tömegeket kiszolgáló cirkuszi játékok.</a:t>
            </a:r>
          </a:p>
          <a:p>
            <a:pPr>
              <a:lnSpc>
                <a:spcPct val="80000"/>
              </a:lnSpc>
              <a:buFontTx/>
              <a:buNone/>
            </a:pPr>
            <a:endParaRPr lang="hu-HU" sz="2800" dirty="0"/>
          </a:p>
          <a:p>
            <a:pPr>
              <a:lnSpc>
                <a:spcPct val="80000"/>
              </a:lnSpc>
              <a:buFontTx/>
              <a:buNone/>
            </a:pPr>
            <a:r>
              <a:rPr lang="hu-HU" sz="2800" dirty="0"/>
              <a:t>Egyre brutálisabbá válik. Ie.3.sz. gladiátorok intézményének elterjedése.</a:t>
            </a:r>
          </a:p>
          <a:p>
            <a:pPr>
              <a:lnSpc>
                <a:spcPct val="80000"/>
              </a:lnSpc>
              <a:buFontTx/>
              <a:buNone/>
            </a:pPr>
            <a:r>
              <a:rPr lang="hu-HU" sz="2800" dirty="0"/>
              <a:t>Életre-halálra szóló harci játékok, párharcok, csoportos küzdelmek.</a:t>
            </a:r>
          </a:p>
          <a:p>
            <a:pPr marL="0" indent="0">
              <a:buNone/>
            </a:pPr>
            <a:endParaRPr lang="hu-HU" sz="2800" dirty="0"/>
          </a:p>
        </p:txBody>
      </p:sp>
      <p:pic>
        <p:nvPicPr>
          <p:cNvPr id="4" name="Picture 9" descr="D:\Documents and Settings\minőségügy\Dokumentumok\Képek\Logok\DE_logo.jpg"/>
          <p:cNvPicPr>
            <a:picLocks noChangeAspect="1" noChangeArrowheads="1"/>
          </p:cNvPicPr>
          <p:nvPr/>
        </p:nvPicPr>
        <p:blipFill>
          <a:blip r:embed="rId2" cstate="print"/>
          <a:srcRect/>
          <a:stretch>
            <a:fillRect/>
          </a:stretch>
        </p:blipFill>
        <p:spPr bwMode="auto">
          <a:xfrm>
            <a:off x="0" y="6237312"/>
            <a:ext cx="478487" cy="620688"/>
          </a:xfrm>
          <a:prstGeom prst="rect">
            <a:avLst/>
          </a:prstGeom>
          <a:noFill/>
          <a:ln w="9525">
            <a:noFill/>
            <a:miter lim="800000"/>
            <a:headEnd/>
            <a:tailEnd/>
          </a:ln>
        </p:spPr>
      </p:pic>
      <p:pic>
        <p:nvPicPr>
          <p:cNvPr id="5" name="Picture 10" descr="Logo"/>
          <p:cNvPicPr>
            <a:picLocks noChangeAspect="1" noChangeArrowheads="1"/>
          </p:cNvPicPr>
          <p:nvPr/>
        </p:nvPicPr>
        <p:blipFill>
          <a:blip r:embed="rId3" cstate="print"/>
          <a:srcRect/>
          <a:stretch>
            <a:fillRect/>
          </a:stretch>
        </p:blipFill>
        <p:spPr bwMode="auto">
          <a:xfrm>
            <a:off x="539552" y="6309320"/>
            <a:ext cx="542127" cy="548680"/>
          </a:xfrm>
          <a:prstGeom prst="rect">
            <a:avLst/>
          </a:prstGeom>
          <a:noFill/>
          <a:ln w="9525">
            <a:noFill/>
            <a:miter lim="800000"/>
            <a:headEnd/>
            <a:tailEnd/>
          </a:ln>
        </p:spPr>
      </p:pic>
      <p:pic>
        <p:nvPicPr>
          <p:cNvPr id="6" name="Kép 3"/>
          <p:cNvPicPr>
            <a:picLocks noChangeAspect="1" noChangeArrowheads="1"/>
          </p:cNvPicPr>
          <p:nvPr/>
        </p:nvPicPr>
        <p:blipFill>
          <a:blip r:embed="rId4" cstate="print"/>
          <a:srcRect/>
          <a:stretch>
            <a:fillRect/>
          </a:stretch>
        </p:blipFill>
        <p:spPr bwMode="auto">
          <a:xfrm>
            <a:off x="5724128" y="6327130"/>
            <a:ext cx="1691680" cy="530870"/>
          </a:xfrm>
          <a:prstGeom prst="rect">
            <a:avLst/>
          </a:prstGeom>
          <a:noFill/>
          <a:ln w="9525">
            <a:noFill/>
            <a:miter lim="800000"/>
            <a:headEnd/>
            <a:tailEnd/>
          </a:ln>
        </p:spPr>
      </p:pic>
      <p:pic>
        <p:nvPicPr>
          <p:cNvPr id="7" name="Picture 9" descr="D:\Documents and Settings\minőségügy\Dokumentumok\Képek\Logok\image_preview.jpg"/>
          <p:cNvPicPr>
            <a:picLocks noChangeAspect="1" noChangeArrowheads="1"/>
          </p:cNvPicPr>
          <p:nvPr/>
        </p:nvPicPr>
        <p:blipFill>
          <a:blip r:embed="rId5" cstate="print"/>
          <a:srcRect/>
          <a:stretch>
            <a:fillRect/>
          </a:stretch>
        </p:blipFill>
        <p:spPr bwMode="auto">
          <a:xfrm>
            <a:off x="7452320" y="6333626"/>
            <a:ext cx="1691680" cy="524374"/>
          </a:xfrm>
          <a:prstGeom prst="rect">
            <a:avLst/>
          </a:prstGeom>
          <a:noFill/>
          <a:ln w="9525">
            <a:noFill/>
            <a:miter lim="800000"/>
            <a:headEnd/>
            <a:tailEnd/>
          </a:ln>
        </p:spPr>
      </p:pic>
      <p:sp>
        <p:nvSpPr>
          <p:cNvPr id="9"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sp>
        <p:nvSpPr>
          <p:cNvPr id="10"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1432013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95536" y="332656"/>
            <a:ext cx="8229600" cy="1143000"/>
          </a:xfrm>
        </p:spPr>
        <p:txBody>
          <a:bodyPr/>
          <a:lstStyle/>
          <a:p>
            <a:pPr algn="ctr"/>
            <a:r>
              <a:rPr lang="hu-HU" sz="5400" b="1" dirty="0"/>
              <a:t>AMERIKAI KONTINENS</a:t>
            </a:r>
            <a:endParaRPr lang="hu-HU" dirty="0"/>
          </a:p>
        </p:txBody>
      </p:sp>
      <p:sp>
        <p:nvSpPr>
          <p:cNvPr id="3" name="Tartalom helye 2"/>
          <p:cNvSpPr>
            <a:spLocks noGrp="1"/>
          </p:cNvSpPr>
          <p:nvPr>
            <p:ph idx="1"/>
          </p:nvPr>
        </p:nvSpPr>
        <p:spPr>
          <a:xfrm>
            <a:off x="0" y="1628800"/>
            <a:ext cx="9144000" cy="4968552"/>
          </a:xfrm>
        </p:spPr>
        <p:txBody>
          <a:bodyPr>
            <a:normAutofit/>
          </a:bodyPr>
          <a:lstStyle/>
          <a:p>
            <a:pPr>
              <a:lnSpc>
                <a:spcPct val="80000"/>
              </a:lnSpc>
              <a:buFontTx/>
              <a:buNone/>
            </a:pPr>
            <a:r>
              <a:rPr lang="hu-HU" sz="2400" dirty="0" smtClean="0"/>
              <a:t>Indián őslakosság - </a:t>
            </a:r>
            <a:r>
              <a:rPr lang="hu-HU" sz="2400" dirty="0" err="1" smtClean="0"/>
              <a:t>Olmékok</a:t>
            </a:r>
            <a:r>
              <a:rPr lang="hu-HU" sz="2400" dirty="0"/>
              <a:t>, mayák, </a:t>
            </a:r>
            <a:r>
              <a:rPr lang="hu-HU" sz="2400" dirty="0" err="1"/>
              <a:t>toltékok</a:t>
            </a:r>
            <a:r>
              <a:rPr lang="hu-HU" sz="2400" dirty="0"/>
              <a:t>, aztékok</a:t>
            </a:r>
            <a:r>
              <a:rPr lang="hu-HU" sz="2400" dirty="0" smtClean="0"/>
              <a:t>.</a:t>
            </a:r>
          </a:p>
          <a:p>
            <a:pPr>
              <a:lnSpc>
                <a:spcPct val="80000"/>
              </a:lnSpc>
              <a:buFontTx/>
              <a:buNone/>
            </a:pPr>
            <a:endParaRPr lang="hu-HU" sz="2400" dirty="0"/>
          </a:p>
          <a:p>
            <a:pPr>
              <a:lnSpc>
                <a:spcPct val="80000"/>
              </a:lnSpc>
              <a:buFontTx/>
              <a:buNone/>
            </a:pPr>
            <a:r>
              <a:rPr lang="hu-HU" sz="2400" dirty="0"/>
              <a:t>3 éves kortól </a:t>
            </a:r>
            <a:endParaRPr lang="hu-HU" sz="2400" dirty="0" smtClean="0"/>
          </a:p>
          <a:p>
            <a:pPr>
              <a:lnSpc>
                <a:spcPct val="80000"/>
              </a:lnSpc>
              <a:buFontTx/>
              <a:buNone/>
            </a:pPr>
            <a:r>
              <a:rPr lang="hu-HU" sz="2400" dirty="0"/>
              <a:t>	</a:t>
            </a:r>
            <a:r>
              <a:rPr lang="hu-HU" sz="2400" dirty="0" smtClean="0"/>
              <a:t>	- </a:t>
            </a:r>
            <a:r>
              <a:rPr lang="hu-HU" sz="2400" dirty="0"/>
              <a:t>birkózás, fogójátékok, tánc, labdajátékok</a:t>
            </a:r>
          </a:p>
          <a:p>
            <a:pPr>
              <a:lnSpc>
                <a:spcPct val="80000"/>
              </a:lnSpc>
              <a:buFontTx/>
              <a:buNone/>
            </a:pPr>
            <a:r>
              <a:rPr lang="hu-HU" sz="2400" dirty="0"/>
              <a:t>		</a:t>
            </a:r>
            <a:r>
              <a:rPr lang="hu-HU" sz="2400" dirty="0" smtClean="0"/>
              <a:t>- </a:t>
            </a:r>
            <a:r>
              <a:rPr lang="hu-HU" sz="2400" dirty="0"/>
              <a:t>győzteseket ünneplik, vesztesek életüket áldozzák</a:t>
            </a:r>
          </a:p>
          <a:p>
            <a:pPr>
              <a:lnSpc>
                <a:spcPct val="80000"/>
              </a:lnSpc>
              <a:buFontTx/>
              <a:buNone/>
            </a:pPr>
            <a:r>
              <a:rPr lang="hu-HU" sz="2400" dirty="0"/>
              <a:t>		</a:t>
            </a:r>
            <a:r>
              <a:rPr lang="hu-HU" sz="2400" dirty="0" smtClean="0"/>
              <a:t>- </a:t>
            </a:r>
            <a:r>
              <a:rPr lang="hu-HU" sz="2400" dirty="0"/>
              <a:t>sportruházat a </a:t>
            </a:r>
            <a:r>
              <a:rPr lang="hu-HU" sz="2400" dirty="0" smtClean="0"/>
              <a:t>versenyeken</a:t>
            </a:r>
          </a:p>
          <a:p>
            <a:pPr>
              <a:lnSpc>
                <a:spcPct val="80000"/>
              </a:lnSpc>
              <a:buFontTx/>
              <a:buNone/>
            </a:pPr>
            <a:endParaRPr lang="hu-HU" sz="2400" dirty="0"/>
          </a:p>
          <a:p>
            <a:pPr>
              <a:lnSpc>
                <a:spcPct val="80000"/>
              </a:lnSpc>
              <a:buFontTx/>
              <a:buNone/>
            </a:pPr>
            <a:r>
              <a:rPr lang="hu-HU" sz="2400" dirty="0" smtClean="0"/>
              <a:t>Labdajátékok </a:t>
            </a:r>
          </a:p>
          <a:p>
            <a:pPr>
              <a:lnSpc>
                <a:spcPct val="80000"/>
              </a:lnSpc>
              <a:buFontTx/>
              <a:buNone/>
            </a:pPr>
            <a:r>
              <a:rPr lang="hu-HU" sz="2400" dirty="0"/>
              <a:t>	</a:t>
            </a:r>
            <a:r>
              <a:rPr lang="hu-HU" sz="2400" dirty="0" smtClean="0"/>
              <a:t>	-  </a:t>
            </a:r>
            <a:r>
              <a:rPr lang="hu-HU" sz="2400" dirty="0" err="1"/>
              <a:t>pecoshita</a:t>
            </a:r>
            <a:r>
              <a:rPr lang="hu-HU" sz="2400" dirty="0"/>
              <a:t>, </a:t>
            </a:r>
            <a:r>
              <a:rPr lang="hu-HU" sz="2400" dirty="0" err="1"/>
              <a:t>kuchu</a:t>
            </a:r>
            <a:r>
              <a:rPr lang="hu-HU" sz="2400" dirty="0"/>
              <a:t> – gyeplabdához hasonlít</a:t>
            </a:r>
          </a:p>
          <a:p>
            <a:pPr>
              <a:lnSpc>
                <a:spcPct val="80000"/>
              </a:lnSpc>
              <a:buFontTx/>
              <a:buNone/>
            </a:pPr>
            <a:r>
              <a:rPr lang="hu-HU" sz="2400" dirty="0"/>
              <a:t>		</a:t>
            </a:r>
            <a:r>
              <a:rPr lang="hu-HU" sz="2400" dirty="0" smtClean="0"/>
              <a:t>- </a:t>
            </a:r>
            <a:r>
              <a:rPr lang="hu-HU" sz="2400" dirty="0"/>
              <a:t>extrém maratoni futás – golyó, karika görgetés közben</a:t>
            </a:r>
          </a:p>
          <a:p>
            <a:pPr>
              <a:lnSpc>
                <a:spcPct val="80000"/>
              </a:lnSpc>
              <a:buFontTx/>
              <a:buNone/>
            </a:pPr>
            <a:r>
              <a:rPr lang="hu-HU" sz="2400" dirty="0"/>
              <a:t>		</a:t>
            </a:r>
            <a:r>
              <a:rPr lang="hu-HU" sz="2400" dirty="0" smtClean="0"/>
              <a:t>- </a:t>
            </a:r>
            <a:r>
              <a:rPr lang="hu-HU" sz="2400" dirty="0" err="1"/>
              <a:t>pallis</a:t>
            </a:r>
            <a:r>
              <a:rPr lang="hu-HU" sz="2400" dirty="0"/>
              <a:t> – gyeplabda – fagolyó – 1000x200 m-es  pálya</a:t>
            </a:r>
            <a:endParaRPr lang="hu-HU" sz="2400" b="1" u="sng" dirty="0"/>
          </a:p>
          <a:p>
            <a:endParaRPr lang="hu-HU" sz="2400" dirty="0"/>
          </a:p>
        </p:txBody>
      </p:sp>
      <p:pic>
        <p:nvPicPr>
          <p:cNvPr id="4" name="Picture 9" descr="D:\Documents and Settings\minőségügy\Dokumentumok\Képek\Logok\DE_logo.jpg"/>
          <p:cNvPicPr>
            <a:picLocks noChangeAspect="1" noChangeArrowheads="1"/>
          </p:cNvPicPr>
          <p:nvPr/>
        </p:nvPicPr>
        <p:blipFill>
          <a:blip r:embed="rId2" cstate="print"/>
          <a:srcRect/>
          <a:stretch>
            <a:fillRect/>
          </a:stretch>
        </p:blipFill>
        <p:spPr bwMode="auto">
          <a:xfrm>
            <a:off x="0" y="6237312"/>
            <a:ext cx="478487" cy="620688"/>
          </a:xfrm>
          <a:prstGeom prst="rect">
            <a:avLst/>
          </a:prstGeom>
          <a:noFill/>
          <a:ln w="9525">
            <a:noFill/>
            <a:miter lim="800000"/>
            <a:headEnd/>
            <a:tailEnd/>
          </a:ln>
        </p:spPr>
      </p:pic>
      <p:pic>
        <p:nvPicPr>
          <p:cNvPr id="5" name="Picture 10" descr="Logo"/>
          <p:cNvPicPr>
            <a:picLocks noChangeAspect="1" noChangeArrowheads="1"/>
          </p:cNvPicPr>
          <p:nvPr/>
        </p:nvPicPr>
        <p:blipFill>
          <a:blip r:embed="rId3" cstate="print"/>
          <a:srcRect/>
          <a:stretch>
            <a:fillRect/>
          </a:stretch>
        </p:blipFill>
        <p:spPr bwMode="auto">
          <a:xfrm>
            <a:off x="539552" y="6309320"/>
            <a:ext cx="542127" cy="548680"/>
          </a:xfrm>
          <a:prstGeom prst="rect">
            <a:avLst/>
          </a:prstGeom>
          <a:noFill/>
          <a:ln w="9525">
            <a:noFill/>
            <a:miter lim="800000"/>
            <a:headEnd/>
            <a:tailEnd/>
          </a:ln>
        </p:spPr>
      </p:pic>
      <p:pic>
        <p:nvPicPr>
          <p:cNvPr id="6" name="Kép 3"/>
          <p:cNvPicPr>
            <a:picLocks noChangeAspect="1" noChangeArrowheads="1"/>
          </p:cNvPicPr>
          <p:nvPr/>
        </p:nvPicPr>
        <p:blipFill>
          <a:blip r:embed="rId4" cstate="print"/>
          <a:srcRect/>
          <a:stretch>
            <a:fillRect/>
          </a:stretch>
        </p:blipFill>
        <p:spPr bwMode="auto">
          <a:xfrm>
            <a:off x="5724128" y="6327130"/>
            <a:ext cx="1691680" cy="530870"/>
          </a:xfrm>
          <a:prstGeom prst="rect">
            <a:avLst/>
          </a:prstGeom>
          <a:noFill/>
          <a:ln w="9525">
            <a:noFill/>
            <a:miter lim="800000"/>
            <a:headEnd/>
            <a:tailEnd/>
          </a:ln>
        </p:spPr>
      </p:pic>
      <p:pic>
        <p:nvPicPr>
          <p:cNvPr id="7" name="Picture 9" descr="D:\Documents and Settings\minőségügy\Dokumentumok\Képek\Logok\image_preview.jpg"/>
          <p:cNvPicPr>
            <a:picLocks noChangeAspect="1" noChangeArrowheads="1"/>
          </p:cNvPicPr>
          <p:nvPr/>
        </p:nvPicPr>
        <p:blipFill>
          <a:blip r:embed="rId5" cstate="print"/>
          <a:srcRect/>
          <a:stretch>
            <a:fillRect/>
          </a:stretch>
        </p:blipFill>
        <p:spPr bwMode="auto">
          <a:xfrm>
            <a:off x="7452320" y="6333626"/>
            <a:ext cx="1691680" cy="524374"/>
          </a:xfrm>
          <a:prstGeom prst="rect">
            <a:avLst/>
          </a:prstGeom>
          <a:noFill/>
          <a:ln w="9525">
            <a:noFill/>
            <a:miter lim="800000"/>
            <a:headEnd/>
            <a:tailEnd/>
          </a:ln>
        </p:spPr>
      </p:pic>
      <p:sp>
        <p:nvSpPr>
          <p:cNvPr id="9"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sp>
        <p:nvSpPr>
          <p:cNvPr id="10"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21099359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980728"/>
            <a:ext cx="8229600" cy="794352"/>
          </a:xfrm>
        </p:spPr>
        <p:txBody>
          <a:bodyPr/>
          <a:lstStyle/>
          <a:p>
            <a:r>
              <a:rPr lang="hu-HU" sz="4800" b="1" dirty="0"/>
              <a:t>Játékok a középkori  Európában</a:t>
            </a:r>
            <a:endParaRPr lang="hu-HU" dirty="0"/>
          </a:p>
        </p:txBody>
      </p:sp>
      <p:sp>
        <p:nvSpPr>
          <p:cNvPr id="3" name="Tartalom helye 2"/>
          <p:cNvSpPr>
            <a:spLocks noGrp="1"/>
          </p:cNvSpPr>
          <p:nvPr>
            <p:ph idx="1"/>
          </p:nvPr>
        </p:nvSpPr>
        <p:spPr>
          <a:xfrm>
            <a:off x="471101" y="2492896"/>
            <a:ext cx="8229600" cy="2808312"/>
          </a:xfrm>
        </p:spPr>
        <p:txBody>
          <a:bodyPr/>
          <a:lstStyle/>
          <a:p>
            <a:pPr>
              <a:lnSpc>
                <a:spcPct val="90000"/>
              </a:lnSpc>
            </a:pPr>
            <a:r>
              <a:rPr lang="hu-HU" sz="3200" dirty="0"/>
              <a:t>Gyökeres változások – társadalmi átrendeződések</a:t>
            </a:r>
          </a:p>
          <a:p>
            <a:pPr>
              <a:lnSpc>
                <a:spcPct val="90000"/>
              </a:lnSpc>
            </a:pPr>
            <a:endParaRPr lang="hu-HU" sz="3200" dirty="0"/>
          </a:p>
          <a:p>
            <a:pPr>
              <a:lnSpc>
                <a:spcPct val="90000"/>
              </a:lnSpc>
            </a:pPr>
            <a:r>
              <a:rPr lang="hu-HU" sz="3200" dirty="0"/>
              <a:t>Az ember játékos kedve megmarad.</a:t>
            </a:r>
          </a:p>
          <a:p>
            <a:pPr marL="0" indent="0">
              <a:buNone/>
            </a:pPr>
            <a:endParaRPr lang="hu-HU" dirty="0"/>
          </a:p>
        </p:txBody>
      </p:sp>
      <p:pic>
        <p:nvPicPr>
          <p:cNvPr id="4" name="Picture 9" descr="D:\Documents and Settings\minőségügy\Dokumentumok\Képek\Logok\DE_logo.jpg"/>
          <p:cNvPicPr>
            <a:picLocks noChangeAspect="1" noChangeArrowheads="1"/>
          </p:cNvPicPr>
          <p:nvPr/>
        </p:nvPicPr>
        <p:blipFill>
          <a:blip r:embed="rId2" cstate="print"/>
          <a:srcRect/>
          <a:stretch>
            <a:fillRect/>
          </a:stretch>
        </p:blipFill>
        <p:spPr bwMode="auto">
          <a:xfrm>
            <a:off x="0" y="6237312"/>
            <a:ext cx="478487" cy="620688"/>
          </a:xfrm>
          <a:prstGeom prst="rect">
            <a:avLst/>
          </a:prstGeom>
          <a:noFill/>
          <a:ln w="9525">
            <a:noFill/>
            <a:miter lim="800000"/>
            <a:headEnd/>
            <a:tailEnd/>
          </a:ln>
        </p:spPr>
      </p:pic>
      <p:pic>
        <p:nvPicPr>
          <p:cNvPr id="5" name="Picture 10" descr="Logo"/>
          <p:cNvPicPr>
            <a:picLocks noChangeAspect="1" noChangeArrowheads="1"/>
          </p:cNvPicPr>
          <p:nvPr/>
        </p:nvPicPr>
        <p:blipFill>
          <a:blip r:embed="rId3" cstate="print"/>
          <a:srcRect/>
          <a:stretch>
            <a:fillRect/>
          </a:stretch>
        </p:blipFill>
        <p:spPr bwMode="auto">
          <a:xfrm>
            <a:off x="539552" y="6309320"/>
            <a:ext cx="542127" cy="548680"/>
          </a:xfrm>
          <a:prstGeom prst="rect">
            <a:avLst/>
          </a:prstGeom>
          <a:noFill/>
          <a:ln w="9525">
            <a:noFill/>
            <a:miter lim="800000"/>
            <a:headEnd/>
            <a:tailEnd/>
          </a:ln>
        </p:spPr>
      </p:pic>
      <p:pic>
        <p:nvPicPr>
          <p:cNvPr id="6" name="Kép 3"/>
          <p:cNvPicPr>
            <a:picLocks noChangeAspect="1" noChangeArrowheads="1"/>
          </p:cNvPicPr>
          <p:nvPr/>
        </p:nvPicPr>
        <p:blipFill>
          <a:blip r:embed="rId4" cstate="print"/>
          <a:srcRect/>
          <a:stretch>
            <a:fillRect/>
          </a:stretch>
        </p:blipFill>
        <p:spPr bwMode="auto">
          <a:xfrm>
            <a:off x="5724128" y="6327130"/>
            <a:ext cx="1691680" cy="530870"/>
          </a:xfrm>
          <a:prstGeom prst="rect">
            <a:avLst/>
          </a:prstGeom>
          <a:noFill/>
          <a:ln w="9525">
            <a:noFill/>
            <a:miter lim="800000"/>
            <a:headEnd/>
            <a:tailEnd/>
          </a:ln>
        </p:spPr>
      </p:pic>
      <p:pic>
        <p:nvPicPr>
          <p:cNvPr id="7" name="Picture 9" descr="D:\Documents and Settings\minőségügy\Dokumentumok\Képek\Logok\image_preview.jpg"/>
          <p:cNvPicPr>
            <a:picLocks noChangeAspect="1" noChangeArrowheads="1"/>
          </p:cNvPicPr>
          <p:nvPr/>
        </p:nvPicPr>
        <p:blipFill>
          <a:blip r:embed="rId5" cstate="print"/>
          <a:srcRect/>
          <a:stretch>
            <a:fillRect/>
          </a:stretch>
        </p:blipFill>
        <p:spPr bwMode="auto">
          <a:xfrm>
            <a:off x="7452320" y="6333626"/>
            <a:ext cx="1691680" cy="524374"/>
          </a:xfrm>
          <a:prstGeom prst="rect">
            <a:avLst/>
          </a:prstGeom>
          <a:noFill/>
          <a:ln w="9525">
            <a:noFill/>
            <a:miter lim="800000"/>
            <a:headEnd/>
            <a:tailEnd/>
          </a:ln>
        </p:spPr>
      </p:pic>
      <p:sp>
        <p:nvSpPr>
          <p:cNvPr id="9"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sp>
        <p:nvSpPr>
          <p:cNvPr id="10"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1171713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hu-HU" b="1" dirty="0" smtClean="0"/>
              <a:t>A játék fogalma</a:t>
            </a:r>
            <a:endParaRPr lang="hu-HU" dirty="0"/>
          </a:p>
        </p:txBody>
      </p:sp>
      <p:sp>
        <p:nvSpPr>
          <p:cNvPr id="3" name="Tartalom helye 2"/>
          <p:cNvSpPr>
            <a:spLocks noGrp="1"/>
          </p:cNvSpPr>
          <p:nvPr>
            <p:ph idx="1"/>
          </p:nvPr>
        </p:nvSpPr>
        <p:spPr/>
        <p:txBody>
          <a:bodyPr/>
          <a:lstStyle/>
          <a:p>
            <a:r>
              <a:rPr lang="hu-HU" dirty="0" smtClean="0"/>
              <a:t>Pedagógiai lexikon: „az ember és az állatok tevékenységi formája, melyet a munkától és a tanulástól eltérően minden külső céltól függetlenül magáért a tevékenységért folytatnak, és amelyet örömszerzés kísér.”</a:t>
            </a:r>
          </a:p>
          <a:p>
            <a:endParaRPr lang="hu-HU" dirty="0" smtClean="0"/>
          </a:p>
          <a:p>
            <a:r>
              <a:rPr lang="hu-HU" dirty="0" smtClean="0"/>
              <a:t>Játék szó jelentése a magyar nyelvben sokféle.</a:t>
            </a:r>
          </a:p>
          <a:p>
            <a:endParaRPr lang="hu-HU" dirty="0"/>
          </a:p>
        </p:txBody>
      </p:sp>
      <p:sp>
        <p:nvSpPr>
          <p:cNvPr id="4" name="Élőláb helye 3"/>
          <p:cNvSpPr txBox="1">
            <a:spLocks/>
          </p:cNvSpPr>
          <p:nvPr/>
        </p:nvSpPr>
        <p:spPr>
          <a:xfrm>
            <a:off x="0" y="0"/>
            <a:ext cx="3786188"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            </a:t>
            </a:r>
            <a:r>
              <a:rPr kumimoji="0" lang="hu-HU" sz="1200" b="1" i="1" u="none" strike="noStrike" kern="1200" cap="none" spc="0" normalizeH="0" baseline="0" noProof="0" dirty="0" smtClean="0">
                <a:ln>
                  <a:noFill/>
                </a:ln>
                <a:solidFill>
                  <a:schemeClr val="bg1"/>
                </a:solidFill>
                <a:effectLst/>
                <a:uLnTx/>
                <a:uFillTx/>
                <a:latin typeface="+mn-lt"/>
                <a:ea typeface="+mn-ea"/>
                <a:cs typeface="+mn-cs"/>
              </a:rPr>
              <a:t>A könyv címe</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0"/>
            <a:ext cx="8229600" cy="2276872"/>
          </a:xfrm>
        </p:spPr>
        <p:txBody>
          <a:bodyPr>
            <a:normAutofit/>
          </a:bodyPr>
          <a:lstStyle/>
          <a:p>
            <a:pPr algn="ctr"/>
            <a:r>
              <a:rPr lang="hu-HU" sz="5400" b="1" dirty="0"/>
              <a:t>Német nyelvterület</a:t>
            </a:r>
            <a:br>
              <a:rPr lang="hu-HU" sz="5400" b="1" dirty="0"/>
            </a:br>
            <a:endParaRPr lang="hu-HU" dirty="0"/>
          </a:p>
        </p:txBody>
      </p:sp>
      <p:sp>
        <p:nvSpPr>
          <p:cNvPr id="3" name="Tartalom helye 2"/>
          <p:cNvSpPr>
            <a:spLocks noGrp="1"/>
          </p:cNvSpPr>
          <p:nvPr>
            <p:ph idx="1"/>
          </p:nvPr>
        </p:nvSpPr>
        <p:spPr>
          <a:xfrm>
            <a:off x="683568" y="2852936"/>
            <a:ext cx="8229600" cy="2160240"/>
          </a:xfrm>
        </p:spPr>
        <p:txBody>
          <a:bodyPr/>
          <a:lstStyle/>
          <a:p>
            <a:pPr>
              <a:lnSpc>
                <a:spcPct val="90000"/>
              </a:lnSpc>
            </a:pPr>
            <a:r>
              <a:rPr lang="hu-HU" sz="3600" dirty="0"/>
              <a:t>Ütőlabda játék. Nem csapatjáték.</a:t>
            </a:r>
          </a:p>
          <a:p>
            <a:pPr>
              <a:lnSpc>
                <a:spcPct val="90000"/>
              </a:lnSpc>
            </a:pPr>
            <a:endParaRPr lang="hu-HU" sz="3600" dirty="0"/>
          </a:p>
          <a:p>
            <a:pPr>
              <a:lnSpc>
                <a:spcPct val="90000"/>
              </a:lnSpc>
            </a:pPr>
            <a:r>
              <a:rPr lang="hu-HU" sz="3600" dirty="0"/>
              <a:t>A küzdelem túllépte a játék kereteit.</a:t>
            </a:r>
          </a:p>
          <a:p>
            <a:pPr marL="0" indent="0">
              <a:buNone/>
            </a:pPr>
            <a:endParaRPr lang="hu-HU" dirty="0"/>
          </a:p>
        </p:txBody>
      </p:sp>
      <p:pic>
        <p:nvPicPr>
          <p:cNvPr id="4" name="Picture 9" descr="D:\Documents and Settings\minőségügy\Dokumentumok\Képek\Logok\DE_logo.jpg"/>
          <p:cNvPicPr>
            <a:picLocks noChangeAspect="1" noChangeArrowheads="1"/>
          </p:cNvPicPr>
          <p:nvPr/>
        </p:nvPicPr>
        <p:blipFill>
          <a:blip r:embed="rId2" cstate="print"/>
          <a:srcRect/>
          <a:stretch>
            <a:fillRect/>
          </a:stretch>
        </p:blipFill>
        <p:spPr bwMode="auto">
          <a:xfrm>
            <a:off x="0" y="6237312"/>
            <a:ext cx="478487" cy="620688"/>
          </a:xfrm>
          <a:prstGeom prst="rect">
            <a:avLst/>
          </a:prstGeom>
          <a:noFill/>
          <a:ln w="9525">
            <a:noFill/>
            <a:miter lim="800000"/>
            <a:headEnd/>
            <a:tailEnd/>
          </a:ln>
        </p:spPr>
      </p:pic>
      <p:pic>
        <p:nvPicPr>
          <p:cNvPr id="5" name="Picture 10" descr="Logo"/>
          <p:cNvPicPr>
            <a:picLocks noChangeAspect="1" noChangeArrowheads="1"/>
          </p:cNvPicPr>
          <p:nvPr/>
        </p:nvPicPr>
        <p:blipFill>
          <a:blip r:embed="rId3" cstate="print"/>
          <a:srcRect/>
          <a:stretch>
            <a:fillRect/>
          </a:stretch>
        </p:blipFill>
        <p:spPr bwMode="auto">
          <a:xfrm>
            <a:off x="539552" y="6309320"/>
            <a:ext cx="542127" cy="548680"/>
          </a:xfrm>
          <a:prstGeom prst="rect">
            <a:avLst/>
          </a:prstGeom>
          <a:noFill/>
          <a:ln w="9525">
            <a:noFill/>
            <a:miter lim="800000"/>
            <a:headEnd/>
            <a:tailEnd/>
          </a:ln>
        </p:spPr>
      </p:pic>
      <p:pic>
        <p:nvPicPr>
          <p:cNvPr id="6" name="Kép 3"/>
          <p:cNvPicPr>
            <a:picLocks noChangeAspect="1" noChangeArrowheads="1"/>
          </p:cNvPicPr>
          <p:nvPr/>
        </p:nvPicPr>
        <p:blipFill>
          <a:blip r:embed="rId4" cstate="print"/>
          <a:srcRect/>
          <a:stretch>
            <a:fillRect/>
          </a:stretch>
        </p:blipFill>
        <p:spPr bwMode="auto">
          <a:xfrm>
            <a:off x="5724128" y="6327130"/>
            <a:ext cx="1691680" cy="530870"/>
          </a:xfrm>
          <a:prstGeom prst="rect">
            <a:avLst/>
          </a:prstGeom>
          <a:noFill/>
          <a:ln w="9525">
            <a:noFill/>
            <a:miter lim="800000"/>
            <a:headEnd/>
            <a:tailEnd/>
          </a:ln>
        </p:spPr>
      </p:pic>
      <p:pic>
        <p:nvPicPr>
          <p:cNvPr id="7" name="Picture 9" descr="D:\Documents and Settings\minőségügy\Dokumentumok\Képek\Logok\image_preview.jpg"/>
          <p:cNvPicPr>
            <a:picLocks noChangeAspect="1" noChangeArrowheads="1"/>
          </p:cNvPicPr>
          <p:nvPr/>
        </p:nvPicPr>
        <p:blipFill>
          <a:blip r:embed="rId5" cstate="print"/>
          <a:srcRect/>
          <a:stretch>
            <a:fillRect/>
          </a:stretch>
        </p:blipFill>
        <p:spPr bwMode="auto">
          <a:xfrm>
            <a:off x="7452320" y="6333626"/>
            <a:ext cx="1691680" cy="524374"/>
          </a:xfrm>
          <a:prstGeom prst="rect">
            <a:avLst/>
          </a:prstGeom>
          <a:noFill/>
          <a:ln w="9525">
            <a:noFill/>
            <a:miter lim="800000"/>
            <a:headEnd/>
            <a:tailEnd/>
          </a:ln>
        </p:spPr>
      </p:pic>
      <p:sp>
        <p:nvSpPr>
          <p:cNvPr id="9"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sp>
        <p:nvSpPr>
          <p:cNvPr id="10"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6805098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0"/>
            <a:ext cx="8229600" cy="2276872"/>
          </a:xfrm>
        </p:spPr>
        <p:txBody>
          <a:bodyPr>
            <a:normAutofit/>
          </a:bodyPr>
          <a:lstStyle/>
          <a:p>
            <a:pPr algn="ctr"/>
            <a:r>
              <a:rPr lang="hu-HU" sz="5400" b="1" dirty="0"/>
              <a:t>Olasz terület</a:t>
            </a:r>
            <a:br>
              <a:rPr lang="hu-HU" sz="5400" b="1" dirty="0"/>
            </a:br>
            <a:endParaRPr lang="hu-HU" dirty="0"/>
          </a:p>
        </p:txBody>
      </p:sp>
      <p:sp>
        <p:nvSpPr>
          <p:cNvPr id="3" name="Tartalom helye 2"/>
          <p:cNvSpPr>
            <a:spLocks noGrp="1"/>
          </p:cNvSpPr>
          <p:nvPr>
            <p:ph idx="1"/>
          </p:nvPr>
        </p:nvSpPr>
        <p:spPr>
          <a:xfrm>
            <a:off x="11288" y="2492896"/>
            <a:ext cx="9144000" cy="3077696"/>
          </a:xfrm>
        </p:spPr>
        <p:txBody>
          <a:bodyPr/>
          <a:lstStyle/>
          <a:p>
            <a:pPr>
              <a:lnSpc>
                <a:spcPct val="90000"/>
              </a:lnSpc>
            </a:pPr>
            <a:r>
              <a:rPr lang="hu-HU" sz="3600" dirty="0"/>
              <a:t>Calcio – labdarúgójáték, 1410-től játsszák. Sajátossága – kézzel játsszák</a:t>
            </a:r>
            <a:r>
              <a:rPr lang="hu-HU" sz="3600" dirty="0" smtClean="0"/>
              <a:t>.</a:t>
            </a:r>
          </a:p>
          <a:p>
            <a:pPr marL="0" indent="0">
              <a:lnSpc>
                <a:spcPct val="90000"/>
              </a:lnSpc>
              <a:buNone/>
            </a:pPr>
            <a:endParaRPr lang="hu-HU" sz="3600" dirty="0"/>
          </a:p>
          <a:p>
            <a:pPr>
              <a:lnSpc>
                <a:spcPct val="90000"/>
              </a:lnSpc>
            </a:pPr>
            <a:r>
              <a:rPr lang="hu-HU" sz="3600" dirty="0"/>
              <a:t>Giovanni de </a:t>
            </a:r>
            <a:r>
              <a:rPr lang="hu-HU" sz="3600" dirty="0" err="1"/>
              <a:t>Bardi</a:t>
            </a:r>
            <a:r>
              <a:rPr lang="hu-HU" sz="3600" dirty="0"/>
              <a:t> – 1580 – labdarúgókönyv.</a:t>
            </a:r>
          </a:p>
          <a:p>
            <a:pPr marL="0" indent="0">
              <a:buNone/>
            </a:pPr>
            <a:endParaRPr lang="hu-HU" dirty="0"/>
          </a:p>
        </p:txBody>
      </p:sp>
      <p:pic>
        <p:nvPicPr>
          <p:cNvPr id="4" name="Picture 9" descr="D:\Documents and Settings\minőségügy\Dokumentumok\Képek\Logok\DE_logo.jpg"/>
          <p:cNvPicPr>
            <a:picLocks noChangeAspect="1" noChangeArrowheads="1"/>
          </p:cNvPicPr>
          <p:nvPr/>
        </p:nvPicPr>
        <p:blipFill>
          <a:blip r:embed="rId2" cstate="print"/>
          <a:srcRect/>
          <a:stretch>
            <a:fillRect/>
          </a:stretch>
        </p:blipFill>
        <p:spPr bwMode="auto">
          <a:xfrm>
            <a:off x="0" y="6237312"/>
            <a:ext cx="478487" cy="620688"/>
          </a:xfrm>
          <a:prstGeom prst="rect">
            <a:avLst/>
          </a:prstGeom>
          <a:noFill/>
          <a:ln w="9525">
            <a:noFill/>
            <a:miter lim="800000"/>
            <a:headEnd/>
            <a:tailEnd/>
          </a:ln>
        </p:spPr>
      </p:pic>
      <p:pic>
        <p:nvPicPr>
          <p:cNvPr id="5" name="Picture 10" descr="Logo"/>
          <p:cNvPicPr>
            <a:picLocks noChangeAspect="1" noChangeArrowheads="1"/>
          </p:cNvPicPr>
          <p:nvPr/>
        </p:nvPicPr>
        <p:blipFill>
          <a:blip r:embed="rId3" cstate="print"/>
          <a:srcRect/>
          <a:stretch>
            <a:fillRect/>
          </a:stretch>
        </p:blipFill>
        <p:spPr bwMode="auto">
          <a:xfrm>
            <a:off x="539552" y="6309320"/>
            <a:ext cx="542127" cy="548680"/>
          </a:xfrm>
          <a:prstGeom prst="rect">
            <a:avLst/>
          </a:prstGeom>
          <a:noFill/>
          <a:ln w="9525">
            <a:noFill/>
            <a:miter lim="800000"/>
            <a:headEnd/>
            <a:tailEnd/>
          </a:ln>
        </p:spPr>
      </p:pic>
      <p:pic>
        <p:nvPicPr>
          <p:cNvPr id="6" name="Kép 3"/>
          <p:cNvPicPr>
            <a:picLocks noChangeAspect="1" noChangeArrowheads="1"/>
          </p:cNvPicPr>
          <p:nvPr/>
        </p:nvPicPr>
        <p:blipFill>
          <a:blip r:embed="rId4" cstate="print"/>
          <a:srcRect/>
          <a:stretch>
            <a:fillRect/>
          </a:stretch>
        </p:blipFill>
        <p:spPr bwMode="auto">
          <a:xfrm>
            <a:off x="5724128" y="6327130"/>
            <a:ext cx="1691680" cy="530870"/>
          </a:xfrm>
          <a:prstGeom prst="rect">
            <a:avLst/>
          </a:prstGeom>
          <a:noFill/>
          <a:ln w="9525">
            <a:noFill/>
            <a:miter lim="800000"/>
            <a:headEnd/>
            <a:tailEnd/>
          </a:ln>
        </p:spPr>
      </p:pic>
      <p:pic>
        <p:nvPicPr>
          <p:cNvPr id="7" name="Picture 9" descr="D:\Documents and Settings\minőségügy\Dokumentumok\Képek\Logok\image_preview.jpg"/>
          <p:cNvPicPr>
            <a:picLocks noChangeAspect="1" noChangeArrowheads="1"/>
          </p:cNvPicPr>
          <p:nvPr/>
        </p:nvPicPr>
        <p:blipFill>
          <a:blip r:embed="rId5" cstate="print"/>
          <a:srcRect/>
          <a:stretch>
            <a:fillRect/>
          </a:stretch>
        </p:blipFill>
        <p:spPr bwMode="auto">
          <a:xfrm>
            <a:off x="7452320" y="6333626"/>
            <a:ext cx="1691680" cy="524374"/>
          </a:xfrm>
          <a:prstGeom prst="rect">
            <a:avLst/>
          </a:prstGeom>
          <a:noFill/>
          <a:ln w="9525">
            <a:noFill/>
            <a:miter lim="800000"/>
            <a:headEnd/>
            <a:tailEnd/>
          </a:ln>
        </p:spPr>
      </p:pic>
      <p:sp>
        <p:nvSpPr>
          <p:cNvPr id="9"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sp>
        <p:nvSpPr>
          <p:cNvPr id="10"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41869283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36188" y="692696"/>
            <a:ext cx="8229600" cy="1428768"/>
          </a:xfrm>
        </p:spPr>
        <p:txBody>
          <a:bodyPr>
            <a:normAutofit fontScale="90000"/>
          </a:bodyPr>
          <a:lstStyle/>
          <a:p>
            <a:pPr algn="ctr"/>
            <a:r>
              <a:rPr lang="hu-HU" sz="5400" b="1" dirty="0"/>
              <a:t>Anglia</a:t>
            </a:r>
            <a:br>
              <a:rPr lang="hu-HU" sz="5400" b="1" dirty="0"/>
            </a:br>
            <a:endParaRPr lang="hu-HU" dirty="0"/>
          </a:p>
        </p:txBody>
      </p:sp>
      <p:sp>
        <p:nvSpPr>
          <p:cNvPr id="3" name="Tartalom helye 2"/>
          <p:cNvSpPr>
            <a:spLocks noGrp="1"/>
          </p:cNvSpPr>
          <p:nvPr>
            <p:ph idx="1"/>
          </p:nvPr>
        </p:nvSpPr>
        <p:spPr>
          <a:xfrm>
            <a:off x="478487" y="1700808"/>
            <a:ext cx="8229600" cy="3899824"/>
          </a:xfrm>
        </p:spPr>
        <p:txBody>
          <a:bodyPr>
            <a:normAutofit/>
          </a:bodyPr>
          <a:lstStyle/>
          <a:p>
            <a:pPr>
              <a:lnSpc>
                <a:spcPct val="90000"/>
              </a:lnSpc>
            </a:pPr>
            <a:endParaRPr lang="hu-HU" sz="1000" dirty="0" smtClean="0"/>
          </a:p>
          <a:p>
            <a:pPr>
              <a:lnSpc>
                <a:spcPct val="90000"/>
              </a:lnSpc>
            </a:pPr>
            <a:endParaRPr lang="hu-HU" sz="1000" dirty="0" smtClean="0"/>
          </a:p>
          <a:p>
            <a:pPr>
              <a:lnSpc>
                <a:spcPct val="90000"/>
              </a:lnSpc>
            </a:pPr>
            <a:endParaRPr lang="hu-HU" sz="1000" dirty="0" smtClean="0"/>
          </a:p>
          <a:p>
            <a:pPr>
              <a:lnSpc>
                <a:spcPct val="90000"/>
              </a:lnSpc>
            </a:pPr>
            <a:endParaRPr lang="hu-HU" sz="1000" b="1" dirty="0" smtClean="0"/>
          </a:p>
          <a:p>
            <a:pPr>
              <a:lnSpc>
                <a:spcPct val="90000"/>
              </a:lnSpc>
            </a:pPr>
            <a:endParaRPr lang="hu-HU" sz="900" dirty="0" smtClean="0"/>
          </a:p>
          <a:p>
            <a:pPr>
              <a:lnSpc>
                <a:spcPct val="90000"/>
              </a:lnSpc>
            </a:pPr>
            <a:endParaRPr lang="hu-HU" sz="900" dirty="0" smtClean="0"/>
          </a:p>
          <a:p>
            <a:pPr>
              <a:lnSpc>
                <a:spcPct val="90000"/>
              </a:lnSpc>
            </a:pPr>
            <a:r>
              <a:rPr lang="hu-HU" sz="3600" dirty="0" smtClean="0"/>
              <a:t>A labdarúgás kezdeti nyomai – XII. század.</a:t>
            </a:r>
          </a:p>
          <a:p>
            <a:pPr marL="0" indent="0">
              <a:lnSpc>
                <a:spcPct val="90000"/>
              </a:lnSpc>
              <a:buNone/>
            </a:pPr>
            <a:endParaRPr lang="hu-HU" sz="3600" dirty="0" smtClean="0"/>
          </a:p>
          <a:p>
            <a:pPr>
              <a:lnSpc>
                <a:spcPct val="90000"/>
              </a:lnSpc>
            </a:pPr>
            <a:r>
              <a:rPr lang="hu-HU" sz="3600" dirty="0" smtClean="0"/>
              <a:t>XIX. század </a:t>
            </a:r>
            <a:r>
              <a:rPr lang="hu-HU" sz="3600" dirty="0" err="1" smtClean="0"/>
              <a:t>rugby-football</a:t>
            </a:r>
            <a:r>
              <a:rPr lang="hu-HU" sz="3600" dirty="0" smtClean="0"/>
              <a:t> és </a:t>
            </a:r>
            <a:r>
              <a:rPr lang="hu-HU" sz="3600" dirty="0" err="1" smtClean="0"/>
              <a:t>soccer</a:t>
            </a:r>
            <a:r>
              <a:rPr lang="hu-HU" sz="3600" dirty="0" smtClean="0"/>
              <a:t>.</a:t>
            </a:r>
          </a:p>
          <a:p>
            <a:endParaRPr lang="hu-HU" dirty="0"/>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
        <p:nvSpPr>
          <p:cNvPr id="11"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pPr algn="ctr"/>
            <a:r>
              <a:rPr lang="hu-HU" sz="5400" b="1" dirty="0" smtClean="0"/>
              <a:t>Európa - Magyarország</a:t>
            </a:r>
            <a:endParaRPr lang="hu-HU" sz="5400" b="1" dirty="0"/>
          </a:p>
        </p:txBody>
      </p:sp>
      <p:sp>
        <p:nvSpPr>
          <p:cNvPr id="3" name="Tartalom helye 2"/>
          <p:cNvSpPr>
            <a:spLocks noGrp="1"/>
          </p:cNvSpPr>
          <p:nvPr>
            <p:ph idx="1"/>
          </p:nvPr>
        </p:nvSpPr>
        <p:spPr/>
        <p:txBody>
          <a:bodyPr/>
          <a:lstStyle/>
          <a:p>
            <a:r>
              <a:rPr lang="hu-HU" sz="3200" dirty="0"/>
              <a:t>A középkori életmódot egyre inkább jellemezte a szabadidő</a:t>
            </a:r>
            <a:r>
              <a:rPr lang="hu-HU" sz="3200" dirty="0" smtClean="0"/>
              <a:t>.</a:t>
            </a:r>
          </a:p>
          <a:p>
            <a:endParaRPr lang="hu-HU" sz="3200" dirty="0"/>
          </a:p>
          <a:p>
            <a:r>
              <a:rPr lang="hu-HU" sz="3200" dirty="0"/>
              <a:t>Magyarország – vallási okok – 62 nap pihenő</a:t>
            </a:r>
            <a:r>
              <a:rPr lang="hu-HU" sz="3200" dirty="0" smtClean="0"/>
              <a:t>.</a:t>
            </a:r>
          </a:p>
          <a:p>
            <a:pPr marL="0" indent="0">
              <a:buNone/>
            </a:pPr>
            <a:endParaRPr lang="hu-HU" sz="3200" dirty="0"/>
          </a:p>
          <a:p>
            <a:r>
              <a:rPr lang="hu-HU" sz="3200" dirty="0"/>
              <a:t>365 napból 114 szabad illetve ünnepnap.</a:t>
            </a:r>
          </a:p>
          <a:p>
            <a:endParaRPr lang="hu-HU" dirty="0"/>
          </a:p>
        </p:txBody>
      </p:sp>
      <p:pic>
        <p:nvPicPr>
          <p:cNvPr id="4" name="Picture 9" descr="D:\Documents and Settings\minőségügy\Dokumentumok\Képek\Logok\DE_logo.jpg"/>
          <p:cNvPicPr>
            <a:picLocks noChangeAspect="1" noChangeArrowheads="1"/>
          </p:cNvPicPr>
          <p:nvPr/>
        </p:nvPicPr>
        <p:blipFill>
          <a:blip r:embed="rId2" cstate="print"/>
          <a:srcRect/>
          <a:stretch>
            <a:fillRect/>
          </a:stretch>
        </p:blipFill>
        <p:spPr bwMode="auto">
          <a:xfrm>
            <a:off x="0" y="6237312"/>
            <a:ext cx="478487" cy="620688"/>
          </a:xfrm>
          <a:prstGeom prst="rect">
            <a:avLst/>
          </a:prstGeom>
          <a:noFill/>
          <a:ln w="9525">
            <a:noFill/>
            <a:miter lim="800000"/>
            <a:headEnd/>
            <a:tailEnd/>
          </a:ln>
        </p:spPr>
      </p:pic>
      <p:pic>
        <p:nvPicPr>
          <p:cNvPr id="5" name="Picture 10" descr="Logo"/>
          <p:cNvPicPr>
            <a:picLocks noChangeAspect="1" noChangeArrowheads="1"/>
          </p:cNvPicPr>
          <p:nvPr/>
        </p:nvPicPr>
        <p:blipFill>
          <a:blip r:embed="rId3" cstate="print"/>
          <a:srcRect/>
          <a:stretch>
            <a:fillRect/>
          </a:stretch>
        </p:blipFill>
        <p:spPr bwMode="auto">
          <a:xfrm>
            <a:off x="539552" y="6309320"/>
            <a:ext cx="542127" cy="548680"/>
          </a:xfrm>
          <a:prstGeom prst="rect">
            <a:avLst/>
          </a:prstGeom>
          <a:noFill/>
          <a:ln w="9525">
            <a:noFill/>
            <a:miter lim="800000"/>
            <a:headEnd/>
            <a:tailEnd/>
          </a:ln>
        </p:spPr>
      </p:pic>
      <p:pic>
        <p:nvPicPr>
          <p:cNvPr id="6" name="Kép 3"/>
          <p:cNvPicPr>
            <a:picLocks noChangeAspect="1" noChangeArrowheads="1"/>
          </p:cNvPicPr>
          <p:nvPr/>
        </p:nvPicPr>
        <p:blipFill>
          <a:blip r:embed="rId4" cstate="print"/>
          <a:srcRect/>
          <a:stretch>
            <a:fillRect/>
          </a:stretch>
        </p:blipFill>
        <p:spPr bwMode="auto">
          <a:xfrm>
            <a:off x="5724128" y="6327130"/>
            <a:ext cx="1691680" cy="530870"/>
          </a:xfrm>
          <a:prstGeom prst="rect">
            <a:avLst/>
          </a:prstGeom>
          <a:noFill/>
          <a:ln w="9525">
            <a:noFill/>
            <a:miter lim="800000"/>
            <a:headEnd/>
            <a:tailEnd/>
          </a:ln>
        </p:spPr>
      </p:pic>
      <p:pic>
        <p:nvPicPr>
          <p:cNvPr id="7" name="Picture 9" descr="D:\Documents and Settings\minőségügy\Dokumentumok\Képek\Logok\image_preview.jpg"/>
          <p:cNvPicPr>
            <a:picLocks noChangeAspect="1" noChangeArrowheads="1"/>
          </p:cNvPicPr>
          <p:nvPr/>
        </p:nvPicPr>
        <p:blipFill>
          <a:blip r:embed="rId5" cstate="print"/>
          <a:srcRect/>
          <a:stretch>
            <a:fillRect/>
          </a:stretch>
        </p:blipFill>
        <p:spPr bwMode="auto">
          <a:xfrm>
            <a:off x="7452320" y="6333626"/>
            <a:ext cx="1691680" cy="524374"/>
          </a:xfrm>
          <a:prstGeom prst="rect">
            <a:avLst/>
          </a:prstGeom>
          <a:noFill/>
          <a:ln w="9525">
            <a:noFill/>
            <a:miter lim="800000"/>
            <a:headEnd/>
            <a:tailEnd/>
          </a:ln>
        </p:spPr>
      </p:pic>
      <p:sp>
        <p:nvSpPr>
          <p:cNvPr id="9"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sp>
        <p:nvSpPr>
          <p:cNvPr id="10"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31789803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980728"/>
            <a:ext cx="8229600" cy="5343872"/>
          </a:xfrm>
        </p:spPr>
        <p:txBody>
          <a:bodyPr>
            <a:normAutofit/>
          </a:bodyPr>
          <a:lstStyle/>
          <a:p>
            <a:endParaRPr lang="hu-HU" sz="2400" dirty="0" smtClean="0"/>
          </a:p>
          <a:p>
            <a:r>
              <a:rPr lang="hu-HU" sz="3200" dirty="0" smtClean="0"/>
              <a:t>A játékos kedv megnő. Adott az időkeret, de mit is játszottak.</a:t>
            </a:r>
          </a:p>
          <a:p>
            <a:endParaRPr lang="hu-HU" sz="3200" dirty="0" smtClean="0"/>
          </a:p>
          <a:p>
            <a:r>
              <a:rPr lang="hu-HU" sz="3200" dirty="0" smtClean="0"/>
              <a:t>Meglepően  gazdag választék. Mai játékok számos változatával találkozunk.</a:t>
            </a:r>
          </a:p>
          <a:p>
            <a:endParaRPr lang="hu-HU" sz="3200" dirty="0" smtClean="0"/>
          </a:p>
          <a:p>
            <a:r>
              <a:rPr lang="hu-HU" sz="3200" dirty="0" smtClean="0"/>
              <a:t>Szellemi és mozgásos játékok.</a:t>
            </a:r>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
        <p:nvSpPr>
          <p:cNvPr id="11"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graphicFrame>
        <p:nvGraphicFramePr>
          <p:cNvPr id="17" name="Táblázat 16"/>
          <p:cNvGraphicFramePr>
            <a:graphicFrameLocks noGrp="1"/>
          </p:cNvGraphicFramePr>
          <p:nvPr/>
        </p:nvGraphicFramePr>
        <p:xfrm>
          <a:off x="251520" y="476673"/>
          <a:ext cx="8712968" cy="5832646"/>
        </p:xfrm>
        <a:graphic>
          <a:graphicData uri="http://schemas.openxmlformats.org/drawingml/2006/table">
            <a:tbl>
              <a:tblPr/>
              <a:tblGrid>
                <a:gridCol w="2178242"/>
                <a:gridCol w="2178242"/>
                <a:gridCol w="2178242"/>
                <a:gridCol w="2178242"/>
              </a:tblGrid>
              <a:tr h="377338">
                <a:tc gridSpan="4">
                  <a:txBody>
                    <a:bodyPr/>
                    <a:lstStyle/>
                    <a:p>
                      <a:pPr algn="ctr">
                        <a:lnSpc>
                          <a:spcPct val="115000"/>
                        </a:lnSpc>
                        <a:spcAft>
                          <a:spcPts val="0"/>
                        </a:spcAft>
                      </a:pPr>
                      <a:r>
                        <a:rPr lang="hu-HU" sz="2000" b="1" dirty="0">
                          <a:latin typeface="Times New Roman"/>
                          <a:ea typeface="Calibri"/>
                          <a:cs typeface="Times New Roman"/>
                        </a:rPr>
                        <a:t>Játékváltozatok a középkori Európában</a:t>
                      </a:r>
                      <a:endParaRPr lang="hu-HU" sz="2000" dirty="0">
                        <a:latin typeface="Calibri"/>
                        <a:ea typeface="Calibri"/>
                        <a:cs typeface="Times New Roman"/>
                      </a:endParaRPr>
                    </a:p>
                  </a:txBody>
                  <a:tcPr marL="46548" marR="465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hu-HU"/>
                    </a:p>
                  </a:txBody>
                  <a:tcPr/>
                </a:tc>
                <a:tc hMerge="1">
                  <a:txBody>
                    <a:bodyPr/>
                    <a:lstStyle/>
                    <a:p>
                      <a:endParaRPr lang="hu-HU"/>
                    </a:p>
                  </a:txBody>
                  <a:tcPr/>
                </a:tc>
                <a:tc hMerge="1">
                  <a:txBody>
                    <a:bodyPr/>
                    <a:lstStyle/>
                    <a:p>
                      <a:endParaRPr lang="hu-HU"/>
                    </a:p>
                  </a:txBody>
                  <a:tcPr/>
                </a:tc>
              </a:tr>
              <a:tr h="329288">
                <a:tc gridSpan="2">
                  <a:txBody>
                    <a:bodyPr/>
                    <a:lstStyle/>
                    <a:p>
                      <a:pPr algn="ctr">
                        <a:lnSpc>
                          <a:spcPct val="115000"/>
                        </a:lnSpc>
                        <a:spcAft>
                          <a:spcPts val="0"/>
                        </a:spcAft>
                      </a:pPr>
                      <a:r>
                        <a:rPr lang="hu-HU" sz="1800" b="1" dirty="0">
                          <a:latin typeface="Times New Roman"/>
                          <a:ea typeface="Calibri"/>
                          <a:cs typeface="Times New Roman"/>
                        </a:rPr>
                        <a:t>Szellemi játékok</a:t>
                      </a:r>
                      <a:endParaRPr lang="hu-HU" sz="1800" dirty="0">
                        <a:latin typeface="Calibri"/>
                        <a:ea typeface="Calibri"/>
                        <a:cs typeface="Times New Roman"/>
                      </a:endParaRPr>
                    </a:p>
                  </a:txBody>
                  <a:tcPr marL="46548" marR="465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hu-HU"/>
                    </a:p>
                  </a:txBody>
                  <a:tcPr/>
                </a:tc>
                <a:tc gridSpan="2">
                  <a:txBody>
                    <a:bodyPr/>
                    <a:lstStyle/>
                    <a:p>
                      <a:pPr algn="ctr">
                        <a:lnSpc>
                          <a:spcPct val="115000"/>
                        </a:lnSpc>
                        <a:spcAft>
                          <a:spcPts val="0"/>
                        </a:spcAft>
                      </a:pPr>
                      <a:r>
                        <a:rPr lang="hu-HU" sz="1800" b="1" dirty="0">
                          <a:latin typeface="Times New Roman"/>
                          <a:ea typeface="Calibri"/>
                          <a:cs typeface="Times New Roman"/>
                        </a:rPr>
                        <a:t>Mozgásos játékok</a:t>
                      </a:r>
                      <a:endParaRPr lang="hu-HU" sz="1800" dirty="0">
                        <a:latin typeface="Calibri"/>
                        <a:ea typeface="Calibri"/>
                        <a:cs typeface="Times New Roman"/>
                      </a:endParaRPr>
                    </a:p>
                  </a:txBody>
                  <a:tcPr marL="46548" marR="465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hu-HU"/>
                    </a:p>
                  </a:txBody>
                  <a:tcPr/>
                </a:tc>
              </a:tr>
              <a:tr h="296480">
                <a:tc>
                  <a:txBody>
                    <a:bodyPr/>
                    <a:lstStyle/>
                    <a:p>
                      <a:pPr algn="ctr">
                        <a:lnSpc>
                          <a:spcPct val="115000"/>
                        </a:lnSpc>
                        <a:spcAft>
                          <a:spcPts val="0"/>
                        </a:spcAft>
                      </a:pPr>
                      <a:r>
                        <a:rPr lang="hu-HU" sz="1600" b="1" dirty="0">
                          <a:latin typeface="Times New Roman"/>
                          <a:ea typeface="Calibri"/>
                          <a:cs typeface="Times New Roman"/>
                        </a:rPr>
                        <a:t>Típus</a:t>
                      </a:r>
                      <a:endParaRPr lang="hu-HU" sz="1600" dirty="0">
                        <a:latin typeface="Calibri"/>
                        <a:ea typeface="Calibri"/>
                        <a:cs typeface="Times New Roman"/>
                      </a:endParaRPr>
                    </a:p>
                  </a:txBody>
                  <a:tcPr marL="46548" marR="465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u-HU" sz="1600" b="1" dirty="0">
                          <a:latin typeface="Times New Roman"/>
                          <a:ea typeface="Calibri"/>
                          <a:cs typeface="Times New Roman"/>
                        </a:rPr>
                        <a:t>Példák, variációk</a:t>
                      </a:r>
                      <a:endParaRPr lang="hu-HU" sz="1600" dirty="0">
                        <a:latin typeface="Calibri"/>
                        <a:ea typeface="Calibri"/>
                        <a:cs typeface="Times New Roman"/>
                      </a:endParaRPr>
                    </a:p>
                  </a:txBody>
                  <a:tcPr marL="46548" marR="465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u-HU" sz="1600" b="1" dirty="0">
                          <a:latin typeface="Times New Roman"/>
                          <a:ea typeface="Calibri"/>
                          <a:cs typeface="Times New Roman"/>
                        </a:rPr>
                        <a:t>Típus</a:t>
                      </a:r>
                      <a:endParaRPr lang="hu-HU" sz="1600" dirty="0">
                        <a:latin typeface="Calibri"/>
                        <a:ea typeface="Calibri"/>
                        <a:cs typeface="Times New Roman"/>
                      </a:endParaRPr>
                    </a:p>
                  </a:txBody>
                  <a:tcPr marL="46548" marR="465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u-HU" sz="1600" b="1" dirty="0">
                          <a:latin typeface="Times New Roman"/>
                          <a:ea typeface="Calibri"/>
                          <a:cs typeface="Times New Roman"/>
                        </a:rPr>
                        <a:t>Példák, variációk</a:t>
                      </a:r>
                      <a:endParaRPr lang="hu-HU" sz="1600" dirty="0">
                        <a:latin typeface="Calibri"/>
                        <a:ea typeface="Calibri"/>
                        <a:cs typeface="Times New Roman"/>
                      </a:endParaRPr>
                    </a:p>
                  </a:txBody>
                  <a:tcPr marL="46548" marR="465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7623">
                <a:tc>
                  <a:txBody>
                    <a:bodyPr/>
                    <a:lstStyle/>
                    <a:p>
                      <a:pPr algn="ctr">
                        <a:lnSpc>
                          <a:spcPct val="115000"/>
                        </a:lnSpc>
                        <a:spcAft>
                          <a:spcPts val="0"/>
                        </a:spcAft>
                      </a:pPr>
                      <a:endParaRPr lang="hu-HU" sz="1200" dirty="0">
                        <a:latin typeface="Calibri"/>
                        <a:ea typeface="Calibri"/>
                        <a:cs typeface="Times New Roman"/>
                      </a:endParaRPr>
                    </a:p>
                    <a:p>
                      <a:pPr algn="ctr">
                        <a:lnSpc>
                          <a:spcPct val="115000"/>
                        </a:lnSpc>
                        <a:spcAft>
                          <a:spcPts val="0"/>
                        </a:spcAft>
                      </a:pPr>
                      <a:r>
                        <a:rPr lang="hu-HU" sz="1200" b="1" dirty="0">
                          <a:latin typeface="Times New Roman"/>
                          <a:ea typeface="Calibri"/>
                          <a:cs typeface="Times New Roman"/>
                        </a:rPr>
                        <a:t>Szerencsejátékok</a:t>
                      </a:r>
                      <a:endParaRPr lang="hu-HU" sz="1200" dirty="0">
                        <a:latin typeface="Calibri"/>
                        <a:ea typeface="Calibri"/>
                        <a:cs typeface="Times New Roman"/>
                      </a:endParaRPr>
                    </a:p>
                  </a:txBody>
                  <a:tcPr marL="46548" marR="465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Calibri"/>
                        <a:buChar char="-"/>
                      </a:pPr>
                      <a:r>
                        <a:rPr lang="hu-HU" sz="1200" b="1" dirty="0">
                          <a:latin typeface="Times New Roman"/>
                          <a:ea typeface="Calibri"/>
                          <a:cs typeface="Times New Roman"/>
                        </a:rPr>
                        <a:t>kockajáték és változati</a:t>
                      </a:r>
                      <a:endParaRPr lang="hu-HU" sz="1200" dirty="0">
                        <a:latin typeface="Calibri"/>
                        <a:ea typeface="Calibri"/>
                        <a:cs typeface="Times New Roman"/>
                      </a:endParaRPr>
                    </a:p>
                    <a:p>
                      <a:pPr marL="342900" lvl="0" indent="-342900">
                        <a:lnSpc>
                          <a:spcPct val="115000"/>
                        </a:lnSpc>
                        <a:spcAft>
                          <a:spcPts val="0"/>
                        </a:spcAft>
                        <a:buFont typeface="Calibri"/>
                        <a:buChar char="-"/>
                      </a:pPr>
                      <a:r>
                        <a:rPr lang="hu-HU" sz="1200" b="1" dirty="0">
                          <a:latin typeface="Times New Roman"/>
                          <a:ea typeface="Calibri"/>
                          <a:cs typeface="Times New Roman"/>
                        </a:rPr>
                        <a:t>egyalternatívás szerencsejátékok</a:t>
                      </a:r>
                      <a:endParaRPr lang="hu-HU" sz="1200" dirty="0">
                        <a:latin typeface="Calibri"/>
                        <a:ea typeface="Calibri"/>
                        <a:cs typeface="Times New Roman"/>
                      </a:endParaRPr>
                    </a:p>
                    <a:p>
                      <a:pPr marL="342900" lvl="0" indent="-342900">
                        <a:lnSpc>
                          <a:spcPct val="115000"/>
                        </a:lnSpc>
                        <a:spcAft>
                          <a:spcPts val="0"/>
                        </a:spcAft>
                        <a:buFont typeface="Calibri"/>
                        <a:buChar char="-"/>
                      </a:pPr>
                      <a:r>
                        <a:rPr lang="hu-HU" sz="1200" b="1" dirty="0">
                          <a:latin typeface="Times New Roman"/>
                          <a:ea typeface="Calibri"/>
                          <a:cs typeface="Times New Roman"/>
                        </a:rPr>
                        <a:t>szerencsefazék</a:t>
                      </a:r>
                      <a:endParaRPr lang="hu-HU" sz="1200" dirty="0">
                        <a:latin typeface="Calibri"/>
                        <a:ea typeface="Calibri"/>
                        <a:cs typeface="Times New Roman"/>
                      </a:endParaRPr>
                    </a:p>
                    <a:p>
                      <a:pPr marL="342900" lvl="0" indent="-342900">
                        <a:lnSpc>
                          <a:spcPct val="115000"/>
                        </a:lnSpc>
                        <a:spcAft>
                          <a:spcPts val="0"/>
                        </a:spcAft>
                        <a:buFont typeface="Calibri"/>
                        <a:buChar char="-"/>
                      </a:pPr>
                      <a:r>
                        <a:rPr lang="hu-HU" sz="1200" b="1" dirty="0">
                          <a:latin typeface="Times New Roman"/>
                          <a:ea typeface="Calibri"/>
                          <a:cs typeface="Times New Roman"/>
                        </a:rPr>
                        <a:t>lutri és rulett</a:t>
                      </a:r>
                      <a:endParaRPr lang="hu-HU" sz="1200" dirty="0">
                        <a:latin typeface="Calibri"/>
                        <a:ea typeface="Calibri"/>
                        <a:cs typeface="Times New Roman"/>
                      </a:endParaRPr>
                    </a:p>
                  </a:txBody>
                  <a:tcPr marL="46548" marR="465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hu-HU" sz="1200" dirty="0">
                        <a:latin typeface="Calibri"/>
                        <a:ea typeface="Calibri"/>
                        <a:cs typeface="Times New Roman"/>
                      </a:endParaRPr>
                    </a:p>
                    <a:p>
                      <a:pPr algn="ctr">
                        <a:lnSpc>
                          <a:spcPct val="115000"/>
                        </a:lnSpc>
                        <a:spcAft>
                          <a:spcPts val="0"/>
                        </a:spcAft>
                      </a:pPr>
                      <a:r>
                        <a:rPr lang="hu-HU" sz="1200" b="1" dirty="0">
                          <a:latin typeface="Times New Roman"/>
                          <a:ea typeface="Calibri"/>
                          <a:cs typeface="Times New Roman"/>
                        </a:rPr>
                        <a:t>Testnevelési játékok</a:t>
                      </a:r>
                      <a:endParaRPr lang="hu-HU" sz="1200" dirty="0">
                        <a:latin typeface="Calibri"/>
                        <a:ea typeface="Calibri"/>
                        <a:cs typeface="Times New Roman"/>
                      </a:endParaRPr>
                    </a:p>
                  </a:txBody>
                  <a:tcPr marL="46548" marR="465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spcAft>
                          <a:spcPts val="0"/>
                        </a:spcAft>
                      </a:pPr>
                      <a:endParaRPr lang="hu-HU" sz="1200" dirty="0">
                        <a:latin typeface="Calibri"/>
                        <a:ea typeface="Calibri"/>
                        <a:cs typeface="Times New Roman"/>
                      </a:endParaRPr>
                    </a:p>
                    <a:p>
                      <a:pPr marL="342900" lvl="0" indent="-342900">
                        <a:lnSpc>
                          <a:spcPct val="115000"/>
                        </a:lnSpc>
                        <a:spcAft>
                          <a:spcPts val="0"/>
                        </a:spcAft>
                        <a:buFont typeface="Calibri"/>
                        <a:buChar char="-"/>
                      </a:pPr>
                      <a:r>
                        <a:rPr lang="hu-HU" sz="1200" b="1" dirty="0">
                          <a:latin typeface="Times New Roman"/>
                          <a:ea typeface="Calibri"/>
                          <a:cs typeface="Times New Roman"/>
                        </a:rPr>
                        <a:t>futó-, fogó-, ugrójátékok</a:t>
                      </a:r>
                      <a:endParaRPr lang="hu-HU" sz="1200" dirty="0">
                        <a:latin typeface="Calibri"/>
                        <a:ea typeface="Calibri"/>
                        <a:cs typeface="Times New Roman"/>
                      </a:endParaRPr>
                    </a:p>
                    <a:p>
                      <a:pPr marL="342900" lvl="0" indent="-342900">
                        <a:lnSpc>
                          <a:spcPct val="115000"/>
                        </a:lnSpc>
                        <a:spcAft>
                          <a:spcPts val="0"/>
                        </a:spcAft>
                        <a:buFont typeface="Calibri"/>
                        <a:buChar char="-"/>
                      </a:pPr>
                      <a:r>
                        <a:rPr lang="hu-HU" sz="1200" b="1" dirty="0">
                          <a:latin typeface="Times New Roman"/>
                          <a:ea typeface="Calibri"/>
                          <a:cs typeface="Times New Roman"/>
                        </a:rPr>
                        <a:t>keresők</a:t>
                      </a:r>
                      <a:endParaRPr lang="hu-HU" sz="1200" dirty="0">
                        <a:latin typeface="Calibri"/>
                        <a:ea typeface="Calibri"/>
                        <a:cs typeface="Times New Roman"/>
                      </a:endParaRPr>
                    </a:p>
                    <a:p>
                      <a:pPr marL="342900" lvl="0" indent="-342900">
                        <a:lnSpc>
                          <a:spcPct val="115000"/>
                        </a:lnSpc>
                        <a:spcAft>
                          <a:spcPts val="0"/>
                        </a:spcAft>
                        <a:buFont typeface="Calibri"/>
                        <a:buChar char="-"/>
                      </a:pPr>
                      <a:r>
                        <a:rPr lang="hu-HU" sz="1200" b="1" dirty="0">
                          <a:latin typeface="Times New Roman"/>
                          <a:ea typeface="Calibri"/>
                          <a:cs typeface="Times New Roman"/>
                        </a:rPr>
                        <a:t>harci játékok</a:t>
                      </a:r>
                      <a:endParaRPr lang="hu-HU" sz="1200" dirty="0">
                        <a:latin typeface="Calibri"/>
                        <a:ea typeface="Calibri"/>
                        <a:cs typeface="Times New Roman"/>
                      </a:endParaRPr>
                    </a:p>
                  </a:txBody>
                  <a:tcPr marL="46548" marR="465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7623">
                <a:tc>
                  <a:txBody>
                    <a:bodyPr/>
                    <a:lstStyle/>
                    <a:p>
                      <a:pPr algn="ctr">
                        <a:lnSpc>
                          <a:spcPct val="115000"/>
                        </a:lnSpc>
                        <a:spcAft>
                          <a:spcPts val="0"/>
                        </a:spcAft>
                      </a:pPr>
                      <a:endParaRPr lang="hu-HU" sz="1200">
                        <a:latin typeface="Calibri"/>
                        <a:ea typeface="Calibri"/>
                        <a:cs typeface="Times New Roman"/>
                      </a:endParaRPr>
                    </a:p>
                    <a:p>
                      <a:pPr algn="ctr">
                        <a:lnSpc>
                          <a:spcPct val="115000"/>
                        </a:lnSpc>
                        <a:spcAft>
                          <a:spcPts val="0"/>
                        </a:spcAft>
                      </a:pPr>
                      <a:r>
                        <a:rPr lang="hu-HU" sz="1200" b="1">
                          <a:latin typeface="Times New Roman"/>
                          <a:ea typeface="Calibri"/>
                          <a:cs typeface="Times New Roman"/>
                        </a:rPr>
                        <a:t>Taktikai szerencsejátékok</a:t>
                      </a:r>
                      <a:endParaRPr lang="hu-HU" sz="1200">
                        <a:latin typeface="Calibri"/>
                        <a:ea typeface="Calibri"/>
                        <a:cs typeface="Times New Roman"/>
                      </a:endParaRPr>
                    </a:p>
                  </a:txBody>
                  <a:tcPr marL="46548" marR="465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spcAft>
                          <a:spcPts val="0"/>
                        </a:spcAft>
                      </a:pPr>
                      <a:endParaRPr lang="hu-HU" sz="1200">
                        <a:latin typeface="Calibri"/>
                        <a:ea typeface="Calibri"/>
                        <a:cs typeface="Times New Roman"/>
                      </a:endParaRPr>
                    </a:p>
                    <a:p>
                      <a:pPr marL="342900" lvl="0" indent="-342900">
                        <a:lnSpc>
                          <a:spcPct val="115000"/>
                        </a:lnSpc>
                        <a:spcAft>
                          <a:spcPts val="0"/>
                        </a:spcAft>
                        <a:buFont typeface="Calibri"/>
                        <a:buChar char="-"/>
                      </a:pPr>
                      <a:r>
                        <a:rPr lang="hu-HU" sz="1200" b="1">
                          <a:latin typeface="Times New Roman"/>
                          <a:ea typeface="Calibri"/>
                          <a:cs typeface="Times New Roman"/>
                        </a:rPr>
                        <a:t>tábla</a:t>
                      </a:r>
                      <a:endParaRPr lang="hu-HU" sz="1200">
                        <a:latin typeface="Calibri"/>
                        <a:ea typeface="Calibri"/>
                        <a:cs typeface="Times New Roman"/>
                      </a:endParaRPr>
                    </a:p>
                    <a:p>
                      <a:pPr marL="342900" lvl="0" indent="-342900">
                        <a:lnSpc>
                          <a:spcPct val="115000"/>
                        </a:lnSpc>
                        <a:spcAft>
                          <a:spcPts val="0"/>
                        </a:spcAft>
                        <a:buFont typeface="Calibri"/>
                        <a:buChar char="-"/>
                      </a:pPr>
                      <a:r>
                        <a:rPr lang="hu-HU" sz="1200" b="1">
                          <a:latin typeface="Times New Roman"/>
                          <a:ea typeface="Calibri"/>
                          <a:cs typeface="Times New Roman"/>
                        </a:rPr>
                        <a:t>kártyajátékok és változatai</a:t>
                      </a:r>
                      <a:endParaRPr lang="hu-HU" sz="1200">
                        <a:latin typeface="Calibri"/>
                        <a:ea typeface="Calibri"/>
                        <a:cs typeface="Times New Roman"/>
                      </a:endParaRPr>
                    </a:p>
                    <a:p>
                      <a:pPr marL="342900" lvl="0" indent="-342900">
                        <a:lnSpc>
                          <a:spcPct val="115000"/>
                        </a:lnSpc>
                        <a:spcAft>
                          <a:spcPts val="0"/>
                        </a:spcAft>
                        <a:buFont typeface="Calibri"/>
                        <a:buChar char="-"/>
                      </a:pPr>
                      <a:r>
                        <a:rPr lang="hu-HU" sz="1200" b="1">
                          <a:latin typeface="Times New Roman"/>
                          <a:ea typeface="Calibri"/>
                          <a:cs typeface="Times New Roman"/>
                        </a:rPr>
                        <a:t>dominó</a:t>
                      </a:r>
                      <a:endParaRPr lang="hu-HU" sz="1200">
                        <a:latin typeface="Calibri"/>
                        <a:ea typeface="Calibri"/>
                        <a:cs typeface="Times New Roman"/>
                      </a:endParaRPr>
                    </a:p>
                  </a:txBody>
                  <a:tcPr marL="46548" marR="465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hu-HU" sz="1200">
                        <a:latin typeface="Calibri"/>
                        <a:ea typeface="Calibri"/>
                        <a:cs typeface="Times New Roman"/>
                      </a:endParaRPr>
                    </a:p>
                    <a:p>
                      <a:pPr algn="ctr">
                        <a:lnSpc>
                          <a:spcPct val="115000"/>
                        </a:lnSpc>
                        <a:spcAft>
                          <a:spcPts val="0"/>
                        </a:spcAft>
                      </a:pPr>
                      <a:r>
                        <a:rPr lang="hu-HU" sz="1200" b="1">
                          <a:latin typeface="Times New Roman"/>
                          <a:ea typeface="Calibri"/>
                          <a:cs typeface="Times New Roman"/>
                        </a:rPr>
                        <a:t>Labdajátékok</a:t>
                      </a:r>
                      <a:endParaRPr lang="hu-HU" sz="1200">
                        <a:latin typeface="Calibri"/>
                        <a:ea typeface="Calibri"/>
                        <a:cs typeface="Times New Roman"/>
                      </a:endParaRPr>
                    </a:p>
                  </a:txBody>
                  <a:tcPr marL="46548" marR="465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Calibri"/>
                        <a:buChar char="-"/>
                      </a:pPr>
                      <a:r>
                        <a:rPr lang="hu-HU" sz="1200" b="1" dirty="0">
                          <a:latin typeface="Times New Roman"/>
                          <a:ea typeface="Calibri"/>
                          <a:cs typeface="Times New Roman"/>
                        </a:rPr>
                        <a:t>labdarúgás</a:t>
                      </a:r>
                      <a:endParaRPr lang="hu-HU" sz="1200" dirty="0">
                        <a:latin typeface="Calibri"/>
                        <a:ea typeface="Calibri"/>
                        <a:cs typeface="Times New Roman"/>
                      </a:endParaRPr>
                    </a:p>
                    <a:p>
                      <a:pPr marL="342900" lvl="0" indent="-342900">
                        <a:lnSpc>
                          <a:spcPct val="115000"/>
                        </a:lnSpc>
                        <a:spcAft>
                          <a:spcPts val="0"/>
                        </a:spcAft>
                        <a:buFont typeface="Calibri"/>
                        <a:buChar char="-"/>
                      </a:pPr>
                      <a:r>
                        <a:rPr lang="hu-HU" sz="1200" b="1" dirty="0">
                          <a:latin typeface="Times New Roman"/>
                          <a:ea typeface="Calibri"/>
                          <a:cs typeface="Times New Roman"/>
                        </a:rPr>
                        <a:t>rögbi</a:t>
                      </a:r>
                      <a:endParaRPr lang="hu-HU" sz="1200" dirty="0">
                        <a:latin typeface="Calibri"/>
                        <a:ea typeface="Calibri"/>
                        <a:cs typeface="Times New Roman"/>
                      </a:endParaRPr>
                    </a:p>
                    <a:p>
                      <a:pPr marL="342900" lvl="0" indent="-342900">
                        <a:lnSpc>
                          <a:spcPct val="115000"/>
                        </a:lnSpc>
                        <a:spcAft>
                          <a:spcPts val="0"/>
                        </a:spcAft>
                        <a:buFont typeface="Calibri"/>
                        <a:buChar char="-"/>
                      </a:pPr>
                      <a:r>
                        <a:rPr lang="hu-HU" sz="1200" b="1" dirty="0">
                          <a:latin typeface="Times New Roman"/>
                          <a:ea typeface="Calibri"/>
                          <a:cs typeface="Times New Roman"/>
                        </a:rPr>
                        <a:t>tenisz</a:t>
                      </a:r>
                      <a:endParaRPr lang="hu-HU" sz="1200" dirty="0">
                        <a:latin typeface="Calibri"/>
                        <a:ea typeface="Calibri"/>
                        <a:cs typeface="Times New Roman"/>
                      </a:endParaRPr>
                    </a:p>
                    <a:p>
                      <a:pPr marL="342900" lvl="0" indent="-342900">
                        <a:lnSpc>
                          <a:spcPct val="115000"/>
                        </a:lnSpc>
                        <a:spcAft>
                          <a:spcPts val="0"/>
                        </a:spcAft>
                        <a:buFont typeface="Calibri"/>
                        <a:buChar char="-"/>
                      </a:pPr>
                      <a:r>
                        <a:rPr lang="hu-HU" sz="1200" b="1" dirty="0">
                          <a:latin typeface="Times New Roman"/>
                          <a:ea typeface="Calibri"/>
                          <a:cs typeface="Times New Roman"/>
                        </a:rPr>
                        <a:t>tollaslabda</a:t>
                      </a:r>
                      <a:endParaRPr lang="hu-HU" sz="1200" dirty="0">
                        <a:latin typeface="Calibri"/>
                        <a:ea typeface="Calibri"/>
                        <a:cs typeface="Times New Roman"/>
                      </a:endParaRPr>
                    </a:p>
                    <a:p>
                      <a:pPr marL="342900" lvl="0" indent="-342900">
                        <a:lnSpc>
                          <a:spcPct val="115000"/>
                        </a:lnSpc>
                        <a:spcAft>
                          <a:spcPts val="0"/>
                        </a:spcAft>
                        <a:buFont typeface="Calibri"/>
                        <a:buChar char="-"/>
                      </a:pPr>
                      <a:r>
                        <a:rPr lang="hu-HU" sz="1200" b="1" dirty="0">
                          <a:latin typeface="Times New Roman"/>
                          <a:ea typeface="Calibri"/>
                          <a:cs typeface="Times New Roman"/>
                        </a:rPr>
                        <a:t>ütős labdajátékok</a:t>
                      </a:r>
                      <a:endParaRPr lang="hu-HU" sz="1200" dirty="0">
                        <a:latin typeface="Calibri"/>
                        <a:ea typeface="Calibri"/>
                        <a:cs typeface="Times New Roman"/>
                      </a:endParaRPr>
                    </a:p>
                  </a:txBody>
                  <a:tcPr marL="46548" marR="465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8099">
                <a:tc>
                  <a:txBody>
                    <a:bodyPr/>
                    <a:lstStyle/>
                    <a:p>
                      <a:pPr algn="ctr">
                        <a:lnSpc>
                          <a:spcPct val="115000"/>
                        </a:lnSpc>
                        <a:spcAft>
                          <a:spcPts val="0"/>
                        </a:spcAft>
                      </a:pPr>
                      <a:endParaRPr lang="hu-HU" sz="1200">
                        <a:latin typeface="Calibri"/>
                        <a:ea typeface="Calibri"/>
                        <a:cs typeface="Times New Roman"/>
                      </a:endParaRPr>
                    </a:p>
                    <a:p>
                      <a:pPr algn="ctr">
                        <a:lnSpc>
                          <a:spcPct val="115000"/>
                        </a:lnSpc>
                        <a:spcAft>
                          <a:spcPts val="0"/>
                        </a:spcAft>
                      </a:pPr>
                      <a:r>
                        <a:rPr lang="hu-HU" sz="1200" b="1">
                          <a:latin typeface="Times New Roman"/>
                          <a:ea typeface="Calibri"/>
                          <a:cs typeface="Times New Roman"/>
                        </a:rPr>
                        <a:t>Taktikai játékok</a:t>
                      </a:r>
                      <a:endParaRPr lang="hu-HU" sz="1200">
                        <a:latin typeface="Calibri"/>
                        <a:ea typeface="Calibri"/>
                        <a:cs typeface="Times New Roman"/>
                      </a:endParaRPr>
                    </a:p>
                  </a:txBody>
                  <a:tcPr marL="46548" marR="465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spcAft>
                          <a:spcPts val="0"/>
                        </a:spcAft>
                      </a:pPr>
                      <a:endParaRPr lang="hu-HU" sz="1200">
                        <a:latin typeface="Calibri"/>
                        <a:ea typeface="Calibri"/>
                        <a:cs typeface="Times New Roman"/>
                      </a:endParaRPr>
                    </a:p>
                    <a:p>
                      <a:pPr marL="342900" lvl="0" indent="-342900">
                        <a:lnSpc>
                          <a:spcPct val="115000"/>
                        </a:lnSpc>
                        <a:spcAft>
                          <a:spcPts val="0"/>
                        </a:spcAft>
                        <a:buFont typeface="Calibri"/>
                        <a:buChar char="-"/>
                      </a:pPr>
                      <a:r>
                        <a:rPr lang="hu-HU" sz="1200" b="1">
                          <a:latin typeface="Times New Roman"/>
                          <a:ea typeface="Calibri"/>
                          <a:cs typeface="Times New Roman"/>
                        </a:rPr>
                        <a:t>malomjáték</a:t>
                      </a:r>
                      <a:endParaRPr lang="hu-HU" sz="1200">
                        <a:latin typeface="Calibri"/>
                        <a:ea typeface="Calibri"/>
                        <a:cs typeface="Times New Roman"/>
                      </a:endParaRPr>
                    </a:p>
                    <a:p>
                      <a:pPr marL="342900" lvl="0" indent="-342900">
                        <a:lnSpc>
                          <a:spcPct val="115000"/>
                        </a:lnSpc>
                        <a:spcAft>
                          <a:spcPts val="0"/>
                        </a:spcAft>
                        <a:buFont typeface="Calibri"/>
                        <a:buChar char="-"/>
                      </a:pPr>
                      <a:r>
                        <a:rPr lang="hu-HU" sz="1200" b="1">
                          <a:latin typeface="Times New Roman"/>
                          <a:ea typeface="Calibri"/>
                          <a:cs typeface="Times New Roman"/>
                        </a:rPr>
                        <a:t>sakk</a:t>
                      </a:r>
                      <a:endParaRPr lang="hu-HU" sz="1200">
                        <a:latin typeface="Calibri"/>
                        <a:ea typeface="Calibri"/>
                        <a:cs typeface="Times New Roman"/>
                      </a:endParaRPr>
                    </a:p>
                  </a:txBody>
                  <a:tcPr marL="46548" marR="465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hu-HU" sz="1200">
                        <a:latin typeface="Calibri"/>
                        <a:ea typeface="Calibri"/>
                        <a:cs typeface="Times New Roman"/>
                      </a:endParaRPr>
                    </a:p>
                    <a:p>
                      <a:pPr algn="ctr">
                        <a:lnSpc>
                          <a:spcPct val="115000"/>
                        </a:lnSpc>
                        <a:spcAft>
                          <a:spcPts val="0"/>
                        </a:spcAft>
                      </a:pPr>
                      <a:r>
                        <a:rPr lang="hu-HU" sz="1200" b="1">
                          <a:latin typeface="Times New Roman"/>
                          <a:ea typeface="Calibri"/>
                          <a:cs typeface="Times New Roman"/>
                        </a:rPr>
                        <a:t>Dobó és célzó játékok</a:t>
                      </a:r>
                      <a:endParaRPr lang="hu-HU" sz="1200">
                        <a:latin typeface="Calibri"/>
                        <a:ea typeface="Calibri"/>
                        <a:cs typeface="Times New Roman"/>
                      </a:endParaRPr>
                    </a:p>
                  </a:txBody>
                  <a:tcPr marL="46548" marR="465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Calibri"/>
                        <a:buChar char="-"/>
                      </a:pPr>
                      <a:r>
                        <a:rPr lang="hu-HU" sz="1200" b="1" dirty="0">
                          <a:latin typeface="Times New Roman"/>
                          <a:ea typeface="Calibri"/>
                          <a:cs typeface="Times New Roman"/>
                        </a:rPr>
                        <a:t>cövekjáték</a:t>
                      </a:r>
                      <a:endParaRPr lang="hu-HU" sz="1200" dirty="0">
                        <a:latin typeface="Calibri"/>
                        <a:ea typeface="Calibri"/>
                        <a:cs typeface="Times New Roman"/>
                      </a:endParaRPr>
                    </a:p>
                    <a:p>
                      <a:pPr marL="342900" lvl="0" indent="-342900">
                        <a:lnSpc>
                          <a:spcPct val="115000"/>
                        </a:lnSpc>
                        <a:spcAft>
                          <a:spcPts val="0"/>
                        </a:spcAft>
                        <a:buFont typeface="Calibri"/>
                        <a:buChar char="-"/>
                      </a:pPr>
                      <a:r>
                        <a:rPr lang="hu-HU" sz="1200" b="1" dirty="0" err="1">
                          <a:latin typeface="Times New Roman"/>
                          <a:ea typeface="Calibri"/>
                          <a:cs typeface="Times New Roman"/>
                        </a:rPr>
                        <a:t>snúr</a:t>
                      </a:r>
                      <a:endParaRPr lang="hu-HU" sz="1200" dirty="0">
                        <a:latin typeface="Calibri"/>
                        <a:ea typeface="Calibri"/>
                        <a:cs typeface="Times New Roman"/>
                      </a:endParaRPr>
                    </a:p>
                    <a:p>
                      <a:pPr marL="342900" lvl="0" indent="-342900">
                        <a:lnSpc>
                          <a:spcPct val="115000"/>
                        </a:lnSpc>
                        <a:spcAft>
                          <a:spcPts val="0"/>
                        </a:spcAft>
                        <a:buFont typeface="Calibri"/>
                        <a:buChar char="-"/>
                      </a:pPr>
                      <a:r>
                        <a:rPr lang="hu-HU" sz="1200" b="1" dirty="0">
                          <a:latin typeface="Times New Roman"/>
                          <a:ea typeface="Calibri"/>
                          <a:cs typeface="Times New Roman"/>
                        </a:rPr>
                        <a:t>bige</a:t>
                      </a:r>
                      <a:endParaRPr lang="hu-HU" sz="1200" dirty="0">
                        <a:latin typeface="Calibri"/>
                        <a:ea typeface="Calibri"/>
                        <a:cs typeface="Times New Roman"/>
                      </a:endParaRPr>
                    </a:p>
                    <a:p>
                      <a:pPr marL="342900" lvl="0" indent="-342900">
                        <a:lnSpc>
                          <a:spcPct val="115000"/>
                        </a:lnSpc>
                        <a:spcAft>
                          <a:spcPts val="0"/>
                        </a:spcAft>
                        <a:buFont typeface="Calibri"/>
                        <a:buChar char="-"/>
                      </a:pPr>
                      <a:r>
                        <a:rPr lang="hu-HU" sz="1200" b="1" dirty="0" err="1">
                          <a:latin typeface="Times New Roman"/>
                          <a:ea typeface="Calibri"/>
                          <a:cs typeface="Times New Roman"/>
                        </a:rPr>
                        <a:t>célbadobás</a:t>
                      </a:r>
                      <a:endParaRPr lang="hu-HU" sz="1200" dirty="0">
                        <a:latin typeface="Calibri"/>
                        <a:ea typeface="Calibri"/>
                        <a:cs typeface="Times New Roman"/>
                      </a:endParaRPr>
                    </a:p>
                  </a:txBody>
                  <a:tcPr marL="46548" marR="465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7147">
                <a:tc>
                  <a:txBody>
                    <a:bodyPr/>
                    <a:lstStyle/>
                    <a:p>
                      <a:pPr algn="ctr">
                        <a:lnSpc>
                          <a:spcPct val="115000"/>
                        </a:lnSpc>
                        <a:spcAft>
                          <a:spcPts val="0"/>
                        </a:spcAft>
                      </a:pPr>
                      <a:endParaRPr lang="hu-HU" sz="1200">
                        <a:latin typeface="Calibri"/>
                        <a:ea typeface="Calibri"/>
                        <a:cs typeface="Times New Roman"/>
                      </a:endParaRPr>
                    </a:p>
                    <a:p>
                      <a:pPr algn="ctr">
                        <a:lnSpc>
                          <a:spcPct val="115000"/>
                        </a:lnSpc>
                        <a:spcAft>
                          <a:spcPts val="0"/>
                        </a:spcAft>
                      </a:pPr>
                      <a:r>
                        <a:rPr lang="hu-HU" sz="1200" b="1">
                          <a:latin typeface="Times New Roman"/>
                          <a:ea typeface="Calibri"/>
                          <a:cs typeface="Times New Roman"/>
                        </a:rPr>
                        <a:t>Rejtvény és fejtörőjátékok</a:t>
                      </a:r>
                      <a:endParaRPr lang="hu-HU" sz="1200">
                        <a:latin typeface="Calibri"/>
                        <a:ea typeface="Calibri"/>
                        <a:cs typeface="Times New Roman"/>
                      </a:endParaRPr>
                    </a:p>
                  </a:txBody>
                  <a:tcPr marL="46548" marR="465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Calibri"/>
                        <a:buChar char="-"/>
                      </a:pPr>
                      <a:r>
                        <a:rPr lang="hu-HU" sz="1200" b="1">
                          <a:latin typeface="Times New Roman"/>
                          <a:ea typeface="Calibri"/>
                          <a:cs typeface="Times New Roman"/>
                        </a:rPr>
                        <a:t>szójátékok</a:t>
                      </a:r>
                      <a:endParaRPr lang="hu-HU" sz="1200">
                        <a:latin typeface="Calibri"/>
                        <a:ea typeface="Calibri"/>
                        <a:cs typeface="Times New Roman"/>
                      </a:endParaRPr>
                    </a:p>
                    <a:p>
                      <a:pPr marL="342900" lvl="0" indent="-342900">
                        <a:lnSpc>
                          <a:spcPct val="115000"/>
                        </a:lnSpc>
                        <a:spcAft>
                          <a:spcPts val="0"/>
                        </a:spcAft>
                        <a:buFont typeface="Calibri"/>
                        <a:buChar char="-"/>
                      </a:pPr>
                      <a:r>
                        <a:rPr lang="hu-HU" sz="1200" b="1">
                          <a:latin typeface="Times New Roman"/>
                          <a:ea typeface="Calibri"/>
                          <a:cs typeface="Times New Roman"/>
                        </a:rPr>
                        <a:t>kétértelműségek</a:t>
                      </a:r>
                      <a:endParaRPr lang="hu-HU" sz="1200">
                        <a:latin typeface="Calibri"/>
                        <a:ea typeface="Calibri"/>
                        <a:cs typeface="Times New Roman"/>
                      </a:endParaRPr>
                    </a:p>
                    <a:p>
                      <a:pPr marL="342900" lvl="0" indent="-342900">
                        <a:lnSpc>
                          <a:spcPct val="115000"/>
                        </a:lnSpc>
                        <a:spcAft>
                          <a:spcPts val="0"/>
                        </a:spcAft>
                        <a:buFont typeface="Calibri"/>
                        <a:buChar char="-"/>
                      </a:pPr>
                      <a:r>
                        <a:rPr lang="hu-HU" sz="1200" b="1">
                          <a:latin typeface="Times New Roman"/>
                          <a:ea typeface="Calibri"/>
                          <a:cs typeface="Times New Roman"/>
                        </a:rPr>
                        <a:t>játékok rímekkel</a:t>
                      </a:r>
                      <a:endParaRPr lang="hu-HU" sz="1200">
                        <a:latin typeface="Calibri"/>
                        <a:ea typeface="Calibri"/>
                        <a:cs typeface="Times New Roman"/>
                      </a:endParaRPr>
                    </a:p>
                    <a:p>
                      <a:pPr marL="342900" lvl="0" indent="-342900">
                        <a:lnSpc>
                          <a:spcPct val="115000"/>
                        </a:lnSpc>
                        <a:spcAft>
                          <a:spcPts val="0"/>
                        </a:spcAft>
                        <a:buFont typeface="Calibri"/>
                        <a:buChar char="-"/>
                      </a:pPr>
                      <a:r>
                        <a:rPr lang="hu-HU" sz="1200" b="1">
                          <a:latin typeface="Times New Roman"/>
                          <a:ea typeface="Calibri"/>
                          <a:cs typeface="Times New Roman"/>
                        </a:rPr>
                        <a:t>kép és betűrejtvény</a:t>
                      </a:r>
                      <a:endParaRPr lang="hu-HU" sz="1200">
                        <a:latin typeface="Calibri"/>
                        <a:ea typeface="Calibri"/>
                        <a:cs typeface="Times New Roman"/>
                      </a:endParaRPr>
                    </a:p>
                    <a:p>
                      <a:pPr marL="342900" lvl="0" indent="-342900">
                        <a:lnSpc>
                          <a:spcPct val="115000"/>
                        </a:lnSpc>
                        <a:spcAft>
                          <a:spcPts val="0"/>
                        </a:spcAft>
                        <a:buFont typeface="Calibri"/>
                        <a:buChar char="-"/>
                      </a:pPr>
                      <a:r>
                        <a:rPr lang="hu-HU" sz="1200" b="1">
                          <a:latin typeface="Times New Roman"/>
                          <a:ea typeface="Calibri"/>
                          <a:cs typeface="Times New Roman"/>
                        </a:rPr>
                        <a:t>„fekete-fehér, igen-nem”</a:t>
                      </a:r>
                      <a:endParaRPr lang="hu-HU" sz="1200">
                        <a:latin typeface="Calibri"/>
                        <a:ea typeface="Calibri"/>
                        <a:cs typeface="Times New Roman"/>
                      </a:endParaRPr>
                    </a:p>
                    <a:p>
                      <a:pPr marL="342900" lvl="0" indent="-342900">
                        <a:lnSpc>
                          <a:spcPct val="115000"/>
                        </a:lnSpc>
                        <a:spcAft>
                          <a:spcPts val="0"/>
                        </a:spcAft>
                        <a:buFont typeface="Calibri"/>
                        <a:buChar char="-"/>
                      </a:pPr>
                      <a:r>
                        <a:rPr lang="hu-HU" sz="1200" b="1">
                          <a:latin typeface="Times New Roman"/>
                          <a:ea typeface="Calibri"/>
                          <a:cs typeface="Times New Roman"/>
                        </a:rPr>
                        <a:t>zálogosdi</a:t>
                      </a:r>
                      <a:endParaRPr lang="hu-HU" sz="1200">
                        <a:latin typeface="Calibri"/>
                        <a:ea typeface="Calibri"/>
                        <a:cs typeface="Times New Roman"/>
                      </a:endParaRPr>
                    </a:p>
                  </a:txBody>
                  <a:tcPr marL="46548" marR="465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hu-HU" sz="1200">
                        <a:latin typeface="Calibri"/>
                        <a:ea typeface="Calibri"/>
                        <a:cs typeface="Times New Roman"/>
                      </a:endParaRPr>
                    </a:p>
                    <a:p>
                      <a:pPr algn="ctr">
                        <a:lnSpc>
                          <a:spcPct val="115000"/>
                        </a:lnSpc>
                        <a:spcAft>
                          <a:spcPts val="0"/>
                        </a:spcAft>
                      </a:pPr>
                      <a:r>
                        <a:rPr lang="hu-HU" sz="1200" b="1">
                          <a:latin typeface="Times New Roman"/>
                          <a:ea typeface="Calibri"/>
                          <a:cs typeface="Times New Roman"/>
                        </a:rPr>
                        <a:t>Sportok</a:t>
                      </a:r>
                      <a:endParaRPr lang="hu-HU" sz="1200">
                        <a:latin typeface="Calibri"/>
                        <a:ea typeface="Calibri"/>
                        <a:cs typeface="Times New Roman"/>
                      </a:endParaRPr>
                    </a:p>
                  </a:txBody>
                  <a:tcPr marL="46548" marR="465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Calibri"/>
                        <a:buChar char="-"/>
                      </a:pPr>
                      <a:r>
                        <a:rPr lang="hu-HU" sz="1200" b="1" dirty="0">
                          <a:latin typeface="Times New Roman"/>
                          <a:ea typeface="Calibri"/>
                          <a:cs typeface="Times New Roman"/>
                        </a:rPr>
                        <a:t>futások, ugrások</a:t>
                      </a:r>
                      <a:endParaRPr lang="hu-HU" sz="1200" dirty="0">
                        <a:latin typeface="Calibri"/>
                        <a:ea typeface="Calibri"/>
                        <a:cs typeface="Times New Roman"/>
                      </a:endParaRPr>
                    </a:p>
                    <a:p>
                      <a:pPr marL="342900" lvl="0" indent="-342900">
                        <a:lnSpc>
                          <a:spcPct val="115000"/>
                        </a:lnSpc>
                        <a:spcAft>
                          <a:spcPts val="0"/>
                        </a:spcAft>
                        <a:buFont typeface="Calibri"/>
                        <a:buChar char="-"/>
                      </a:pPr>
                      <a:r>
                        <a:rPr lang="hu-HU" sz="1200" b="1" dirty="0">
                          <a:latin typeface="Times New Roman"/>
                          <a:ea typeface="Calibri"/>
                          <a:cs typeface="Times New Roman"/>
                        </a:rPr>
                        <a:t>súlylökés</a:t>
                      </a:r>
                      <a:endParaRPr lang="hu-HU" sz="1200" dirty="0">
                        <a:latin typeface="Calibri"/>
                        <a:ea typeface="Calibri"/>
                        <a:cs typeface="Times New Roman"/>
                      </a:endParaRPr>
                    </a:p>
                    <a:p>
                      <a:pPr marL="342900" lvl="0" indent="-342900">
                        <a:lnSpc>
                          <a:spcPct val="115000"/>
                        </a:lnSpc>
                        <a:spcAft>
                          <a:spcPts val="0"/>
                        </a:spcAft>
                        <a:buFont typeface="Calibri"/>
                        <a:buChar char="-"/>
                      </a:pPr>
                      <a:r>
                        <a:rPr lang="hu-HU" sz="1200" b="1" dirty="0">
                          <a:latin typeface="Times New Roman"/>
                          <a:ea typeface="Calibri"/>
                          <a:cs typeface="Times New Roman"/>
                        </a:rPr>
                        <a:t>vízi sportok</a:t>
                      </a:r>
                      <a:endParaRPr lang="hu-HU" sz="1200" dirty="0">
                        <a:latin typeface="Calibri"/>
                        <a:ea typeface="Calibri"/>
                        <a:cs typeface="Times New Roman"/>
                      </a:endParaRPr>
                    </a:p>
                    <a:p>
                      <a:pPr marL="342900" lvl="0" indent="-342900">
                        <a:lnSpc>
                          <a:spcPct val="115000"/>
                        </a:lnSpc>
                        <a:spcAft>
                          <a:spcPts val="0"/>
                        </a:spcAft>
                        <a:buFont typeface="Calibri"/>
                        <a:buChar char="-"/>
                      </a:pPr>
                      <a:r>
                        <a:rPr lang="hu-HU" sz="1200" b="1" dirty="0">
                          <a:latin typeface="Times New Roman"/>
                          <a:ea typeface="Calibri"/>
                          <a:cs typeface="Times New Roman"/>
                        </a:rPr>
                        <a:t>téli sportok</a:t>
                      </a:r>
                      <a:endParaRPr lang="hu-HU" sz="1200" dirty="0">
                        <a:latin typeface="Calibri"/>
                        <a:ea typeface="Calibri"/>
                        <a:cs typeface="Times New Roman"/>
                      </a:endParaRPr>
                    </a:p>
                    <a:p>
                      <a:pPr marL="342900" lvl="0" indent="-342900">
                        <a:lnSpc>
                          <a:spcPct val="115000"/>
                        </a:lnSpc>
                        <a:spcAft>
                          <a:spcPts val="0"/>
                        </a:spcAft>
                        <a:buFont typeface="Calibri"/>
                        <a:buChar char="-"/>
                      </a:pPr>
                      <a:r>
                        <a:rPr lang="hu-HU" sz="1200" b="1" dirty="0">
                          <a:latin typeface="Times New Roman"/>
                          <a:ea typeface="Calibri"/>
                          <a:cs typeface="Times New Roman"/>
                        </a:rPr>
                        <a:t>lóversenyek</a:t>
                      </a:r>
                      <a:endParaRPr lang="hu-HU" sz="1200" dirty="0">
                        <a:latin typeface="Calibri"/>
                        <a:ea typeface="Calibri"/>
                        <a:cs typeface="Times New Roman"/>
                      </a:endParaRPr>
                    </a:p>
                    <a:p>
                      <a:pPr marL="342900" lvl="0" indent="-342900">
                        <a:lnSpc>
                          <a:spcPct val="115000"/>
                        </a:lnSpc>
                        <a:spcAft>
                          <a:spcPts val="0"/>
                        </a:spcAft>
                        <a:buFont typeface="Calibri"/>
                        <a:buChar char="-"/>
                      </a:pPr>
                      <a:r>
                        <a:rPr lang="hu-HU" sz="1200" b="1" dirty="0">
                          <a:latin typeface="Times New Roman"/>
                          <a:ea typeface="Calibri"/>
                          <a:cs typeface="Times New Roman"/>
                        </a:rPr>
                        <a:t>állatversenyek</a:t>
                      </a:r>
                      <a:endParaRPr lang="hu-HU" sz="1200" dirty="0">
                        <a:latin typeface="Calibri"/>
                        <a:ea typeface="Calibri"/>
                        <a:cs typeface="Times New Roman"/>
                      </a:endParaRPr>
                    </a:p>
                  </a:txBody>
                  <a:tcPr marL="46548" marR="465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9048">
                <a:tc>
                  <a:txBody>
                    <a:bodyPr/>
                    <a:lstStyle/>
                    <a:p>
                      <a:pPr algn="ctr">
                        <a:lnSpc>
                          <a:spcPct val="115000"/>
                        </a:lnSpc>
                        <a:spcAft>
                          <a:spcPts val="0"/>
                        </a:spcAft>
                      </a:pPr>
                      <a:endParaRPr lang="hu-HU" sz="1200">
                        <a:latin typeface="Calibri"/>
                        <a:ea typeface="Calibri"/>
                        <a:cs typeface="Times New Roman"/>
                      </a:endParaRPr>
                    </a:p>
                  </a:txBody>
                  <a:tcPr marL="46548" marR="46548"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endParaRPr lang="hu-HU" sz="1200">
                        <a:latin typeface="Calibri"/>
                        <a:ea typeface="Calibri"/>
                        <a:cs typeface="Times New Roman"/>
                      </a:endParaRPr>
                    </a:p>
                  </a:txBody>
                  <a:tcPr marL="46548" marR="4654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hu-HU" sz="1200" b="1">
                          <a:latin typeface="Times New Roman"/>
                          <a:ea typeface="Calibri"/>
                          <a:cs typeface="Times New Roman"/>
                        </a:rPr>
                        <a:t>Népi játékok, mulatságok</a:t>
                      </a:r>
                      <a:endParaRPr lang="hu-HU" sz="1200">
                        <a:latin typeface="Calibri"/>
                        <a:ea typeface="Calibri"/>
                        <a:cs typeface="Times New Roman"/>
                      </a:endParaRPr>
                    </a:p>
                  </a:txBody>
                  <a:tcPr marL="46548" marR="465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Calibri"/>
                        <a:buChar char="-"/>
                      </a:pPr>
                      <a:r>
                        <a:rPr lang="hu-HU" sz="1200" b="1" dirty="0">
                          <a:latin typeface="Times New Roman"/>
                          <a:ea typeface="Calibri"/>
                          <a:cs typeface="Times New Roman"/>
                        </a:rPr>
                        <a:t>karneválok</a:t>
                      </a:r>
                      <a:endParaRPr lang="hu-HU" sz="1200" dirty="0">
                        <a:latin typeface="Calibri"/>
                        <a:ea typeface="Calibri"/>
                        <a:cs typeface="Times New Roman"/>
                      </a:endParaRPr>
                    </a:p>
                    <a:p>
                      <a:pPr marL="342900" lvl="0" indent="-342900">
                        <a:lnSpc>
                          <a:spcPct val="115000"/>
                        </a:lnSpc>
                        <a:spcAft>
                          <a:spcPts val="0"/>
                        </a:spcAft>
                        <a:buFont typeface="Calibri"/>
                        <a:buChar char="-"/>
                      </a:pPr>
                      <a:r>
                        <a:rPr lang="hu-HU" sz="1200" b="1" dirty="0">
                          <a:latin typeface="Times New Roman"/>
                          <a:ea typeface="Calibri"/>
                          <a:cs typeface="Times New Roman"/>
                        </a:rPr>
                        <a:t>utcabálok</a:t>
                      </a:r>
                      <a:endParaRPr lang="hu-HU" sz="1200" dirty="0">
                        <a:latin typeface="Calibri"/>
                        <a:ea typeface="Calibri"/>
                        <a:cs typeface="Times New Roman"/>
                      </a:endParaRPr>
                    </a:p>
                  </a:txBody>
                  <a:tcPr marL="46548" marR="465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704088"/>
            <a:ext cx="8229600" cy="852704"/>
          </a:xfrm>
        </p:spPr>
        <p:txBody>
          <a:bodyPr>
            <a:normAutofit fontScale="90000"/>
          </a:bodyPr>
          <a:lstStyle/>
          <a:p>
            <a:r>
              <a:rPr lang="hu-HU" sz="4400" b="1" dirty="0" smtClean="0"/>
              <a:t>A játékfogalom vázlatos értelmezése</a:t>
            </a:r>
            <a:r>
              <a:rPr lang="hu-HU" sz="5400" b="1" dirty="0" smtClean="0"/>
              <a:t/>
            </a:r>
            <a:br>
              <a:rPr lang="hu-HU" sz="5400" b="1" dirty="0" smtClean="0"/>
            </a:br>
            <a:endParaRPr lang="hu-HU" dirty="0"/>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4"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5"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6"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7" cstate="print"/>
          <a:srcRect/>
          <a:stretch>
            <a:fillRect/>
          </a:stretch>
        </p:blipFill>
        <p:spPr bwMode="auto">
          <a:xfrm>
            <a:off x="7452320" y="6333626"/>
            <a:ext cx="1691680" cy="524374"/>
          </a:xfrm>
          <a:prstGeom prst="rect">
            <a:avLst/>
          </a:prstGeom>
          <a:noFill/>
          <a:ln w="9525">
            <a:noFill/>
            <a:miter lim="800000"/>
            <a:headEnd/>
            <a:tailEnd/>
          </a:ln>
        </p:spPr>
      </p:pic>
      <p:graphicFrame>
        <p:nvGraphicFramePr>
          <p:cNvPr id="4100" name="Object 4"/>
          <p:cNvGraphicFramePr>
            <a:graphicFrameLocks noGrp="1" noChangeAspect="1"/>
          </p:cNvGraphicFramePr>
          <p:nvPr>
            <p:ph idx="1"/>
          </p:nvPr>
        </p:nvGraphicFramePr>
        <p:xfrm>
          <a:off x="193051" y="980729"/>
          <a:ext cx="8771437" cy="5343872"/>
        </p:xfrm>
        <a:graphic>
          <a:graphicData uri="http://schemas.openxmlformats.org/presentationml/2006/ole">
            <mc:AlternateContent xmlns:mc="http://schemas.openxmlformats.org/markup-compatibility/2006">
              <mc:Choice xmlns:v="urn:schemas-microsoft-com:vml" Requires="v">
                <p:oleObj spid="_x0000_s3120" name="VISIO" r:id="rId8" imgW="7308360" imgH="5256360" progId="Visio.Drawing.11">
                  <p:embed/>
                </p:oleObj>
              </mc:Choice>
              <mc:Fallback>
                <p:oleObj name="VISIO" r:id="rId8" imgW="7308360" imgH="5256360" progId="Visio.Drawing.11">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3051" y="980729"/>
                        <a:ext cx="8771437" cy="5343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hu-HU" b="1" dirty="0" smtClean="0"/>
              <a:t>Játékelméletek</a:t>
            </a:r>
            <a:endParaRPr lang="hu-HU" dirty="0"/>
          </a:p>
        </p:txBody>
      </p:sp>
      <p:sp>
        <p:nvSpPr>
          <p:cNvPr id="3" name="Tartalom helye 2"/>
          <p:cNvSpPr>
            <a:spLocks noGrp="1"/>
          </p:cNvSpPr>
          <p:nvPr>
            <p:ph idx="1"/>
          </p:nvPr>
        </p:nvSpPr>
        <p:spPr/>
        <p:txBody>
          <a:bodyPr/>
          <a:lstStyle/>
          <a:p>
            <a:r>
              <a:rPr lang="hu-HU" sz="4000" dirty="0" smtClean="0"/>
              <a:t>Mire keresték a választ?</a:t>
            </a:r>
          </a:p>
          <a:p>
            <a:r>
              <a:rPr lang="hu-HU" sz="4000" dirty="0" smtClean="0"/>
              <a:t>Mi a játék lényege?</a:t>
            </a:r>
          </a:p>
          <a:p>
            <a:r>
              <a:rPr lang="hu-HU" sz="4000" dirty="0" smtClean="0"/>
              <a:t>Hogyan keletkezett és fejlődött a játék?</a:t>
            </a:r>
          </a:p>
          <a:p>
            <a:r>
              <a:rPr lang="hu-HU" sz="4000" dirty="0" smtClean="0"/>
              <a:t>Mi a szerepe az ember életében?</a:t>
            </a:r>
          </a:p>
          <a:p>
            <a:r>
              <a:rPr lang="hu-HU" sz="4000" dirty="0" smtClean="0"/>
              <a:t>Melyek a játék indítóokai?</a:t>
            </a:r>
          </a:p>
          <a:p>
            <a:endParaRPr lang="hu-HU" dirty="0"/>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
        <p:nvSpPr>
          <p:cNvPr id="11"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2348880"/>
            <a:ext cx="8229600" cy="2060848"/>
          </a:xfrm>
        </p:spPr>
        <p:txBody>
          <a:bodyPr>
            <a:normAutofit/>
          </a:bodyPr>
          <a:lstStyle/>
          <a:p>
            <a:pPr algn="ctr"/>
            <a:r>
              <a:rPr lang="hu-HU" b="1" dirty="0"/>
              <a:t>Biológiai játékelmélet</a:t>
            </a:r>
            <a:br>
              <a:rPr lang="hu-HU" b="1" dirty="0"/>
            </a:br>
            <a:endParaRPr lang="hu-HU" dirty="0"/>
          </a:p>
        </p:txBody>
      </p:sp>
      <p:pic>
        <p:nvPicPr>
          <p:cNvPr id="3" name="Picture 9" descr="D:\Documents and Settings\minőségügy\Dokumentumok\Képek\Logok\DE_logo.jpg"/>
          <p:cNvPicPr>
            <a:picLocks noChangeAspect="1" noChangeArrowheads="1"/>
          </p:cNvPicPr>
          <p:nvPr/>
        </p:nvPicPr>
        <p:blipFill>
          <a:blip r:embed="rId2" cstate="print"/>
          <a:srcRect/>
          <a:stretch>
            <a:fillRect/>
          </a:stretch>
        </p:blipFill>
        <p:spPr bwMode="auto">
          <a:xfrm>
            <a:off x="0" y="6237312"/>
            <a:ext cx="478487" cy="620688"/>
          </a:xfrm>
          <a:prstGeom prst="rect">
            <a:avLst/>
          </a:prstGeom>
          <a:noFill/>
          <a:ln w="9525">
            <a:noFill/>
            <a:miter lim="800000"/>
            <a:headEnd/>
            <a:tailEnd/>
          </a:ln>
        </p:spPr>
      </p:pic>
      <p:pic>
        <p:nvPicPr>
          <p:cNvPr id="4" name="Picture 10" descr="Logo"/>
          <p:cNvPicPr>
            <a:picLocks noChangeAspect="1" noChangeArrowheads="1"/>
          </p:cNvPicPr>
          <p:nvPr/>
        </p:nvPicPr>
        <p:blipFill>
          <a:blip r:embed="rId3" cstate="print"/>
          <a:srcRect/>
          <a:stretch>
            <a:fillRect/>
          </a:stretch>
        </p:blipFill>
        <p:spPr bwMode="auto">
          <a:xfrm>
            <a:off x="539552" y="6309320"/>
            <a:ext cx="542127" cy="548680"/>
          </a:xfrm>
          <a:prstGeom prst="rect">
            <a:avLst/>
          </a:prstGeom>
          <a:noFill/>
          <a:ln w="9525">
            <a:noFill/>
            <a:miter lim="800000"/>
            <a:headEnd/>
            <a:tailEnd/>
          </a:ln>
        </p:spPr>
      </p:pic>
      <p:pic>
        <p:nvPicPr>
          <p:cNvPr id="5" name="Kép 3"/>
          <p:cNvPicPr>
            <a:picLocks noChangeAspect="1" noChangeArrowheads="1"/>
          </p:cNvPicPr>
          <p:nvPr/>
        </p:nvPicPr>
        <p:blipFill>
          <a:blip r:embed="rId4" cstate="print"/>
          <a:srcRect/>
          <a:stretch>
            <a:fillRect/>
          </a:stretch>
        </p:blipFill>
        <p:spPr bwMode="auto">
          <a:xfrm>
            <a:off x="5724128" y="6327130"/>
            <a:ext cx="1691680" cy="530870"/>
          </a:xfrm>
          <a:prstGeom prst="rect">
            <a:avLst/>
          </a:prstGeom>
          <a:noFill/>
          <a:ln w="9525">
            <a:noFill/>
            <a:miter lim="800000"/>
            <a:headEnd/>
            <a:tailEnd/>
          </a:ln>
        </p:spPr>
      </p:pic>
      <p:pic>
        <p:nvPicPr>
          <p:cNvPr id="6" name="Picture 9" descr="D:\Documents and Settings\minőségügy\Dokumentumok\Képek\Logok\image_preview.jpg"/>
          <p:cNvPicPr>
            <a:picLocks noChangeAspect="1" noChangeArrowheads="1"/>
          </p:cNvPicPr>
          <p:nvPr/>
        </p:nvPicPr>
        <p:blipFill>
          <a:blip r:embed="rId5" cstate="print"/>
          <a:srcRect/>
          <a:stretch>
            <a:fillRect/>
          </a:stretch>
        </p:blipFill>
        <p:spPr bwMode="auto">
          <a:xfrm>
            <a:off x="7452320" y="6333626"/>
            <a:ext cx="1691680" cy="524374"/>
          </a:xfrm>
          <a:prstGeom prst="rect">
            <a:avLst/>
          </a:prstGeom>
          <a:noFill/>
          <a:ln w="9525">
            <a:noFill/>
            <a:miter lim="800000"/>
            <a:headEnd/>
            <a:tailEnd/>
          </a:ln>
        </p:spPr>
      </p:pic>
      <p:sp>
        <p:nvSpPr>
          <p:cNvPr id="8"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sp>
        <p:nvSpPr>
          <p:cNvPr id="9"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41635068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rtalom helye 2"/>
          <p:cNvSpPr txBox="1">
            <a:spLocks/>
          </p:cNvSpPr>
          <p:nvPr/>
        </p:nvSpPr>
        <p:spPr>
          <a:xfrm>
            <a:off x="457200" y="2708920"/>
            <a:ext cx="8229600" cy="185356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hu-HU" sz="4400" smtClean="0"/>
              <a:t>Mi ösztönzi az embert a játékra, mi a játék biológiai funkciója.</a:t>
            </a:r>
          </a:p>
          <a:p>
            <a:pPr marL="0" indent="0">
              <a:buFont typeface="Wingdings 2"/>
              <a:buNone/>
            </a:pPr>
            <a:endParaRPr lang="hu-HU" dirty="0"/>
          </a:p>
        </p:txBody>
      </p:sp>
      <p:pic>
        <p:nvPicPr>
          <p:cNvPr id="3" name="Picture 9" descr="D:\Documents and Settings\minőségügy\Dokumentumok\Képek\Logok\DE_logo.jpg"/>
          <p:cNvPicPr>
            <a:picLocks noChangeAspect="1" noChangeArrowheads="1"/>
          </p:cNvPicPr>
          <p:nvPr/>
        </p:nvPicPr>
        <p:blipFill>
          <a:blip r:embed="rId2" cstate="print"/>
          <a:srcRect/>
          <a:stretch>
            <a:fillRect/>
          </a:stretch>
        </p:blipFill>
        <p:spPr bwMode="auto">
          <a:xfrm>
            <a:off x="0" y="6237312"/>
            <a:ext cx="478487" cy="620688"/>
          </a:xfrm>
          <a:prstGeom prst="rect">
            <a:avLst/>
          </a:prstGeom>
          <a:noFill/>
          <a:ln w="9525">
            <a:noFill/>
            <a:miter lim="800000"/>
            <a:headEnd/>
            <a:tailEnd/>
          </a:ln>
        </p:spPr>
      </p:pic>
      <p:pic>
        <p:nvPicPr>
          <p:cNvPr id="5" name="Picture 10" descr="Logo"/>
          <p:cNvPicPr>
            <a:picLocks noChangeAspect="1" noChangeArrowheads="1"/>
          </p:cNvPicPr>
          <p:nvPr/>
        </p:nvPicPr>
        <p:blipFill>
          <a:blip r:embed="rId3" cstate="print"/>
          <a:srcRect/>
          <a:stretch>
            <a:fillRect/>
          </a:stretch>
        </p:blipFill>
        <p:spPr bwMode="auto">
          <a:xfrm>
            <a:off x="539552" y="6309320"/>
            <a:ext cx="542127" cy="548680"/>
          </a:xfrm>
          <a:prstGeom prst="rect">
            <a:avLst/>
          </a:prstGeom>
          <a:noFill/>
          <a:ln w="9525">
            <a:noFill/>
            <a:miter lim="800000"/>
            <a:headEnd/>
            <a:tailEnd/>
          </a:ln>
        </p:spPr>
      </p:pic>
      <p:pic>
        <p:nvPicPr>
          <p:cNvPr id="6" name="Kép 3"/>
          <p:cNvPicPr>
            <a:picLocks noChangeAspect="1" noChangeArrowheads="1"/>
          </p:cNvPicPr>
          <p:nvPr/>
        </p:nvPicPr>
        <p:blipFill>
          <a:blip r:embed="rId4" cstate="print"/>
          <a:srcRect/>
          <a:stretch>
            <a:fillRect/>
          </a:stretch>
        </p:blipFill>
        <p:spPr bwMode="auto">
          <a:xfrm>
            <a:off x="5724128" y="6327130"/>
            <a:ext cx="1691680" cy="530870"/>
          </a:xfrm>
          <a:prstGeom prst="rect">
            <a:avLst/>
          </a:prstGeom>
          <a:noFill/>
          <a:ln w="9525">
            <a:noFill/>
            <a:miter lim="800000"/>
            <a:headEnd/>
            <a:tailEnd/>
          </a:ln>
        </p:spPr>
      </p:pic>
      <p:pic>
        <p:nvPicPr>
          <p:cNvPr id="7" name="Picture 9" descr="D:\Documents and Settings\minőségügy\Dokumentumok\Képek\Logok\image_preview.jpg"/>
          <p:cNvPicPr>
            <a:picLocks noChangeAspect="1" noChangeArrowheads="1"/>
          </p:cNvPicPr>
          <p:nvPr/>
        </p:nvPicPr>
        <p:blipFill>
          <a:blip r:embed="rId5" cstate="print"/>
          <a:srcRect/>
          <a:stretch>
            <a:fillRect/>
          </a:stretch>
        </p:blipFill>
        <p:spPr bwMode="auto">
          <a:xfrm>
            <a:off x="7452320" y="6333626"/>
            <a:ext cx="1691680" cy="524374"/>
          </a:xfrm>
          <a:prstGeom prst="rect">
            <a:avLst/>
          </a:prstGeom>
          <a:noFill/>
          <a:ln w="9525">
            <a:noFill/>
            <a:miter lim="800000"/>
            <a:headEnd/>
            <a:tailEnd/>
          </a:ln>
        </p:spPr>
      </p:pic>
      <p:sp>
        <p:nvSpPr>
          <p:cNvPr id="9"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sp>
        <p:nvSpPr>
          <p:cNvPr id="10"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28408488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Rubinstein:</a:t>
            </a:r>
            <a:endParaRPr lang="hu-HU" dirty="0"/>
          </a:p>
        </p:txBody>
      </p:sp>
      <p:sp>
        <p:nvSpPr>
          <p:cNvPr id="3" name="Tartalom helye 2"/>
          <p:cNvSpPr>
            <a:spLocks noGrp="1"/>
          </p:cNvSpPr>
          <p:nvPr>
            <p:ph idx="1"/>
          </p:nvPr>
        </p:nvSpPr>
        <p:spPr/>
        <p:txBody>
          <a:bodyPr>
            <a:normAutofit/>
          </a:bodyPr>
          <a:lstStyle/>
          <a:p>
            <a:r>
              <a:rPr lang="hu-HU" sz="3600" dirty="0" smtClean="0"/>
              <a:t> A játék az élet egyik legérdekesebb jelensége, látszólag haszontalan, de mégis szükséges tevékenység.</a:t>
            </a:r>
            <a:endParaRPr lang="hu-HU" sz="3600" dirty="0"/>
          </a:p>
        </p:txBody>
      </p:sp>
      <p:sp>
        <p:nvSpPr>
          <p:cNvPr id="4"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0268" y="332656"/>
            <a:ext cx="8229600" cy="1143000"/>
          </a:xfrm>
        </p:spPr>
        <p:txBody>
          <a:bodyPr/>
          <a:lstStyle/>
          <a:p>
            <a:pPr algn="ctr"/>
            <a:r>
              <a:rPr lang="hu-HU" sz="5400" b="1" dirty="0"/>
              <a:t>Karl Gross</a:t>
            </a:r>
            <a:endParaRPr lang="hu-HU" dirty="0"/>
          </a:p>
        </p:txBody>
      </p:sp>
      <p:sp>
        <p:nvSpPr>
          <p:cNvPr id="3" name="Tartalom helye 2"/>
          <p:cNvSpPr>
            <a:spLocks noGrp="1"/>
          </p:cNvSpPr>
          <p:nvPr>
            <p:ph idx="1"/>
          </p:nvPr>
        </p:nvSpPr>
        <p:spPr>
          <a:xfrm>
            <a:off x="457200" y="1475656"/>
            <a:ext cx="8229600" cy="4848944"/>
          </a:xfrm>
        </p:spPr>
        <p:txBody>
          <a:bodyPr>
            <a:normAutofit lnSpcReduction="10000"/>
          </a:bodyPr>
          <a:lstStyle/>
          <a:p>
            <a:r>
              <a:rPr lang="hu-HU" sz="2800" dirty="0"/>
              <a:t>„begyakorlás”- </a:t>
            </a:r>
            <a:r>
              <a:rPr lang="hu-HU" sz="2800" dirty="0" smtClean="0"/>
              <a:t>elmélete</a:t>
            </a:r>
          </a:p>
          <a:p>
            <a:pPr marL="0" indent="0">
              <a:buNone/>
            </a:pPr>
            <a:r>
              <a:rPr lang="hu-HU" sz="2800" dirty="0" smtClean="0"/>
              <a:t>azért </a:t>
            </a:r>
            <a:r>
              <a:rPr lang="hu-HU" sz="2800" dirty="0"/>
              <a:t>játszik a gyerek, hogy fejletlen </a:t>
            </a:r>
            <a:r>
              <a:rPr lang="hu-HU" sz="2800" dirty="0" smtClean="0"/>
              <a:t>képességeit </a:t>
            </a:r>
            <a:r>
              <a:rPr lang="hu-HU" sz="2800" dirty="0"/>
              <a:t>tökéletesítse, </a:t>
            </a:r>
            <a:r>
              <a:rPr lang="hu-HU" sz="2800" dirty="0" smtClean="0"/>
              <a:t>begyakorolja</a:t>
            </a:r>
            <a:endParaRPr lang="hu-HU" sz="2800" dirty="0"/>
          </a:p>
          <a:p>
            <a:endParaRPr lang="hu-HU" sz="2800" dirty="0" smtClean="0"/>
          </a:p>
          <a:p>
            <a:r>
              <a:rPr lang="hu-HU" sz="2800" b="1" dirty="0" smtClean="0"/>
              <a:t>élettevékenységre </a:t>
            </a:r>
            <a:r>
              <a:rPr lang="hu-HU" sz="2800" b="1" dirty="0"/>
              <a:t>való </a:t>
            </a:r>
            <a:r>
              <a:rPr lang="hu-HU" sz="2800" b="1" dirty="0" smtClean="0"/>
              <a:t>felkészülés</a:t>
            </a:r>
          </a:p>
          <a:p>
            <a:r>
              <a:rPr lang="hu-HU" sz="2800" dirty="0"/>
              <a:t>A játék révén készülünk fel a jövőbeni életünkre.</a:t>
            </a:r>
          </a:p>
          <a:p>
            <a:pPr>
              <a:buFontTx/>
              <a:buNone/>
            </a:pPr>
            <a:r>
              <a:rPr lang="hu-HU" sz="2800" dirty="0" smtClean="0"/>
              <a:t>   Két </a:t>
            </a:r>
            <a:r>
              <a:rPr lang="hu-HU" sz="2800" dirty="0"/>
              <a:t>fő funkció: </a:t>
            </a:r>
            <a:endParaRPr lang="hu-HU" sz="2800" dirty="0" smtClean="0"/>
          </a:p>
          <a:p>
            <a:pPr>
              <a:buFontTx/>
              <a:buNone/>
            </a:pPr>
            <a:r>
              <a:rPr lang="hu-HU" sz="2800" dirty="0"/>
              <a:t>	</a:t>
            </a:r>
            <a:r>
              <a:rPr lang="hu-HU" sz="2800" dirty="0" smtClean="0"/>
              <a:t>		   - </a:t>
            </a:r>
            <a:r>
              <a:rPr lang="hu-HU" sz="2800" dirty="0"/>
              <a:t>„szerepjáték”</a:t>
            </a:r>
          </a:p>
          <a:p>
            <a:pPr>
              <a:buFontTx/>
              <a:buNone/>
            </a:pPr>
            <a:r>
              <a:rPr lang="hu-HU" sz="2800" dirty="0"/>
              <a:t>		             - a tanuló állóképességének  fokozása</a:t>
            </a:r>
          </a:p>
          <a:p>
            <a:r>
              <a:rPr lang="hu-HU" sz="2800" dirty="0"/>
              <a:t>Gross a késztetés hátterében „külső izgalmat” sejt.</a:t>
            </a:r>
          </a:p>
          <a:p>
            <a:endParaRPr lang="hu-HU" dirty="0"/>
          </a:p>
        </p:txBody>
      </p:sp>
      <p:pic>
        <p:nvPicPr>
          <p:cNvPr id="4" name="Picture 9" descr="D:\Documents and Settings\minőségügy\Dokumentumok\Képek\Logok\DE_logo.jpg"/>
          <p:cNvPicPr>
            <a:picLocks noChangeAspect="1" noChangeArrowheads="1"/>
          </p:cNvPicPr>
          <p:nvPr/>
        </p:nvPicPr>
        <p:blipFill>
          <a:blip r:embed="rId2" cstate="print"/>
          <a:srcRect/>
          <a:stretch>
            <a:fillRect/>
          </a:stretch>
        </p:blipFill>
        <p:spPr bwMode="auto">
          <a:xfrm>
            <a:off x="0" y="6237312"/>
            <a:ext cx="478487" cy="620688"/>
          </a:xfrm>
          <a:prstGeom prst="rect">
            <a:avLst/>
          </a:prstGeom>
          <a:noFill/>
          <a:ln w="9525">
            <a:noFill/>
            <a:miter lim="800000"/>
            <a:headEnd/>
            <a:tailEnd/>
          </a:ln>
        </p:spPr>
      </p:pic>
      <p:pic>
        <p:nvPicPr>
          <p:cNvPr id="5" name="Picture 10" descr="Logo"/>
          <p:cNvPicPr>
            <a:picLocks noChangeAspect="1" noChangeArrowheads="1"/>
          </p:cNvPicPr>
          <p:nvPr/>
        </p:nvPicPr>
        <p:blipFill>
          <a:blip r:embed="rId3" cstate="print"/>
          <a:srcRect/>
          <a:stretch>
            <a:fillRect/>
          </a:stretch>
        </p:blipFill>
        <p:spPr bwMode="auto">
          <a:xfrm>
            <a:off x="539552" y="6309320"/>
            <a:ext cx="542127" cy="548680"/>
          </a:xfrm>
          <a:prstGeom prst="rect">
            <a:avLst/>
          </a:prstGeom>
          <a:noFill/>
          <a:ln w="9525">
            <a:noFill/>
            <a:miter lim="800000"/>
            <a:headEnd/>
            <a:tailEnd/>
          </a:ln>
        </p:spPr>
      </p:pic>
      <p:pic>
        <p:nvPicPr>
          <p:cNvPr id="6" name="Kép 3"/>
          <p:cNvPicPr>
            <a:picLocks noChangeAspect="1" noChangeArrowheads="1"/>
          </p:cNvPicPr>
          <p:nvPr/>
        </p:nvPicPr>
        <p:blipFill>
          <a:blip r:embed="rId4" cstate="print"/>
          <a:srcRect/>
          <a:stretch>
            <a:fillRect/>
          </a:stretch>
        </p:blipFill>
        <p:spPr bwMode="auto">
          <a:xfrm>
            <a:off x="5724128" y="6327130"/>
            <a:ext cx="1691680" cy="530870"/>
          </a:xfrm>
          <a:prstGeom prst="rect">
            <a:avLst/>
          </a:prstGeom>
          <a:noFill/>
          <a:ln w="9525">
            <a:noFill/>
            <a:miter lim="800000"/>
            <a:headEnd/>
            <a:tailEnd/>
          </a:ln>
        </p:spPr>
      </p:pic>
      <p:pic>
        <p:nvPicPr>
          <p:cNvPr id="7" name="Picture 9" descr="D:\Documents and Settings\minőségügy\Dokumentumok\Képek\Logok\image_preview.jpg"/>
          <p:cNvPicPr>
            <a:picLocks noChangeAspect="1" noChangeArrowheads="1"/>
          </p:cNvPicPr>
          <p:nvPr/>
        </p:nvPicPr>
        <p:blipFill>
          <a:blip r:embed="rId5" cstate="print"/>
          <a:srcRect/>
          <a:stretch>
            <a:fillRect/>
          </a:stretch>
        </p:blipFill>
        <p:spPr bwMode="auto">
          <a:xfrm>
            <a:off x="7452320" y="6333626"/>
            <a:ext cx="1691680" cy="524374"/>
          </a:xfrm>
          <a:prstGeom prst="rect">
            <a:avLst/>
          </a:prstGeom>
          <a:noFill/>
          <a:ln w="9525">
            <a:noFill/>
            <a:miter lim="800000"/>
            <a:headEnd/>
            <a:tailEnd/>
          </a:ln>
        </p:spPr>
      </p:pic>
      <p:sp>
        <p:nvSpPr>
          <p:cNvPr id="9"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sp>
        <p:nvSpPr>
          <p:cNvPr id="10"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33552653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hu-HU" sz="5400" b="1" dirty="0"/>
              <a:t>Herbert Spencer</a:t>
            </a:r>
            <a:endParaRPr lang="hu-HU" dirty="0"/>
          </a:p>
        </p:txBody>
      </p:sp>
      <p:sp>
        <p:nvSpPr>
          <p:cNvPr id="3" name="Tartalom helye 2"/>
          <p:cNvSpPr>
            <a:spLocks noGrp="1"/>
          </p:cNvSpPr>
          <p:nvPr>
            <p:ph idx="1"/>
          </p:nvPr>
        </p:nvSpPr>
        <p:spPr/>
        <p:txBody>
          <a:bodyPr/>
          <a:lstStyle/>
          <a:p>
            <a:r>
              <a:rPr lang="hu-HU" sz="3600" dirty="0"/>
              <a:t>erőfölösleg </a:t>
            </a:r>
            <a:r>
              <a:rPr lang="hu-HU" sz="3600" dirty="0" smtClean="0"/>
              <a:t>elmélet</a:t>
            </a:r>
          </a:p>
          <a:p>
            <a:pPr>
              <a:buFontTx/>
              <a:buNone/>
            </a:pPr>
            <a:r>
              <a:rPr lang="hu-HU" sz="3600" dirty="0"/>
              <a:t>A művészeti tevékenységekhez és a játékhoz fölösleges energiára van szükség.</a:t>
            </a:r>
          </a:p>
          <a:p>
            <a:pPr>
              <a:buFontTx/>
              <a:buNone/>
            </a:pPr>
            <a:r>
              <a:rPr lang="hu-HU" sz="3600" dirty="0"/>
              <a:t>A magasabb rendű élőlények gazdaságosan használják fel erejüket.</a:t>
            </a:r>
          </a:p>
          <a:p>
            <a:pPr marL="0" indent="0">
              <a:buNone/>
            </a:pPr>
            <a:endParaRPr lang="hu-HU" sz="2800" dirty="0"/>
          </a:p>
        </p:txBody>
      </p:sp>
      <p:pic>
        <p:nvPicPr>
          <p:cNvPr id="4" name="Picture 9" descr="D:\Documents and Settings\minőségügy\Dokumentumok\Képek\Logok\DE_logo.jpg"/>
          <p:cNvPicPr>
            <a:picLocks noChangeAspect="1" noChangeArrowheads="1"/>
          </p:cNvPicPr>
          <p:nvPr/>
        </p:nvPicPr>
        <p:blipFill>
          <a:blip r:embed="rId2" cstate="print"/>
          <a:srcRect/>
          <a:stretch>
            <a:fillRect/>
          </a:stretch>
        </p:blipFill>
        <p:spPr bwMode="auto">
          <a:xfrm>
            <a:off x="0" y="6237312"/>
            <a:ext cx="478487" cy="620688"/>
          </a:xfrm>
          <a:prstGeom prst="rect">
            <a:avLst/>
          </a:prstGeom>
          <a:noFill/>
          <a:ln w="9525">
            <a:noFill/>
            <a:miter lim="800000"/>
            <a:headEnd/>
            <a:tailEnd/>
          </a:ln>
        </p:spPr>
      </p:pic>
      <p:pic>
        <p:nvPicPr>
          <p:cNvPr id="5" name="Picture 10" descr="Logo"/>
          <p:cNvPicPr>
            <a:picLocks noChangeAspect="1" noChangeArrowheads="1"/>
          </p:cNvPicPr>
          <p:nvPr/>
        </p:nvPicPr>
        <p:blipFill>
          <a:blip r:embed="rId3" cstate="print"/>
          <a:srcRect/>
          <a:stretch>
            <a:fillRect/>
          </a:stretch>
        </p:blipFill>
        <p:spPr bwMode="auto">
          <a:xfrm>
            <a:off x="539552" y="6309320"/>
            <a:ext cx="542127" cy="548680"/>
          </a:xfrm>
          <a:prstGeom prst="rect">
            <a:avLst/>
          </a:prstGeom>
          <a:noFill/>
          <a:ln w="9525">
            <a:noFill/>
            <a:miter lim="800000"/>
            <a:headEnd/>
            <a:tailEnd/>
          </a:ln>
        </p:spPr>
      </p:pic>
      <p:pic>
        <p:nvPicPr>
          <p:cNvPr id="6" name="Kép 3"/>
          <p:cNvPicPr>
            <a:picLocks noChangeAspect="1" noChangeArrowheads="1"/>
          </p:cNvPicPr>
          <p:nvPr/>
        </p:nvPicPr>
        <p:blipFill>
          <a:blip r:embed="rId4" cstate="print"/>
          <a:srcRect/>
          <a:stretch>
            <a:fillRect/>
          </a:stretch>
        </p:blipFill>
        <p:spPr bwMode="auto">
          <a:xfrm>
            <a:off x="5724128" y="6327130"/>
            <a:ext cx="1691680" cy="530870"/>
          </a:xfrm>
          <a:prstGeom prst="rect">
            <a:avLst/>
          </a:prstGeom>
          <a:noFill/>
          <a:ln w="9525">
            <a:noFill/>
            <a:miter lim="800000"/>
            <a:headEnd/>
            <a:tailEnd/>
          </a:ln>
        </p:spPr>
      </p:pic>
      <p:pic>
        <p:nvPicPr>
          <p:cNvPr id="7" name="Picture 9" descr="D:\Documents and Settings\minőségügy\Dokumentumok\Képek\Logok\image_preview.jpg"/>
          <p:cNvPicPr>
            <a:picLocks noChangeAspect="1" noChangeArrowheads="1"/>
          </p:cNvPicPr>
          <p:nvPr/>
        </p:nvPicPr>
        <p:blipFill>
          <a:blip r:embed="rId5" cstate="print"/>
          <a:srcRect/>
          <a:stretch>
            <a:fillRect/>
          </a:stretch>
        </p:blipFill>
        <p:spPr bwMode="auto">
          <a:xfrm>
            <a:off x="7452320" y="6333626"/>
            <a:ext cx="1691680" cy="524374"/>
          </a:xfrm>
          <a:prstGeom prst="rect">
            <a:avLst/>
          </a:prstGeom>
          <a:noFill/>
          <a:ln w="9525">
            <a:noFill/>
            <a:miter lim="800000"/>
            <a:headEnd/>
            <a:tailEnd/>
          </a:ln>
        </p:spPr>
      </p:pic>
      <p:sp>
        <p:nvSpPr>
          <p:cNvPr id="9"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sp>
        <p:nvSpPr>
          <p:cNvPr id="10"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32643979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hu-HU" sz="5400" b="1" dirty="0" err="1"/>
              <a:t>Moritz</a:t>
            </a:r>
            <a:r>
              <a:rPr lang="hu-HU" sz="5400" b="1" dirty="0"/>
              <a:t> </a:t>
            </a:r>
            <a:r>
              <a:rPr lang="hu-HU" sz="5400" b="1" dirty="0" err="1"/>
              <a:t>Lazarus</a:t>
            </a:r>
            <a:endParaRPr lang="hu-HU" dirty="0"/>
          </a:p>
        </p:txBody>
      </p:sp>
      <p:sp>
        <p:nvSpPr>
          <p:cNvPr id="3" name="Tartalom helye 2"/>
          <p:cNvSpPr>
            <a:spLocks noGrp="1"/>
          </p:cNvSpPr>
          <p:nvPr>
            <p:ph idx="1"/>
          </p:nvPr>
        </p:nvSpPr>
        <p:spPr>
          <a:xfrm>
            <a:off x="488449" y="2492896"/>
            <a:ext cx="8229600" cy="3240360"/>
          </a:xfrm>
        </p:spPr>
        <p:txBody>
          <a:bodyPr>
            <a:noAutofit/>
          </a:bodyPr>
          <a:lstStyle/>
          <a:p>
            <a:pPr>
              <a:buFontTx/>
              <a:buNone/>
            </a:pPr>
            <a:r>
              <a:rPr lang="hu-HU" sz="3600" dirty="0"/>
              <a:t>„pihenés” vagy „üdülés</a:t>
            </a:r>
            <a:r>
              <a:rPr lang="hu-HU" sz="3600" dirty="0" smtClean="0"/>
              <a:t>”- elmélete </a:t>
            </a:r>
            <a:r>
              <a:rPr lang="hu-HU" sz="3600" dirty="0"/>
              <a:t>pont ellenkezőleg</a:t>
            </a:r>
            <a:r>
              <a:rPr lang="hu-HU" sz="3600" dirty="0" smtClean="0"/>
              <a:t>.</a:t>
            </a:r>
          </a:p>
          <a:p>
            <a:pPr>
              <a:buFontTx/>
              <a:buNone/>
            </a:pPr>
            <a:endParaRPr lang="hu-HU" sz="3600" dirty="0"/>
          </a:p>
          <a:p>
            <a:pPr>
              <a:buFontTx/>
              <a:buNone/>
            </a:pPr>
            <a:r>
              <a:rPr lang="hu-HU" sz="3600" dirty="0"/>
              <a:t>A szervezet energiáinak a pótlása a lényeg.</a:t>
            </a:r>
          </a:p>
          <a:p>
            <a:endParaRPr lang="hu-HU" sz="3600" dirty="0"/>
          </a:p>
        </p:txBody>
      </p:sp>
      <p:pic>
        <p:nvPicPr>
          <p:cNvPr id="4" name="Picture 9" descr="D:\Documents and Settings\minőségügy\Dokumentumok\Képek\Logok\DE_logo.jpg"/>
          <p:cNvPicPr>
            <a:picLocks noChangeAspect="1" noChangeArrowheads="1"/>
          </p:cNvPicPr>
          <p:nvPr/>
        </p:nvPicPr>
        <p:blipFill>
          <a:blip r:embed="rId2" cstate="print"/>
          <a:srcRect/>
          <a:stretch>
            <a:fillRect/>
          </a:stretch>
        </p:blipFill>
        <p:spPr bwMode="auto">
          <a:xfrm>
            <a:off x="0" y="6237312"/>
            <a:ext cx="478487" cy="620688"/>
          </a:xfrm>
          <a:prstGeom prst="rect">
            <a:avLst/>
          </a:prstGeom>
          <a:noFill/>
          <a:ln w="9525">
            <a:noFill/>
            <a:miter lim="800000"/>
            <a:headEnd/>
            <a:tailEnd/>
          </a:ln>
        </p:spPr>
      </p:pic>
      <p:pic>
        <p:nvPicPr>
          <p:cNvPr id="5" name="Picture 10" descr="Logo"/>
          <p:cNvPicPr>
            <a:picLocks noChangeAspect="1" noChangeArrowheads="1"/>
          </p:cNvPicPr>
          <p:nvPr/>
        </p:nvPicPr>
        <p:blipFill>
          <a:blip r:embed="rId3" cstate="print"/>
          <a:srcRect/>
          <a:stretch>
            <a:fillRect/>
          </a:stretch>
        </p:blipFill>
        <p:spPr bwMode="auto">
          <a:xfrm>
            <a:off x="539552" y="6309320"/>
            <a:ext cx="542127" cy="548680"/>
          </a:xfrm>
          <a:prstGeom prst="rect">
            <a:avLst/>
          </a:prstGeom>
          <a:noFill/>
          <a:ln w="9525">
            <a:noFill/>
            <a:miter lim="800000"/>
            <a:headEnd/>
            <a:tailEnd/>
          </a:ln>
        </p:spPr>
      </p:pic>
      <p:pic>
        <p:nvPicPr>
          <p:cNvPr id="6" name="Kép 3"/>
          <p:cNvPicPr>
            <a:picLocks noChangeAspect="1" noChangeArrowheads="1"/>
          </p:cNvPicPr>
          <p:nvPr/>
        </p:nvPicPr>
        <p:blipFill>
          <a:blip r:embed="rId4" cstate="print"/>
          <a:srcRect/>
          <a:stretch>
            <a:fillRect/>
          </a:stretch>
        </p:blipFill>
        <p:spPr bwMode="auto">
          <a:xfrm>
            <a:off x="5724128" y="6327130"/>
            <a:ext cx="1691680" cy="530870"/>
          </a:xfrm>
          <a:prstGeom prst="rect">
            <a:avLst/>
          </a:prstGeom>
          <a:noFill/>
          <a:ln w="9525">
            <a:noFill/>
            <a:miter lim="800000"/>
            <a:headEnd/>
            <a:tailEnd/>
          </a:ln>
        </p:spPr>
      </p:pic>
      <p:pic>
        <p:nvPicPr>
          <p:cNvPr id="7" name="Picture 9" descr="D:\Documents and Settings\minőségügy\Dokumentumok\Képek\Logok\image_preview.jpg"/>
          <p:cNvPicPr>
            <a:picLocks noChangeAspect="1" noChangeArrowheads="1"/>
          </p:cNvPicPr>
          <p:nvPr/>
        </p:nvPicPr>
        <p:blipFill>
          <a:blip r:embed="rId5" cstate="print"/>
          <a:srcRect/>
          <a:stretch>
            <a:fillRect/>
          </a:stretch>
        </p:blipFill>
        <p:spPr bwMode="auto">
          <a:xfrm>
            <a:off x="7452320" y="6333626"/>
            <a:ext cx="1691680" cy="524374"/>
          </a:xfrm>
          <a:prstGeom prst="rect">
            <a:avLst/>
          </a:prstGeom>
          <a:noFill/>
          <a:ln w="9525">
            <a:noFill/>
            <a:miter lim="800000"/>
            <a:headEnd/>
            <a:tailEnd/>
          </a:ln>
        </p:spPr>
      </p:pic>
      <p:sp>
        <p:nvSpPr>
          <p:cNvPr id="9"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sp>
        <p:nvSpPr>
          <p:cNvPr id="10"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3466695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hu-HU" sz="5400" b="1" dirty="0" err="1"/>
              <a:t>Bühler</a:t>
            </a:r>
            <a:endParaRPr lang="hu-HU" dirty="0"/>
          </a:p>
        </p:txBody>
      </p:sp>
      <p:sp>
        <p:nvSpPr>
          <p:cNvPr id="3" name="Tartalom helye 2"/>
          <p:cNvSpPr>
            <a:spLocks noGrp="1"/>
          </p:cNvSpPr>
          <p:nvPr>
            <p:ph idx="1"/>
          </p:nvPr>
        </p:nvSpPr>
        <p:spPr>
          <a:xfrm>
            <a:off x="457200" y="2636912"/>
            <a:ext cx="8229600" cy="2736304"/>
          </a:xfrm>
        </p:spPr>
        <p:txBody>
          <a:bodyPr/>
          <a:lstStyle/>
          <a:p>
            <a:r>
              <a:rPr lang="hu-HU" sz="4000" dirty="0"/>
              <a:t>a játék ösztöntevékenység, a játékot „funkcióból fakadó gyönyör kíséri” – Ez a funkció-öröm a játék oka.</a:t>
            </a:r>
          </a:p>
          <a:p>
            <a:pPr marL="0" indent="0">
              <a:buNone/>
            </a:pPr>
            <a:endParaRPr lang="hu-HU" dirty="0"/>
          </a:p>
        </p:txBody>
      </p:sp>
      <p:pic>
        <p:nvPicPr>
          <p:cNvPr id="4" name="Picture 9" descr="D:\Documents and Settings\minőségügy\Dokumentumok\Képek\Logok\DE_logo.jpg"/>
          <p:cNvPicPr>
            <a:picLocks noChangeAspect="1" noChangeArrowheads="1"/>
          </p:cNvPicPr>
          <p:nvPr/>
        </p:nvPicPr>
        <p:blipFill>
          <a:blip r:embed="rId2" cstate="print"/>
          <a:srcRect/>
          <a:stretch>
            <a:fillRect/>
          </a:stretch>
        </p:blipFill>
        <p:spPr bwMode="auto">
          <a:xfrm>
            <a:off x="0" y="6237312"/>
            <a:ext cx="478487" cy="620688"/>
          </a:xfrm>
          <a:prstGeom prst="rect">
            <a:avLst/>
          </a:prstGeom>
          <a:noFill/>
          <a:ln w="9525">
            <a:noFill/>
            <a:miter lim="800000"/>
            <a:headEnd/>
            <a:tailEnd/>
          </a:ln>
        </p:spPr>
      </p:pic>
      <p:pic>
        <p:nvPicPr>
          <p:cNvPr id="5" name="Picture 10" descr="Logo"/>
          <p:cNvPicPr>
            <a:picLocks noChangeAspect="1" noChangeArrowheads="1"/>
          </p:cNvPicPr>
          <p:nvPr/>
        </p:nvPicPr>
        <p:blipFill>
          <a:blip r:embed="rId3" cstate="print"/>
          <a:srcRect/>
          <a:stretch>
            <a:fillRect/>
          </a:stretch>
        </p:blipFill>
        <p:spPr bwMode="auto">
          <a:xfrm>
            <a:off x="539552" y="6309320"/>
            <a:ext cx="542127" cy="548680"/>
          </a:xfrm>
          <a:prstGeom prst="rect">
            <a:avLst/>
          </a:prstGeom>
          <a:noFill/>
          <a:ln w="9525">
            <a:noFill/>
            <a:miter lim="800000"/>
            <a:headEnd/>
            <a:tailEnd/>
          </a:ln>
        </p:spPr>
      </p:pic>
      <p:pic>
        <p:nvPicPr>
          <p:cNvPr id="6" name="Kép 3"/>
          <p:cNvPicPr>
            <a:picLocks noChangeAspect="1" noChangeArrowheads="1"/>
          </p:cNvPicPr>
          <p:nvPr/>
        </p:nvPicPr>
        <p:blipFill>
          <a:blip r:embed="rId4" cstate="print"/>
          <a:srcRect/>
          <a:stretch>
            <a:fillRect/>
          </a:stretch>
        </p:blipFill>
        <p:spPr bwMode="auto">
          <a:xfrm>
            <a:off x="5724128" y="6327130"/>
            <a:ext cx="1691680" cy="530870"/>
          </a:xfrm>
          <a:prstGeom prst="rect">
            <a:avLst/>
          </a:prstGeom>
          <a:noFill/>
          <a:ln w="9525">
            <a:noFill/>
            <a:miter lim="800000"/>
            <a:headEnd/>
            <a:tailEnd/>
          </a:ln>
        </p:spPr>
      </p:pic>
      <p:pic>
        <p:nvPicPr>
          <p:cNvPr id="7" name="Picture 9" descr="D:\Documents and Settings\minőségügy\Dokumentumok\Képek\Logok\image_preview.jpg"/>
          <p:cNvPicPr>
            <a:picLocks noChangeAspect="1" noChangeArrowheads="1"/>
          </p:cNvPicPr>
          <p:nvPr/>
        </p:nvPicPr>
        <p:blipFill>
          <a:blip r:embed="rId5" cstate="print"/>
          <a:srcRect/>
          <a:stretch>
            <a:fillRect/>
          </a:stretch>
        </p:blipFill>
        <p:spPr bwMode="auto">
          <a:xfrm>
            <a:off x="7452320" y="6333626"/>
            <a:ext cx="1691680" cy="524374"/>
          </a:xfrm>
          <a:prstGeom prst="rect">
            <a:avLst/>
          </a:prstGeom>
          <a:noFill/>
          <a:ln w="9525">
            <a:noFill/>
            <a:miter lim="800000"/>
            <a:headEnd/>
            <a:tailEnd/>
          </a:ln>
        </p:spPr>
      </p:pic>
      <p:sp>
        <p:nvSpPr>
          <p:cNvPr id="9"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sp>
        <p:nvSpPr>
          <p:cNvPr id="10"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25564936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hu-HU" sz="5400" b="1" dirty="0"/>
              <a:t>Stanley Hall</a:t>
            </a:r>
            <a:endParaRPr lang="hu-HU" dirty="0"/>
          </a:p>
        </p:txBody>
      </p:sp>
      <p:sp>
        <p:nvSpPr>
          <p:cNvPr id="3" name="Tartalom helye 2"/>
          <p:cNvSpPr>
            <a:spLocks noGrp="1"/>
          </p:cNvSpPr>
          <p:nvPr>
            <p:ph idx="1"/>
          </p:nvPr>
        </p:nvSpPr>
        <p:spPr>
          <a:xfrm>
            <a:off x="457200" y="2132856"/>
            <a:ext cx="8229600" cy="4157816"/>
          </a:xfrm>
        </p:spPr>
        <p:txBody>
          <a:bodyPr>
            <a:normAutofit/>
          </a:bodyPr>
          <a:lstStyle/>
          <a:p>
            <a:r>
              <a:rPr lang="hu-HU" sz="3600" dirty="0"/>
              <a:t>„atavisztikus” vagy „biogenetikus” játékelmélete</a:t>
            </a:r>
          </a:p>
          <a:p>
            <a:r>
              <a:rPr lang="hu-HU" sz="3600" dirty="0"/>
              <a:t>A játékban a gyerek azokat a tevékenységeket ismétli meg, amelyek a faj, az egész emberiség életében lejátszódtak.</a:t>
            </a:r>
          </a:p>
          <a:p>
            <a:endParaRPr lang="hu-HU" dirty="0"/>
          </a:p>
        </p:txBody>
      </p:sp>
      <p:pic>
        <p:nvPicPr>
          <p:cNvPr id="4" name="Picture 9" descr="D:\Documents and Settings\minőségügy\Dokumentumok\Képek\Logok\DE_logo.jpg"/>
          <p:cNvPicPr>
            <a:picLocks noChangeAspect="1" noChangeArrowheads="1"/>
          </p:cNvPicPr>
          <p:nvPr/>
        </p:nvPicPr>
        <p:blipFill>
          <a:blip r:embed="rId2" cstate="print"/>
          <a:srcRect/>
          <a:stretch>
            <a:fillRect/>
          </a:stretch>
        </p:blipFill>
        <p:spPr bwMode="auto">
          <a:xfrm>
            <a:off x="0" y="6237312"/>
            <a:ext cx="478487" cy="620688"/>
          </a:xfrm>
          <a:prstGeom prst="rect">
            <a:avLst/>
          </a:prstGeom>
          <a:noFill/>
          <a:ln w="9525">
            <a:noFill/>
            <a:miter lim="800000"/>
            <a:headEnd/>
            <a:tailEnd/>
          </a:ln>
        </p:spPr>
      </p:pic>
      <p:pic>
        <p:nvPicPr>
          <p:cNvPr id="5" name="Picture 10" descr="Logo"/>
          <p:cNvPicPr>
            <a:picLocks noChangeAspect="1" noChangeArrowheads="1"/>
          </p:cNvPicPr>
          <p:nvPr/>
        </p:nvPicPr>
        <p:blipFill>
          <a:blip r:embed="rId3" cstate="print"/>
          <a:srcRect/>
          <a:stretch>
            <a:fillRect/>
          </a:stretch>
        </p:blipFill>
        <p:spPr bwMode="auto">
          <a:xfrm>
            <a:off x="539552" y="6309320"/>
            <a:ext cx="542127" cy="548680"/>
          </a:xfrm>
          <a:prstGeom prst="rect">
            <a:avLst/>
          </a:prstGeom>
          <a:noFill/>
          <a:ln w="9525">
            <a:noFill/>
            <a:miter lim="800000"/>
            <a:headEnd/>
            <a:tailEnd/>
          </a:ln>
        </p:spPr>
      </p:pic>
      <p:pic>
        <p:nvPicPr>
          <p:cNvPr id="6" name="Kép 3"/>
          <p:cNvPicPr>
            <a:picLocks noChangeAspect="1" noChangeArrowheads="1"/>
          </p:cNvPicPr>
          <p:nvPr/>
        </p:nvPicPr>
        <p:blipFill>
          <a:blip r:embed="rId4" cstate="print"/>
          <a:srcRect/>
          <a:stretch>
            <a:fillRect/>
          </a:stretch>
        </p:blipFill>
        <p:spPr bwMode="auto">
          <a:xfrm>
            <a:off x="5724128" y="6327130"/>
            <a:ext cx="1691680" cy="530870"/>
          </a:xfrm>
          <a:prstGeom prst="rect">
            <a:avLst/>
          </a:prstGeom>
          <a:noFill/>
          <a:ln w="9525">
            <a:noFill/>
            <a:miter lim="800000"/>
            <a:headEnd/>
            <a:tailEnd/>
          </a:ln>
        </p:spPr>
      </p:pic>
      <p:pic>
        <p:nvPicPr>
          <p:cNvPr id="7" name="Picture 9" descr="D:\Documents and Settings\minőségügy\Dokumentumok\Képek\Logok\image_preview.jpg"/>
          <p:cNvPicPr>
            <a:picLocks noChangeAspect="1" noChangeArrowheads="1"/>
          </p:cNvPicPr>
          <p:nvPr/>
        </p:nvPicPr>
        <p:blipFill>
          <a:blip r:embed="rId5" cstate="print"/>
          <a:srcRect/>
          <a:stretch>
            <a:fillRect/>
          </a:stretch>
        </p:blipFill>
        <p:spPr bwMode="auto">
          <a:xfrm>
            <a:off x="7452320" y="6333626"/>
            <a:ext cx="1691680" cy="524374"/>
          </a:xfrm>
          <a:prstGeom prst="rect">
            <a:avLst/>
          </a:prstGeom>
          <a:noFill/>
          <a:ln w="9525">
            <a:noFill/>
            <a:miter lim="800000"/>
            <a:headEnd/>
            <a:tailEnd/>
          </a:ln>
        </p:spPr>
      </p:pic>
      <p:sp>
        <p:nvSpPr>
          <p:cNvPr id="9"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sp>
        <p:nvSpPr>
          <p:cNvPr id="10"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23014569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hu-HU" b="1" dirty="0"/>
              <a:t>Esztétikai játékelmélet</a:t>
            </a:r>
            <a:endParaRPr lang="hu-HU" dirty="0"/>
          </a:p>
        </p:txBody>
      </p:sp>
      <p:sp>
        <p:nvSpPr>
          <p:cNvPr id="3" name="Tartalom helye 2"/>
          <p:cNvSpPr>
            <a:spLocks noGrp="1"/>
          </p:cNvSpPr>
          <p:nvPr>
            <p:ph idx="1"/>
          </p:nvPr>
        </p:nvSpPr>
        <p:spPr>
          <a:xfrm>
            <a:off x="457200" y="2852936"/>
            <a:ext cx="8229600" cy="2160240"/>
          </a:xfrm>
        </p:spPr>
        <p:txBody>
          <a:bodyPr/>
          <a:lstStyle/>
          <a:p>
            <a:r>
              <a:rPr lang="hu-HU" sz="4400" dirty="0"/>
              <a:t>Lényege: A játék és a művészet kritériumait azonosnak tekinti.</a:t>
            </a:r>
          </a:p>
          <a:p>
            <a:endParaRPr lang="hu-HU" dirty="0"/>
          </a:p>
        </p:txBody>
      </p:sp>
      <p:pic>
        <p:nvPicPr>
          <p:cNvPr id="4" name="Picture 9" descr="D:\Documents and Settings\minőségügy\Dokumentumok\Képek\Logok\DE_logo.jpg"/>
          <p:cNvPicPr>
            <a:picLocks noChangeAspect="1" noChangeArrowheads="1"/>
          </p:cNvPicPr>
          <p:nvPr/>
        </p:nvPicPr>
        <p:blipFill>
          <a:blip r:embed="rId2" cstate="print"/>
          <a:srcRect/>
          <a:stretch>
            <a:fillRect/>
          </a:stretch>
        </p:blipFill>
        <p:spPr bwMode="auto">
          <a:xfrm>
            <a:off x="0" y="6237312"/>
            <a:ext cx="478487" cy="620688"/>
          </a:xfrm>
          <a:prstGeom prst="rect">
            <a:avLst/>
          </a:prstGeom>
          <a:noFill/>
          <a:ln w="9525">
            <a:noFill/>
            <a:miter lim="800000"/>
            <a:headEnd/>
            <a:tailEnd/>
          </a:ln>
        </p:spPr>
      </p:pic>
      <p:pic>
        <p:nvPicPr>
          <p:cNvPr id="5" name="Picture 10" descr="Logo"/>
          <p:cNvPicPr>
            <a:picLocks noChangeAspect="1" noChangeArrowheads="1"/>
          </p:cNvPicPr>
          <p:nvPr/>
        </p:nvPicPr>
        <p:blipFill>
          <a:blip r:embed="rId3" cstate="print"/>
          <a:srcRect/>
          <a:stretch>
            <a:fillRect/>
          </a:stretch>
        </p:blipFill>
        <p:spPr bwMode="auto">
          <a:xfrm>
            <a:off x="539552" y="6309320"/>
            <a:ext cx="542127" cy="548680"/>
          </a:xfrm>
          <a:prstGeom prst="rect">
            <a:avLst/>
          </a:prstGeom>
          <a:noFill/>
          <a:ln w="9525">
            <a:noFill/>
            <a:miter lim="800000"/>
            <a:headEnd/>
            <a:tailEnd/>
          </a:ln>
        </p:spPr>
      </p:pic>
      <p:pic>
        <p:nvPicPr>
          <p:cNvPr id="6" name="Kép 3"/>
          <p:cNvPicPr>
            <a:picLocks noChangeAspect="1" noChangeArrowheads="1"/>
          </p:cNvPicPr>
          <p:nvPr/>
        </p:nvPicPr>
        <p:blipFill>
          <a:blip r:embed="rId4" cstate="print"/>
          <a:srcRect/>
          <a:stretch>
            <a:fillRect/>
          </a:stretch>
        </p:blipFill>
        <p:spPr bwMode="auto">
          <a:xfrm>
            <a:off x="5724128" y="6327130"/>
            <a:ext cx="1691680" cy="530870"/>
          </a:xfrm>
          <a:prstGeom prst="rect">
            <a:avLst/>
          </a:prstGeom>
          <a:noFill/>
          <a:ln w="9525">
            <a:noFill/>
            <a:miter lim="800000"/>
            <a:headEnd/>
            <a:tailEnd/>
          </a:ln>
        </p:spPr>
      </p:pic>
      <p:pic>
        <p:nvPicPr>
          <p:cNvPr id="7" name="Picture 9" descr="D:\Documents and Settings\minőségügy\Dokumentumok\Képek\Logok\image_preview.jpg"/>
          <p:cNvPicPr>
            <a:picLocks noChangeAspect="1" noChangeArrowheads="1"/>
          </p:cNvPicPr>
          <p:nvPr/>
        </p:nvPicPr>
        <p:blipFill>
          <a:blip r:embed="rId5" cstate="print"/>
          <a:srcRect/>
          <a:stretch>
            <a:fillRect/>
          </a:stretch>
        </p:blipFill>
        <p:spPr bwMode="auto">
          <a:xfrm>
            <a:off x="7452320" y="6333626"/>
            <a:ext cx="1691680" cy="524374"/>
          </a:xfrm>
          <a:prstGeom prst="rect">
            <a:avLst/>
          </a:prstGeom>
          <a:noFill/>
          <a:ln w="9525">
            <a:noFill/>
            <a:miter lim="800000"/>
            <a:headEnd/>
            <a:tailEnd/>
          </a:ln>
        </p:spPr>
      </p:pic>
      <p:sp>
        <p:nvSpPr>
          <p:cNvPr id="9"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sp>
        <p:nvSpPr>
          <p:cNvPr id="10"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85838226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0"/>
            <a:ext cx="8229600" cy="1143000"/>
          </a:xfrm>
        </p:spPr>
        <p:txBody>
          <a:bodyPr/>
          <a:lstStyle/>
          <a:p>
            <a:pPr algn="ctr"/>
            <a:r>
              <a:rPr lang="hu-HU" sz="5400" b="1" dirty="0"/>
              <a:t>Schiller</a:t>
            </a:r>
            <a:endParaRPr lang="hu-HU" dirty="0"/>
          </a:p>
        </p:txBody>
      </p:sp>
      <p:sp>
        <p:nvSpPr>
          <p:cNvPr id="3" name="Tartalom helye 2"/>
          <p:cNvSpPr>
            <a:spLocks noGrp="1"/>
          </p:cNvSpPr>
          <p:nvPr>
            <p:ph idx="1"/>
          </p:nvPr>
        </p:nvSpPr>
        <p:spPr>
          <a:xfrm>
            <a:off x="0" y="1337743"/>
            <a:ext cx="9096227" cy="4704826"/>
          </a:xfrm>
        </p:spPr>
        <p:txBody>
          <a:bodyPr>
            <a:normAutofit/>
          </a:bodyPr>
          <a:lstStyle/>
          <a:p>
            <a:pPr>
              <a:buFontTx/>
              <a:buNone/>
            </a:pPr>
            <a:r>
              <a:rPr lang="hu-HU" sz="4000" dirty="0" smtClean="0"/>
              <a:t>A művészet és a játék között csak fokozati különbség van. </a:t>
            </a:r>
          </a:p>
          <a:p>
            <a:pPr>
              <a:buFontTx/>
              <a:buNone/>
            </a:pPr>
            <a:r>
              <a:rPr lang="hu-HU" sz="4000" dirty="0" smtClean="0"/>
              <a:t>A játék alacsonyabb fokú művészet, a művészet magasabb fokú játék.</a:t>
            </a:r>
          </a:p>
          <a:p>
            <a:pPr>
              <a:buFontTx/>
              <a:buNone/>
            </a:pPr>
            <a:r>
              <a:rPr lang="hu-HU" sz="4000" dirty="0" smtClean="0"/>
              <a:t>Közönséges (gyerekjátékok) és magasabb fokú esztétikai játékokról beszél.</a:t>
            </a:r>
          </a:p>
          <a:p>
            <a:endParaRPr lang="hu-HU" sz="4000" dirty="0"/>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
        <p:nvSpPr>
          <p:cNvPr id="11"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hu-HU" sz="5400" b="1" dirty="0" err="1"/>
              <a:t>Wundt</a:t>
            </a:r>
            <a:endParaRPr lang="hu-HU" dirty="0"/>
          </a:p>
        </p:txBody>
      </p:sp>
      <p:sp>
        <p:nvSpPr>
          <p:cNvPr id="3" name="Tartalom helye 2"/>
          <p:cNvSpPr>
            <a:spLocks noGrp="1"/>
          </p:cNvSpPr>
          <p:nvPr>
            <p:ph idx="1"/>
          </p:nvPr>
        </p:nvSpPr>
        <p:spPr>
          <a:xfrm>
            <a:off x="0" y="2468880"/>
            <a:ext cx="9144000" cy="2256264"/>
          </a:xfrm>
        </p:spPr>
        <p:txBody>
          <a:bodyPr>
            <a:normAutofit/>
          </a:bodyPr>
          <a:lstStyle/>
          <a:p>
            <a:r>
              <a:rPr lang="hu-HU" sz="4400" dirty="0" smtClean="0"/>
              <a:t>A </a:t>
            </a:r>
            <a:r>
              <a:rPr lang="hu-HU" sz="4400" dirty="0"/>
              <a:t>gyermek játékában a képzeletet tarja alapvető tényezőnek.</a:t>
            </a:r>
          </a:p>
          <a:p>
            <a:endParaRPr lang="hu-HU" sz="4400" dirty="0"/>
          </a:p>
        </p:txBody>
      </p:sp>
      <p:pic>
        <p:nvPicPr>
          <p:cNvPr id="4" name="Picture 9" descr="D:\Documents and Settings\minőségügy\Dokumentumok\Képek\Logok\DE_logo.jpg"/>
          <p:cNvPicPr>
            <a:picLocks noChangeAspect="1" noChangeArrowheads="1"/>
          </p:cNvPicPr>
          <p:nvPr/>
        </p:nvPicPr>
        <p:blipFill>
          <a:blip r:embed="rId2" cstate="print"/>
          <a:srcRect/>
          <a:stretch>
            <a:fillRect/>
          </a:stretch>
        </p:blipFill>
        <p:spPr bwMode="auto">
          <a:xfrm>
            <a:off x="0" y="6237312"/>
            <a:ext cx="478487" cy="620688"/>
          </a:xfrm>
          <a:prstGeom prst="rect">
            <a:avLst/>
          </a:prstGeom>
          <a:noFill/>
          <a:ln w="9525">
            <a:noFill/>
            <a:miter lim="800000"/>
            <a:headEnd/>
            <a:tailEnd/>
          </a:ln>
        </p:spPr>
      </p:pic>
      <p:pic>
        <p:nvPicPr>
          <p:cNvPr id="5" name="Picture 10" descr="Logo"/>
          <p:cNvPicPr>
            <a:picLocks noChangeAspect="1" noChangeArrowheads="1"/>
          </p:cNvPicPr>
          <p:nvPr/>
        </p:nvPicPr>
        <p:blipFill>
          <a:blip r:embed="rId3" cstate="print"/>
          <a:srcRect/>
          <a:stretch>
            <a:fillRect/>
          </a:stretch>
        </p:blipFill>
        <p:spPr bwMode="auto">
          <a:xfrm>
            <a:off x="539552" y="6309320"/>
            <a:ext cx="542127" cy="548680"/>
          </a:xfrm>
          <a:prstGeom prst="rect">
            <a:avLst/>
          </a:prstGeom>
          <a:noFill/>
          <a:ln w="9525">
            <a:noFill/>
            <a:miter lim="800000"/>
            <a:headEnd/>
            <a:tailEnd/>
          </a:ln>
        </p:spPr>
      </p:pic>
      <p:pic>
        <p:nvPicPr>
          <p:cNvPr id="6" name="Kép 3"/>
          <p:cNvPicPr>
            <a:picLocks noChangeAspect="1" noChangeArrowheads="1"/>
          </p:cNvPicPr>
          <p:nvPr/>
        </p:nvPicPr>
        <p:blipFill>
          <a:blip r:embed="rId4" cstate="print"/>
          <a:srcRect/>
          <a:stretch>
            <a:fillRect/>
          </a:stretch>
        </p:blipFill>
        <p:spPr bwMode="auto">
          <a:xfrm>
            <a:off x="5724128" y="6327130"/>
            <a:ext cx="1691680" cy="530870"/>
          </a:xfrm>
          <a:prstGeom prst="rect">
            <a:avLst/>
          </a:prstGeom>
          <a:noFill/>
          <a:ln w="9525">
            <a:noFill/>
            <a:miter lim="800000"/>
            <a:headEnd/>
            <a:tailEnd/>
          </a:ln>
        </p:spPr>
      </p:pic>
      <p:pic>
        <p:nvPicPr>
          <p:cNvPr id="7" name="Picture 9" descr="D:\Documents and Settings\minőségügy\Dokumentumok\Képek\Logok\image_preview.jpg"/>
          <p:cNvPicPr>
            <a:picLocks noChangeAspect="1" noChangeArrowheads="1"/>
          </p:cNvPicPr>
          <p:nvPr/>
        </p:nvPicPr>
        <p:blipFill>
          <a:blip r:embed="rId5" cstate="print"/>
          <a:srcRect/>
          <a:stretch>
            <a:fillRect/>
          </a:stretch>
        </p:blipFill>
        <p:spPr bwMode="auto">
          <a:xfrm>
            <a:off x="7452320" y="6333626"/>
            <a:ext cx="1691680" cy="524374"/>
          </a:xfrm>
          <a:prstGeom prst="rect">
            <a:avLst/>
          </a:prstGeom>
          <a:noFill/>
          <a:ln w="9525">
            <a:noFill/>
            <a:miter lim="800000"/>
            <a:headEnd/>
            <a:tailEnd/>
          </a:ln>
        </p:spPr>
      </p:pic>
      <p:sp>
        <p:nvSpPr>
          <p:cNvPr id="8" name="Élőláb helye 3"/>
          <p:cNvSpPr txBox="1">
            <a:spLocks/>
          </p:cNvSpPr>
          <p:nvPr/>
        </p:nvSpPr>
        <p:spPr>
          <a:xfrm>
            <a:off x="0" y="0"/>
            <a:ext cx="3786188"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            </a:t>
            </a:r>
            <a:r>
              <a:rPr kumimoji="0" lang="hu-HU" sz="1200" b="1" i="1" u="none" strike="noStrike" kern="1200" cap="none" spc="0" normalizeH="0" baseline="0" noProof="0" dirty="0" smtClean="0">
                <a:ln>
                  <a:noFill/>
                </a:ln>
                <a:solidFill>
                  <a:schemeClr val="bg1"/>
                </a:solidFill>
                <a:effectLst/>
                <a:uLnTx/>
                <a:uFillTx/>
                <a:latin typeface="+mn-lt"/>
                <a:ea typeface="+mn-ea"/>
                <a:cs typeface="+mn-cs"/>
              </a:rPr>
              <a:t>A könyv címe</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
        <p:nvSpPr>
          <p:cNvPr id="9"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412521098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hu-HU" sz="5400" b="1" dirty="0"/>
              <a:t>Szemere Samu</a:t>
            </a:r>
            <a:endParaRPr lang="hu-HU" dirty="0"/>
          </a:p>
        </p:txBody>
      </p:sp>
      <p:sp>
        <p:nvSpPr>
          <p:cNvPr id="3" name="Tartalom helye 2"/>
          <p:cNvSpPr>
            <a:spLocks noGrp="1"/>
          </p:cNvSpPr>
          <p:nvPr>
            <p:ph idx="1"/>
          </p:nvPr>
        </p:nvSpPr>
        <p:spPr>
          <a:xfrm>
            <a:off x="179512" y="2420888"/>
            <a:ext cx="8534391" cy="2789664"/>
          </a:xfrm>
        </p:spPr>
        <p:txBody>
          <a:bodyPr>
            <a:normAutofit/>
          </a:bodyPr>
          <a:lstStyle/>
          <a:p>
            <a:pPr marL="0" indent="0">
              <a:buNone/>
            </a:pPr>
            <a:r>
              <a:rPr lang="hu-HU" sz="4400" dirty="0" smtClean="0"/>
              <a:t>A </a:t>
            </a:r>
            <a:r>
              <a:rPr lang="hu-HU" sz="4400" dirty="0"/>
              <a:t>játékot a művészeti élvezettel és az alkotással is egyaránt rokonnak </a:t>
            </a:r>
            <a:r>
              <a:rPr lang="hu-HU" sz="4400" dirty="0" smtClean="0"/>
              <a:t>tartja.</a:t>
            </a:r>
            <a:endParaRPr lang="hu-HU" sz="4400" dirty="0"/>
          </a:p>
        </p:txBody>
      </p:sp>
      <p:pic>
        <p:nvPicPr>
          <p:cNvPr id="4" name="Picture 9" descr="D:\Documents and Settings\minőségügy\Dokumentumok\Képek\Logok\DE_logo.jpg"/>
          <p:cNvPicPr>
            <a:picLocks noChangeAspect="1" noChangeArrowheads="1"/>
          </p:cNvPicPr>
          <p:nvPr/>
        </p:nvPicPr>
        <p:blipFill>
          <a:blip r:embed="rId2" cstate="print"/>
          <a:srcRect/>
          <a:stretch>
            <a:fillRect/>
          </a:stretch>
        </p:blipFill>
        <p:spPr bwMode="auto">
          <a:xfrm>
            <a:off x="0" y="6237312"/>
            <a:ext cx="478487" cy="620688"/>
          </a:xfrm>
          <a:prstGeom prst="rect">
            <a:avLst/>
          </a:prstGeom>
          <a:noFill/>
          <a:ln w="9525">
            <a:noFill/>
            <a:miter lim="800000"/>
            <a:headEnd/>
            <a:tailEnd/>
          </a:ln>
        </p:spPr>
      </p:pic>
      <p:pic>
        <p:nvPicPr>
          <p:cNvPr id="5" name="Picture 10" descr="Logo"/>
          <p:cNvPicPr>
            <a:picLocks noChangeAspect="1" noChangeArrowheads="1"/>
          </p:cNvPicPr>
          <p:nvPr/>
        </p:nvPicPr>
        <p:blipFill>
          <a:blip r:embed="rId3" cstate="print"/>
          <a:srcRect/>
          <a:stretch>
            <a:fillRect/>
          </a:stretch>
        </p:blipFill>
        <p:spPr bwMode="auto">
          <a:xfrm>
            <a:off x="539552" y="6309320"/>
            <a:ext cx="542127" cy="548680"/>
          </a:xfrm>
          <a:prstGeom prst="rect">
            <a:avLst/>
          </a:prstGeom>
          <a:noFill/>
          <a:ln w="9525">
            <a:noFill/>
            <a:miter lim="800000"/>
            <a:headEnd/>
            <a:tailEnd/>
          </a:ln>
        </p:spPr>
      </p:pic>
      <p:pic>
        <p:nvPicPr>
          <p:cNvPr id="6" name="Kép 3"/>
          <p:cNvPicPr>
            <a:picLocks noChangeAspect="1" noChangeArrowheads="1"/>
          </p:cNvPicPr>
          <p:nvPr/>
        </p:nvPicPr>
        <p:blipFill>
          <a:blip r:embed="rId4" cstate="print"/>
          <a:srcRect/>
          <a:stretch>
            <a:fillRect/>
          </a:stretch>
        </p:blipFill>
        <p:spPr bwMode="auto">
          <a:xfrm>
            <a:off x="5724128" y="6327130"/>
            <a:ext cx="1691680" cy="530870"/>
          </a:xfrm>
          <a:prstGeom prst="rect">
            <a:avLst/>
          </a:prstGeom>
          <a:noFill/>
          <a:ln w="9525">
            <a:noFill/>
            <a:miter lim="800000"/>
            <a:headEnd/>
            <a:tailEnd/>
          </a:ln>
        </p:spPr>
      </p:pic>
      <p:pic>
        <p:nvPicPr>
          <p:cNvPr id="7" name="Picture 9" descr="D:\Documents and Settings\minőségügy\Dokumentumok\Képek\Logok\image_preview.jpg"/>
          <p:cNvPicPr>
            <a:picLocks noChangeAspect="1" noChangeArrowheads="1"/>
          </p:cNvPicPr>
          <p:nvPr/>
        </p:nvPicPr>
        <p:blipFill>
          <a:blip r:embed="rId5" cstate="print"/>
          <a:srcRect/>
          <a:stretch>
            <a:fillRect/>
          </a:stretch>
        </p:blipFill>
        <p:spPr bwMode="auto">
          <a:xfrm>
            <a:off x="7452320" y="6333626"/>
            <a:ext cx="1691680" cy="524374"/>
          </a:xfrm>
          <a:prstGeom prst="rect">
            <a:avLst/>
          </a:prstGeom>
          <a:noFill/>
          <a:ln w="9525">
            <a:noFill/>
            <a:miter lim="800000"/>
            <a:headEnd/>
            <a:tailEnd/>
          </a:ln>
        </p:spPr>
      </p:pic>
      <p:sp>
        <p:nvSpPr>
          <p:cNvPr id="8" name="Élőláb helye 3"/>
          <p:cNvSpPr txBox="1">
            <a:spLocks/>
          </p:cNvSpPr>
          <p:nvPr/>
        </p:nvSpPr>
        <p:spPr>
          <a:xfrm>
            <a:off x="0" y="0"/>
            <a:ext cx="3786188"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            </a:t>
            </a:r>
            <a:r>
              <a:rPr kumimoji="0" lang="hu-HU" sz="1200" b="1" i="1" u="none" strike="noStrike" kern="1200" cap="none" spc="0" normalizeH="0" baseline="0" noProof="0" dirty="0" smtClean="0">
                <a:ln>
                  <a:noFill/>
                </a:ln>
                <a:solidFill>
                  <a:schemeClr val="bg1"/>
                </a:solidFill>
                <a:effectLst/>
                <a:uLnTx/>
                <a:uFillTx/>
                <a:latin typeface="+mn-lt"/>
                <a:ea typeface="+mn-ea"/>
                <a:cs typeface="+mn-cs"/>
              </a:rPr>
              <a:t>A könyv címe</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
        <p:nvSpPr>
          <p:cNvPr id="9"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35645250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533725" y="2492896"/>
            <a:ext cx="8229600" cy="1143000"/>
          </a:xfrm>
        </p:spPr>
        <p:txBody>
          <a:bodyPr/>
          <a:lstStyle/>
          <a:p>
            <a:pPr algn="ctr"/>
            <a:r>
              <a:rPr lang="hu-HU" b="1" dirty="0" smtClean="0"/>
              <a:t>Kultúrtörténeti játékelmélet</a:t>
            </a:r>
            <a:endParaRPr lang="hu-HU" dirty="0"/>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
        <p:nvSpPr>
          <p:cNvPr id="11"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Detre Pál:</a:t>
            </a:r>
            <a:endParaRPr lang="hu-HU" dirty="0"/>
          </a:p>
        </p:txBody>
      </p:sp>
      <p:sp>
        <p:nvSpPr>
          <p:cNvPr id="3" name="Tartalom helye 2"/>
          <p:cNvSpPr>
            <a:spLocks noGrp="1"/>
          </p:cNvSpPr>
          <p:nvPr>
            <p:ph idx="1"/>
          </p:nvPr>
        </p:nvSpPr>
        <p:spPr/>
        <p:txBody>
          <a:bodyPr/>
          <a:lstStyle/>
          <a:p>
            <a:r>
              <a:rPr lang="hu-HU" dirty="0" smtClean="0"/>
              <a:t>„ A játék olyan tevékenység, melynek közvetlen célja a győzelem elérése, illetve valóságos vagy elképzelt cselekmények minél tökéletesebb ábrázolása megjelenítése. Olyan szabad anyagi érdekhez nem kapcsolódó tevékenység, mely előre pontosan megállapított és minden résztvevőre egyformán kötelező szabályok szerint, külön erre a célra szolgáló helyen (játéktér) és időben zajlik. A játékot mindig különböző érzelmi megnyilvánulások kísérik, melyek további tevékenységre ösztönző tényezőként hatnak.”</a:t>
            </a:r>
          </a:p>
          <a:p>
            <a:endParaRPr lang="hu-HU" dirty="0"/>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
        <p:nvSpPr>
          <p:cNvPr id="11"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hu-HU" sz="5400" b="1" dirty="0"/>
              <a:t>Johann Huizinga</a:t>
            </a:r>
            <a:endParaRPr lang="hu-HU" dirty="0"/>
          </a:p>
        </p:txBody>
      </p:sp>
      <p:sp>
        <p:nvSpPr>
          <p:cNvPr id="3" name="Tartalom helye 2"/>
          <p:cNvSpPr>
            <a:spLocks noGrp="1"/>
          </p:cNvSpPr>
          <p:nvPr>
            <p:ph idx="1"/>
          </p:nvPr>
        </p:nvSpPr>
        <p:spPr>
          <a:xfrm>
            <a:off x="179512" y="2404041"/>
            <a:ext cx="8856984" cy="3833271"/>
          </a:xfrm>
        </p:spPr>
        <p:txBody>
          <a:bodyPr>
            <a:normAutofit/>
          </a:bodyPr>
          <a:lstStyle/>
          <a:p>
            <a:pPr marL="0" indent="0" algn="just">
              <a:buNone/>
            </a:pPr>
            <a:r>
              <a:rPr lang="hu-HU" sz="4400" dirty="0" smtClean="0"/>
              <a:t>A </a:t>
            </a:r>
            <a:r>
              <a:rPr lang="hu-HU" sz="4400" dirty="0"/>
              <a:t>játék az emberi kultúra minden formájának az eleme. Az egész emberi kultúra a játékban, a játékkal kezdődött és abban is bontakozott ki.</a:t>
            </a:r>
          </a:p>
        </p:txBody>
      </p:sp>
      <p:pic>
        <p:nvPicPr>
          <p:cNvPr id="4" name="Picture 9" descr="D:\Documents and Settings\minőségügy\Dokumentumok\Képek\Logok\DE_logo.jpg"/>
          <p:cNvPicPr>
            <a:picLocks noChangeAspect="1" noChangeArrowheads="1"/>
          </p:cNvPicPr>
          <p:nvPr/>
        </p:nvPicPr>
        <p:blipFill>
          <a:blip r:embed="rId2" cstate="print"/>
          <a:srcRect/>
          <a:stretch>
            <a:fillRect/>
          </a:stretch>
        </p:blipFill>
        <p:spPr bwMode="auto">
          <a:xfrm>
            <a:off x="0" y="6237312"/>
            <a:ext cx="478487" cy="620688"/>
          </a:xfrm>
          <a:prstGeom prst="rect">
            <a:avLst/>
          </a:prstGeom>
          <a:noFill/>
          <a:ln w="9525">
            <a:noFill/>
            <a:miter lim="800000"/>
            <a:headEnd/>
            <a:tailEnd/>
          </a:ln>
        </p:spPr>
      </p:pic>
      <p:pic>
        <p:nvPicPr>
          <p:cNvPr id="5" name="Picture 10" descr="Logo"/>
          <p:cNvPicPr>
            <a:picLocks noChangeAspect="1" noChangeArrowheads="1"/>
          </p:cNvPicPr>
          <p:nvPr/>
        </p:nvPicPr>
        <p:blipFill>
          <a:blip r:embed="rId3" cstate="print"/>
          <a:srcRect/>
          <a:stretch>
            <a:fillRect/>
          </a:stretch>
        </p:blipFill>
        <p:spPr bwMode="auto">
          <a:xfrm>
            <a:off x="539552" y="6309320"/>
            <a:ext cx="542127" cy="548680"/>
          </a:xfrm>
          <a:prstGeom prst="rect">
            <a:avLst/>
          </a:prstGeom>
          <a:noFill/>
          <a:ln w="9525">
            <a:noFill/>
            <a:miter lim="800000"/>
            <a:headEnd/>
            <a:tailEnd/>
          </a:ln>
        </p:spPr>
      </p:pic>
      <p:pic>
        <p:nvPicPr>
          <p:cNvPr id="6" name="Kép 3"/>
          <p:cNvPicPr>
            <a:picLocks noChangeAspect="1" noChangeArrowheads="1"/>
          </p:cNvPicPr>
          <p:nvPr/>
        </p:nvPicPr>
        <p:blipFill>
          <a:blip r:embed="rId4" cstate="print"/>
          <a:srcRect/>
          <a:stretch>
            <a:fillRect/>
          </a:stretch>
        </p:blipFill>
        <p:spPr bwMode="auto">
          <a:xfrm>
            <a:off x="5724128" y="6327130"/>
            <a:ext cx="1691680" cy="530870"/>
          </a:xfrm>
          <a:prstGeom prst="rect">
            <a:avLst/>
          </a:prstGeom>
          <a:noFill/>
          <a:ln w="9525">
            <a:noFill/>
            <a:miter lim="800000"/>
            <a:headEnd/>
            <a:tailEnd/>
          </a:ln>
        </p:spPr>
      </p:pic>
      <p:pic>
        <p:nvPicPr>
          <p:cNvPr id="7" name="Picture 9" descr="D:\Documents and Settings\minőségügy\Dokumentumok\Képek\Logok\image_preview.jpg"/>
          <p:cNvPicPr>
            <a:picLocks noChangeAspect="1" noChangeArrowheads="1"/>
          </p:cNvPicPr>
          <p:nvPr/>
        </p:nvPicPr>
        <p:blipFill>
          <a:blip r:embed="rId5" cstate="print"/>
          <a:srcRect/>
          <a:stretch>
            <a:fillRect/>
          </a:stretch>
        </p:blipFill>
        <p:spPr bwMode="auto">
          <a:xfrm>
            <a:off x="7452320" y="6333626"/>
            <a:ext cx="1691680" cy="524374"/>
          </a:xfrm>
          <a:prstGeom prst="rect">
            <a:avLst/>
          </a:prstGeom>
          <a:noFill/>
          <a:ln w="9525">
            <a:noFill/>
            <a:miter lim="800000"/>
            <a:headEnd/>
            <a:tailEnd/>
          </a:ln>
        </p:spPr>
      </p:pic>
      <p:sp>
        <p:nvSpPr>
          <p:cNvPr id="8" name="Élőláb helye 3"/>
          <p:cNvSpPr txBox="1">
            <a:spLocks/>
          </p:cNvSpPr>
          <p:nvPr/>
        </p:nvSpPr>
        <p:spPr>
          <a:xfrm>
            <a:off x="0" y="0"/>
            <a:ext cx="3786188"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            </a:t>
            </a:r>
            <a:r>
              <a:rPr kumimoji="0" lang="hu-HU" sz="1200" b="1" i="1" u="none" strike="noStrike" kern="1200" cap="none" spc="0" normalizeH="0" baseline="0" noProof="0" dirty="0" smtClean="0">
                <a:ln>
                  <a:noFill/>
                </a:ln>
                <a:solidFill>
                  <a:schemeClr val="bg1"/>
                </a:solidFill>
                <a:effectLst/>
                <a:uLnTx/>
                <a:uFillTx/>
                <a:latin typeface="+mn-lt"/>
                <a:ea typeface="+mn-ea"/>
                <a:cs typeface="+mn-cs"/>
              </a:rPr>
              <a:t>A könyv címe</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
        <p:nvSpPr>
          <p:cNvPr id="9"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178043833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hu-HU" sz="5400" b="1" dirty="0"/>
              <a:t>Edward L. Thorndike</a:t>
            </a:r>
            <a:endParaRPr lang="hu-HU" dirty="0"/>
          </a:p>
        </p:txBody>
      </p:sp>
      <p:sp>
        <p:nvSpPr>
          <p:cNvPr id="3" name="Tartalom helye 2"/>
          <p:cNvSpPr>
            <a:spLocks noGrp="1"/>
          </p:cNvSpPr>
          <p:nvPr>
            <p:ph idx="1"/>
          </p:nvPr>
        </p:nvSpPr>
        <p:spPr>
          <a:xfrm>
            <a:off x="251520" y="2420888"/>
            <a:ext cx="8892480" cy="3456384"/>
          </a:xfrm>
        </p:spPr>
        <p:txBody>
          <a:bodyPr/>
          <a:lstStyle/>
          <a:p>
            <a:pPr marL="0" indent="0" algn="just">
              <a:buNone/>
            </a:pPr>
            <a:r>
              <a:rPr lang="hu-HU" sz="4000" dirty="0" smtClean="0"/>
              <a:t>A </a:t>
            </a:r>
            <a:r>
              <a:rPr lang="hu-HU" sz="4000" dirty="0"/>
              <a:t>játék olyan viselkedés formája a gyereknek, melyben megismétli azokat a fokozatokat, amelyen az emberiség a művelődés fejlődése folyamán végig haladt.</a:t>
            </a:r>
          </a:p>
          <a:p>
            <a:pPr algn="just"/>
            <a:endParaRPr lang="hu-HU" dirty="0"/>
          </a:p>
        </p:txBody>
      </p:sp>
      <p:pic>
        <p:nvPicPr>
          <p:cNvPr id="4" name="Picture 9" descr="D:\Documents and Settings\minőségügy\Dokumentumok\Képek\Logok\DE_logo.jpg"/>
          <p:cNvPicPr>
            <a:picLocks noChangeAspect="1" noChangeArrowheads="1"/>
          </p:cNvPicPr>
          <p:nvPr/>
        </p:nvPicPr>
        <p:blipFill>
          <a:blip r:embed="rId2" cstate="print"/>
          <a:srcRect/>
          <a:stretch>
            <a:fillRect/>
          </a:stretch>
        </p:blipFill>
        <p:spPr bwMode="auto">
          <a:xfrm>
            <a:off x="0" y="6237312"/>
            <a:ext cx="478487" cy="620688"/>
          </a:xfrm>
          <a:prstGeom prst="rect">
            <a:avLst/>
          </a:prstGeom>
          <a:noFill/>
          <a:ln w="9525">
            <a:noFill/>
            <a:miter lim="800000"/>
            <a:headEnd/>
            <a:tailEnd/>
          </a:ln>
        </p:spPr>
      </p:pic>
      <p:pic>
        <p:nvPicPr>
          <p:cNvPr id="5" name="Picture 10" descr="Logo"/>
          <p:cNvPicPr>
            <a:picLocks noChangeAspect="1" noChangeArrowheads="1"/>
          </p:cNvPicPr>
          <p:nvPr/>
        </p:nvPicPr>
        <p:blipFill>
          <a:blip r:embed="rId3" cstate="print"/>
          <a:srcRect/>
          <a:stretch>
            <a:fillRect/>
          </a:stretch>
        </p:blipFill>
        <p:spPr bwMode="auto">
          <a:xfrm>
            <a:off x="539552" y="6309320"/>
            <a:ext cx="542127" cy="548680"/>
          </a:xfrm>
          <a:prstGeom prst="rect">
            <a:avLst/>
          </a:prstGeom>
          <a:noFill/>
          <a:ln w="9525">
            <a:noFill/>
            <a:miter lim="800000"/>
            <a:headEnd/>
            <a:tailEnd/>
          </a:ln>
        </p:spPr>
      </p:pic>
      <p:pic>
        <p:nvPicPr>
          <p:cNvPr id="6" name="Kép 3"/>
          <p:cNvPicPr>
            <a:picLocks noChangeAspect="1" noChangeArrowheads="1"/>
          </p:cNvPicPr>
          <p:nvPr/>
        </p:nvPicPr>
        <p:blipFill>
          <a:blip r:embed="rId4" cstate="print"/>
          <a:srcRect/>
          <a:stretch>
            <a:fillRect/>
          </a:stretch>
        </p:blipFill>
        <p:spPr bwMode="auto">
          <a:xfrm>
            <a:off x="5724128" y="6327130"/>
            <a:ext cx="1691680" cy="530870"/>
          </a:xfrm>
          <a:prstGeom prst="rect">
            <a:avLst/>
          </a:prstGeom>
          <a:noFill/>
          <a:ln w="9525">
            <a:noFill/>
            <a:miter lim="800000"/>
            <a:headEnd/>
            <a:tailEnd/>
          </a:ln>
        </p:spPr>
      </p:pic>
      <p:pic>
        <p:nvPicPr>
          <p:cNvPr id="7" name="Picture 9" descr="D:\Documents and Settings\minőségügy\Dokumentumok\Képek\Logok\image_preview.jpg"/>
          <p:cNvPicPr>
            <a:picLocks noChangeAspect="1" noChangeArrowheads="1"/>
          </p:cNvPicPr>
          <p:nvPr/>
        </p:nvPicPr>
        <p:blipFill>
          <a:blip r:embed="rId5" cstate="print"/>
          <a:srcRect/>
          <a:stretch>
            <a:fillRect/>
          </a:stretch>
        </p:blipFill>
        <p:spPr bwMode="auto">
          <a:xfrm>
            <a:off x="7452320" y="6333626"/>
            <a:ext cx="1691680" cy="524374"/>
          </a:xfrm>
          <a:prstGeom prst="rect">
            <a:avLst/>
          </a:prstGeom>
          <a:noFill/>
          <a:ln w="9525">
            <a:noFill/>
            <a:miter lim="800000"/>
            <a:headEnd/>
            <a:tailEnd/>
          </a:ln>
        </p:spPr>
      </p:pic>
      <p:sp>
        <p:nvSpPr>
          <p:cNvPr id="9"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sp>
        <p:nvSpPr>
          <p:cNvPr id="10"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18673162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539552" y="2276872"/>
            <a:ext cx="8229600" cy="1719064"/>
          </a:xfrm>
        </p:spPr>
        <p:txBody>
          <a:bodyPr>
            <a:normAutofit/>
          </a:bodyPr>
          <a:lstStyle/>
          <a:p>
            <a:pPr algn="ctr"/>
            <a:r>
              <a:rPr lang="hu-HU" sz="5400" b="1" dirty="0"/>
              <a:t>Pedagógiai, pszichológiai játékelmélet</a:t>
            </a:r>
            <a:endParaRPr lang="hu-HU" dirty="0"/>
          </a:p>
        </p:txBody>
      </p:sp>
      <p:pic>
        <p:nvPicPr>
          <p:cNvPr id="3" name="Picture 9" descr="D:\Documents and Settings\minőségügy\Dokumentumok\Képek\Logok\DE_logo.jpg"/>
          <p:cNvPicPr>
            <a:picLocks noChangeAspect="1" noChangeArrowheads="1"/>
          </p:cNvPicPr>
          <p:nvPr/>
        </p:nvPicPr>
        <p:blipFill>
          <a:blip r:embed="rId2" cstate="print"/>
          <a:srcRect/>
          <a:stretch>
            <a:fillRect/>
          </a:stretch>
        </p:blipFill>
        <p:spPr bwMode="auto">
          <a:xfrm>
            <a:off x="0" y="6237312"/>
            <a:ext cx="478487" cy="620688"/>
          </a:xfrm>
          <a:prstGeom prst="rect">
            <a:avLst/>
          </a:prstGeom>
          <a:noFill/>
          <a:ln w="9525">
            <a:noFill/>
            <a:miter lim="800000"/>
            <a:headEnd/>
            <a:tailEnd/>
          </a:ln>
        </p:spPr>
      </p:pic>
      <p:pic>
        <p:nvPicPr>
          <p:cNvPr id="4" name="Picture 10" descr="Logo"/>
          <p:cNvPicPr>
            <a:picLocks noChangeAspect="1" noChangeArrowheads="1"/>
          </p:cNvPicPr>
          <p:nvPr/>
        </p:nvPicPr>
        <p:blipFill>
          <a:blip r:embed="rId3" cstate="print"/>
          <a:srcRect/>
          <a:stretch>
            <a:fillRect/>
          </a:stretch>
        </p:blipFill>
        <p:spPr bwMode="auto">
          <a:xfrm>
            <a:off x="539552" y="6309320"/>
            <a:ext cx="542127" cy="548680"/>
          </a:xfrm>
          <a:prstGeom prst="rect">
            <a:avLst/>
          </a:prstGeom>
          <a:noFill/>
          <a:ln w="9525">
            <a:noFill/>
            <a:miter lim="800000"/>
            <a:headEnd/>
            <a:tailEnd/>
          </a:ln>
        </p:spPr>
      </p:pic>
      <p:pic>
        <p:nvPicPr>
          <p:cNvPr id="5" name="Kép 3"/>
          <p:cNvPicPr>
            <a:picLocks noChangeAspect="1" noChangeArrowheads="1"/>
          </p:cNvPicPr>
          <p:nvPr/>
        </p:nvPicPr>
        <p:blipFill>
          <a:blip r:embed="rId4" cstate="print"/>
          <a:srcRect/>
          <a:stretch>
            <a:fillRect/>
          </a:stretch>
        </p:blipFill>
        <p:spPr bwMode="auto">
          <a:xfrm>
            <a:off x="5724128" y="6327130"/>
            <a:ext cx="1691680" cy="530870"/>
          </a:xfrm>
          <a:prstGeom prst="rect">
            <a:avLst/>
          </a:prstGeom>
          <a:noFill/>
          <a:ln w="9525">
            <a:noFill/>
            <a:miter lim="800000"/>
            <a:headEnd/>
            <a:tailEnd/>
          </a:ln>
        </p:spPr>
      </p:pic>
      <p:pic>
        <p:nvPicPr>
          <p:cNvPr id="6" name="Picture 9" descr="D:\Documents and Settings\minőségügy\Dokumentumok\Képek\Logok\image_preview.jpg"/>
          <p:cNvPicPr>
            <a:picLocks noChangeAspect="1" noChangeArrowheads="1"/>
          </p:cNvPicPr>
          <p:nvPr/>
        </p:nvPicPr>
        <p:blipFill>
          <a:blip r:embed="rId5" cstate="print"/>
          <a:srcRect/>
          <a:stretch>
            <a:fillRect/>
          </a:stretch>
        </p:blipFill>
        <p:spPr bwMode="auto">
          <a:xfrm>
            <a:off x="7452320" y="6333626"/>
            <a:ext cx="1691680" cy="524374"/>
          </a:xfrm>
          <a:prstGeom prst="rect">
            <a:avLst/>
          </a:prstGeom>
          <a:noFill/>
          <a:ln w="9525">
            <a:noFill/>
            <a:miter lim="800000"/>
            <a:headEnd/>
            <a:tailEnd/>
          </a:ln>
        </p:spPr>
      </p:pic>
      <p:sp>
        <p:nvSpPr>
          <p:cNvPr id="8"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sp>
        <p:nvSpPr>
          <p:cNvPr id="9"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359541052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476672"/>
            <a:ext cx="8229600" cy="1143000"/>
          </a:xfrm>
        </p:spPr>
        <p:txBody>
          <a:bodyPr/>
          <a:lstStyle/>
          <a:p>
            <a:pPr algn="ctr"/>
            <a:r>
              <a:rPr lang="hu-HU" sz="5400" b="1" dirty="0" err="1" smtClean="0"/>
              <a:t>Usinszkij</a:t>
            </a:r>
            <a:endParaRPr lang="hu-HU" dirty="0"/>
          </a:p>
        </p:txBody>
      </p:sp>
      <p:sp>
        <p:nvSpPr>
          <p:cNvPr id="3" name="Tartalom helye 2"/>
          <p:cNvSpPr>
            <a:spLocks noGrp="1"/>
          </p:cNvSpPr>
          <p:nvPr>
            <p:ph idx="1"/>
          </p:nvPr>
        </p:nvSpPr>
        <p:spPr>
          <a:xfrm>
            <a:off x="457200" y="2780928"/>
            <a:ext cx="8229600" cy="2141592"/>
          </a:xfrm>
        </p:spPr>
        <p:txBody>
          <a:bodyPr>
            <a:normAutofit/>
          </a:bodyPr>
          <a:lstStyle/>
          <a:p>
            <a:r>
              <a:rPr lang="hu-HU" sz="4800" dirty="0" smtClean="0"/>
              <a:t>Az </a:t>
            </a:r>
            <a:r>
              <a:rPr lang="hu-HU" sz="4800" dirty="0"/>
              <a:t>emberi játék lényegében a valóság </a:t>
            </a:r>
            <a:r>
              <a:rPr lang="hu-HU" sz="4800" dirty="0" smtClean="0"/>
              <a:t>tükröződése.</a:t>
            </a:r>
            <a:endParaRPr lang="hu-HU" sz="4800" dirty="0"/>
          </a:p>
        </p:txBody>
      </p:sp>
      <p:pic>
        <p:nvPicPr>
          <p:cNvPr id="4" name="Picture 9" descr="D:\Documents and Settings\minőségügy\Dokumentumok\Képek\Logok\DE_logo.jpg"/>
          <p:cNvPicPr>
            <a:picLocks noChangeAspect="1" noChangeArrowheads="1"/>
          </p:cNvPicPr>
          <p:nvPr/>
        </p:nvPicPr>
        <p:blipFill>
          <a:blip r:embed="rId2" cstate="print"/>
          <a:srcRect/>
          <a:stretch>
            <a:fillRect/>
          </a:stretch>
        </p:blipFill>
        <p:spPr bwMode="auto">
          <a:xfrm>
            <a:off x="0" y="6237312"/>
            <a:ext cx="478487" cy="620688"/>
          </a:xfrm>
          <a:prstGeom prst="rect">
            <a:avLst/>
          </a:prstGeom>
          <a:noFill/>
          <a:ln w="9525">
            <a:noFill/>
            <a:miter lim="800000"/>
            <a:headEnd/>
            <a:tailEnd/>
          </a:ln>
        </p:spPr>
      </p:pic>
      <p:pic>
        <p:nvPicPr>
          <p:cNvPr id="5" name="Picture 10" descr="Logo"/>
          <p:cNvPicPr>
            <a:picLocks noChangeAspect="1" noChangeArrowheads="1"/>
          </p:cNvPicPr>
          <p:nvPr/>
        </p:nvPicPr>
        <p:blipFill>
          <a:blip r:embed="rId3" cstate="print"/>
          <a:srcRect/>
          <a:stretch>
            <a:fillRect/>
          </a:stretch>
        </p:blipFill>
        <p:spPr bwMode="auto">
          <a:xfrm>
            <a:off x="539552" y="6309320"/>
            <a:ext cx="542127" cy="548680"/>
          </a:xfrm>
          <a:prstGeom prst="rect">
            <a:avLst/>
          </a:prstGeom>
          <a:noFill/>
          <a:ln w="9525">
            <a:noFill/>
            <a:miter lim="800000"/>
            <a:headEnd/>
            <a:tailEnd/>
          </a:ln>
        </p:spPr>
      </p:pic>
      <p:pic>
        <p:nvPicPr>
          <p:cNvPr id="6" name="Kép 3"/>
          <p:cNvPicPr>
            <a:picLocks noChangeAspect="1" noChangeArrowheads="1"/>
          </p:cNvPicPr>
          <p:nvPr/>
        </p:nvPicPr>
        <p:blipFill>
          <a:blip r:embed="rId4" cstate="print"/>
          <a:srcRect/>
          <a:stretch>
            <a:fillRect/>
          </a:stretch>
        </p:blipFill>
        <p:spPr bwMode="auto">
          <a:xfrm>
            <a:off x="5724128" y="6327130"/>
            <a:ext cx="1691680" cy="530870"/>
          </a:xfrm>
          <a:prstGeom prst="rect">
            <a:avLst/>
          </a:prstGeom>
          <a:noFill/>
          <a:ln w="9525">
            <a:noFill/>
            <a:miter lim="800000"/>
            <a:headEnd/>
            <a:tailEnd/>
          </a:ln>
        </p:spPr>
      </p:pic>
      <p:pic>
        <p:nvPicPr>
          <p:cNvPr id="7" name="Picture 9" descr="D:\Documents and Settings\minőségügy\Dokumentumok\Képek\Logok\image_preview.jpg"/>
          <p:cNvPicPr>
            <a:picLocks noChangeAspect="1" noChangeArrowheads="1"/>
          </p:cNvPicPr>
          <p:nvPr/>
        </p:nvPicPr>
        <p:blipFill>
          <a:blip r:embed="rId5" cstate="print"/>
          <a:srcRect/>
          <a:stretch>
            <a:fillRect/>
          </a:stretch>
        </p:blipFill>
        <p:spPr bwMode="auto">
          <a:xfrm>
            <a:off x="7452320" y="6333626"/>
            <a:ext cx="1691680" cy="524374"/>
          </a:xfrm>
          <a:prstGeom prst="rect">
            <a:avLst/>
          </a:prstGeom>
          <a:noFill/>
          <a:ln w="9525">
            <a:noFill/>
            <a:miter lim="800000"/>
            <a:headEnd/>
            <a:tailEnd/>
          </a:ln>
        </p:spPr>
      </p:pic>
      <p:sp>
        <p:nvSpPr>
          <p:cNvPr id="9"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sp>
        <p:nvSpPr>
          <p:cNvPr id="10"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31919617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404664"/>
            <a:ext cx="8229600" cy="1143000"/>
          </a:xfrm>
        </p:spPr>
        <p:txBody>
          <a:bodyPr/>
          <a:lstStyle/>
          <a:p>
            <a:pPr algn="ctr"/>
            <a:r>
              <a:rPr lang="hu-HU" sz="5400" b="1" dirty="0"/>
              <a:t>Rubinstein</a:t>
            </a:r>
            <a:endParaRPr lang="hu-HU" dirty="0"/>
          </a:p>
        </p:txBody>
      </p:sp>
      <p:sp>
        <p:nvSpPr>
          <p:cNvPr id="3" name="Tartalom helye 2"/>
          <p:cNvSpPr>
            <a:spLocks noGrp="1"/>
          </p:cNvSpPr>
          <p:nvPr>
            <p:ph idx="1"/>
          </p:nvPr>
        </p:nvSpPr>
        <p:spPr>
          <a:xfrm>
            <a:off x="0" y="1935480"/>
            <a:ext cx="8686800" cy="4389120"/>
          </a:xfrm>
        </p:spPr>
        <p:txBody>
          <a:bodyPr>
            <a:normAutofit/>
          </a:bodyPr>
          <a:lstStyle/>
          <a:p>
            <a:r>
              <a:rPr lang="hu-HU" sz="4000" dirty="0" smtClean="0"/>
              <a:t> „ </a:t>
            </a:r>
            <a:r>
              <a:rPr lang="hu-HU" sz="4000" dirty="0"/>
              <a:t>a játék a munka gyermeke”</a:t>
            </a:r>
          </a:p>
          <a:p>
            <a:r>
              <a:rPr lang="hu-HU" sz="4000" dirty="0" smtClean="0"/>
              <a:t> A </a:t>
            </a:r>
            <a:r>
              <a:rPr lang="hu-HU" sz="4000" dirty="0"/>
              <a:t>gyereket sok ráhatás éri – át akarja élni azokat, de nincs meg a szükséges ismerete. A játék lényege nem a külső hasznos tevékenységben rejlik, hanem magában a tevékenységben.</a:t>
            </a:r>
          </a:p>
          <a:p>
            <a:endParaRPr lang="hu-HU" dirty="0"/>
          </a:p>
        </p:txBody>
      </p:sp>
      <p:pic>
        <p:nvPicPr>
          <p:cNvPr id="4" name="Picture 9" descr="D:\Documents and Settings\minőségügy\Dokumentumok\Képek\Logok\DE_logo.jpg"/>
          <p:cNvPicPr>
            <a:picLocks noChangeAspect="1" noChangeArrowheads="1"/>
          </p:cNvPicPr>
          <p:nvPr/>
        </p:nvPicPr>
        <p:blipFill>
          <a:blip r:embed="rId2" cstate="print"/>
          <a:srcRect/>
          <a:stretch>
            <a:fillRect/>
          </a:stretch>
        </p:blipFill>
        <p:spPr bwMode="auto">
          <a:xfrm>
            <a:off x="0" y="6237312"/>
            <a:ext cx="478487" cy="620688"/>
          </a:xfrm>
          <a:prstGeom prst="rect">
            <a:avLst/>
          </a:prstGeom>
          <a:noFill/>
          <a:ln w="9525">
            <a:noFill/>
            <a:miter lim="800000"/>
            <a:headEnd/>
            <a:tailEnd/>
          </a:ln>
        </p:spPr>
      </p:pic>
      <p:pic>
        <p:nvPicPr>
          <p:cNvPr id="5" name="Picture 10" descr="Logo"/>
          <p:cNvPicPr>
            <a:picLocks noChangeAspect="1" noChangeArrowheads="1"/>
          </p:cNvPicPr>
          <p:nvPr/>
        </p:nvPicPr>
        <p:blipFill>
          <a:blip r:embed="rId3" cstate="print"/>
          <a:srcRect/>
          <a:stretch>
            <a:fillRect/>
          </a:stretch>
        </p:blipFill>
        <p:spPr bwMode="auto">
          <a:xfrm>
            <a:off x="539552" y="6309320"/>
            <a:ext cx="542127" cy="548680"/>
          </a:xfrm>
          <a:prstGeom prst="rect">
            <a:avLst/>
          </a:prstGeom>
          <a:noFill/>
          <a:ln w="9525">
            <a:noFill/>
            <a:miter lim="800000"/>
            <a:headEnd/>
            <a:tailEnd/>
          </a:ln>
        </p:spPr>
      </p:pic>
      <p:pic>
        <p:nvPicPr>
          <p:cNvPr id="6" name="Kép 3"/>
          <p:cNvPicPr>
            <a:picLocks noChangeAspect="1" noChangeArrowheads="1"/>
          </p:cNvPicPr>
          <p:nvPr/>
        </p:nvPicPr>
        <p:blipFill>
          <a:blip r:embed="rId4" cstate="print"/>
          <a:srcRect/>
          <a:stretch>
            <a:fillRect/>
          </a:stretch>
        </p:blipFill>
        <p:spPr bwMode="auto">
          <a:xfrm>
            <a:off x="5724128" y="6327130"/>
            <a:ext cx="1691680" cy="530870"/>
          </a:xfrm>
          <a:prstGeom prst="rect">
            <a:avLst/>
          </a:prstGeom>
          <a:noFill/>
          <a:ln w="9525">
            <a:noFill/>
            <a:miter lim="800000"/>
            <a:headEnd/>
            <a:tailEnd/>
          </a:ln>
        </p:spPr>
      </p:pic>
      <p:pic>
        <p:nvPicPr>
          <p:cNvPr id="7" name="Picture 9" descr="D:\Documents and Settings\minőségügy\Dokumentumok\Képek\Logok\image_preview.jpg"/>
          <p:cNvPicPr>
            <a:picLocks noChangeAspect="1" noChangeArrowheads="1"/>
          </p:cNvPicPr>
          <p:nvPr/>
        </p:nvPicPr>
        <p:blipFill>
          <a:blip r:embed="rId5" cstate="print"/>
          <a:srcRect/>
          <a:stretch>
            <a:fillRect/>
          </a:stretch>
        </p:blipFill>
        <p:spPr bwMode="auto">
          <a:xfrm>
            <a:off x="7452320" y="6333626"/>
            <a:ext cx="1691680" cy="524374"/>
          </a:xfrm>
          <a:prstGeom prst="rect">
            <a:avLst/>
          </a:prstGeom>
          <a:noFill/>
          <a:ln w="9525">
            <a:noFill/>
            <a:miter lim="800000"/>
            <a:headEnd/>
            <a:tailEnd/>
          </a:ln>
        </p:spPr>
      </p:pic>
      <p:sp>
        <p:nvSpPr>
          <p:cNvPr id="9"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sp>
        <p:nvSpPr>
          <p:cNvPr id="10"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79905038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1159" y="476672"/>
            <a:ext cx="8229600" cy="1143000"/>
          </a:xfrm>
        </p:spPr>
        <p:txBody>
          <a:bodyPr/>
          <a:lstStyle/>
          <a:p>
            <a:pPr algn="ctr"/>
            <a:r>
              <a:rPr lang="hu-HU" sz="5400" b="1" dirty="0" err="1"/>
              <a:t>Piaget</a:t>
            </a:r>
            <a:endParaRPr lang="hu-HU" dirty="0"/>
          </a:p>
        </p:txBody>
      </p:sp>
      <p:sp>
        <p:nvSpPr>
          <p:cNvPr id="3" name="Tartalom helye 2"/>
          <p:cNvSpPr>
            <a:spLocks noGrp="1"/>
          </p:cNvSpPr>
          <p:nvPr>
            <p:ph idx="1"/>
          </p:nvPr>
        </p:nvSpPr>
        <p:spPr>
          <a:xfrm>
            <a:off x="222558" y="2852936"/>
            <a:ext cx="8921441" cy="1997576"/>
          </a:xfrm>
        </p:spPr>
        <p:txBody>
          <a:bodyPr>
            <a:normAutofit/>
          </a:bodyPr>
          <a:lstStyle/>
          <a:p>
            <a:r>
              <a:rPr lang="hu-HU" sz="4800" dirty="0" smtClean="0"/>
              <a:t>A </a:t>
            </a:r>
            <a:r>
              <a:rPr lang="hu-HU" sz="4800" dirty="0"/>
              <a:t>játék és utánzás elemzésével </a:t>
            </a:r>
            <a:r>
              <a:rPr lang="hu-HU" sz="4800" dirty="0" smtClean="0"/>
              <a:t>foglalkozik.</a:t>
            </a:r>
            <a:endParaRPr lang="hu-HU" sz="4800" dirty="0"/>
          </a:p>
        </p:txBody>
      </p:sp>
      <p:pic>
        <p:nvPicPr>
          <p:cNvPr id="4" name="Picture 9" descr="D:\Documents and Settings\minőségügy\Dokumentumok\Képek\Logok\DE_logo.jpg"/>
          <p:cNvPicPr>
            <a:picLocks noChangeAspect="1" noChangeArrowheads="1"/>
          </p:cNvPicPr>
          <p:nvPr/>
        </p:nvPicPr>
        <p:blipFill>
          <a:blip r:embed="rId2" cstate="print"/>
          <a:srcRect/>
          <a:stretch>
            <a:fillRect/>
          </a:stretch>
        </p:blipFill>
        <p:spPr bwMode="auto">
          <a:xfrm>
            <a:off x="0" y="6237312"/>
            <a:ext cx="478487" cy="620688"/>
          </a:xfrm>
          <a:prstGeom prst="rect">
            <a:avLst/>
          </a:prstGeom>
          <a:noFill/>
          <a:ln w="9525">
            <a:noFill/>
            <a:miter lim="800000"/>
            <a:headEnd/>
            <a:tailEnd/>
          </a:ln>
        </p:spPr>
      </p:pic>
      <p:pic>
        <p:nvPicPr>
          <p:cNvPr id="5" name="Picture 10" descr="Logo"/>
          <p:cNvPicPr>
            <a:picLocks noChangeAspect="1" noChangeArrowheads="1"/>
          </p:cNvPicPr>
          <p:nvPr/>
        </p:nvPicPr>
        <p:blipFill>
          <a:blip r:embed="rId3" cstate="print"/>
          <a:srcRect/>
          <a:stretch>
            <a:fillRect/>
          </a:stretch>
        </p:blipFill>
        <p:spPr bwMode="auto">
          <a:xfrm>
            <a:off x="539552" y="6309320"/>
            <a:ext cx="542127" cy="548680"/>
          </a:xfrm>
          <a:prstGeom prst="rect">
            <a:avLst/>
          </a:prstGeom>
          <a:noFill/>
          <a:ln w="9525">
            <a:noFill/>
            <a:miter lim="800000"/>
            <a:headEnd/>
            <a:tailEnd/>
          </a:ln>
        </p:spPr>
      </p:pic>
      <p:pic>
        <p:nvPicPr>
          <p:cNvPr id="6" name="Kép 3"/>
          <p:cNvPicPr>
            <a:picLocks noChangeAspect="1" noChangeArrowheads="1"/>
          </p:cNvPicPr>
          <p:nvPr/>
        </p:nvPicPr>
        <p:blipFill>
          <a:blip r:embed="rId4" cstate="print"/>
          <a:srcRect/>
          <a:stretch>
            <a:fillRect/>
          </a:stretch>
        </p:blipFill>
        <p:spPr bwMode="auto">
          <a:xfrm>
            <a:off x="5724128" y="6327130"/>
            <a:ext cx="1691680" cy="530870"/>
          </a:xfrm>
          <a:prstGeom prst="rect">
            <a:avLst/>
          </a:prstGeom>
          <a:noFill/>
          <a:ln w="9525">
            <a:noFill/>
            <a:miter lim="800000"/>
            <a:headEnd/>
            <a:tailEnd/>
          </a:ln>
        </p:spPr>
      </p:pic>
      <p:pic>
        <p:nvPicPr>
          <p:cNvPr id="7" name="Picture 9" descr="D:\Documents and Settings\minőségügy\Dokumentumok\Képek\Logok\image_preview.jpg"/>
          <p:cNvPicPr>
            <a:picLocks noChangeAspect="1" noChangeArrowheads="1"/>
          </p:cNvPicPr>
          <p:nvPr/>
        </p:nvPicPr>
        <p:blipFill>
          <a:blip r:embed="rId5" cstate="print"/>
          <a:srcRect/>
          <a:stretch>
            <a:fillRect/>
          </a:stretch>
        </p:blipFill>
        <p:spPr bwMode="auto">
          <a:xfrm>
            <a:off x="7452320" y="6333626"/>
            <a:ext cx="1691680" cy="524374"/>
          </a:xfrm>
          <a:prstGeom prst="rect">
            <a:avLst/>
          </a:prstGeom>
          <a:noFill/>
          <a:ln w="9525">
            <a:noFill/>
            <a:miter lim="800000"/>
            <a:headEnd/>
            <a:tailEnd/>
          </a:ln>
        </p:spPr>
      </p:pic>
      <p:sp>
        <p:nvSpPr>
          <p:cNvPr id="9"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sp>
        <p:nvSpPr>
          <p:cNvPr id="10"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240461419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0"/>
            <a:ext cx="8229600" cy="1143000"/>
          </a:xfrm>
        </p:spPr>
        <p:txBody>
          <a:bodyPr/>
          <a:lstStyle/>
          <a:p>
            <a:pPr algn="ctr"/>
            <a:r>
              <a:rPr lang="hu-HU" sz="5400" b="1" dirty="0" smtClean="0"/>
              <a:t>A játékok felosztása, fajtái</a:t>
            </a:r>
            <a:endParaRPr lang="hu-HU" dirty="0"/>
          </a:p>
        </p:txBody>
      </p:sp>
      <p:sp>
        <p:nvSpPr>
          <p:cNvPr id="3" name="Tartalom helye 2"/>
          <p:cNvSpPr>
            <a:spLocks noGrp="1"/>
          </p:cNvSpPr>
          <p:nvPr>
            <p:ph idx="1"/>
          </p:nvPr>
        </p:nvSpPr>
        <p:spPr>
          <a:xfrm>
            <a:off x="467544" y="1124744"/>
            <a:ext cx="8229600" cy="5343872"/>
          </a:xfrm>
        </p:spPr>
        <p:txBody>
          <a:bodyPr/>
          <a:lstStyle/>
          <a:p>
            <a:pPr>
              <a:lnSpc>
                <a:spcPct val="90000"/>
              </a:lnSpc>
              <a:buFontTx/>
              <a:buNone/>
            </a:pPr>
            <a:r>
              <a:rPr lang="hu-HU" sz="2800" b="1" dirty="0" smtClean="0"/>
              <a:t>Pszichológiai</a:t>
            </a:r>
            <a:r>
              <a:rPr lang="hu-HU" sz="2800" dirty="0" smtClean="0"/>
              <a:t> felosztás:</a:t>
            </a:r>
          </a:p>
          <a:p>
            <a:pPr>
              <a:lnSpc>
                <a:spcPct val="90000"/>
              </a:lnSpc>
              <a:buFontTx/>
              <a:buNone/>
            </a:pPr>
            <a:r>
              <a:rPr lang="hu-HU" sz="2800" dirty="0" smtClean="0"/>
              <a:t>			- érzéki játékok</a:t>
            </a:r>
          </a:p>
          <a:p>
            <a:pPr>
              <a:lnSpc>
                <a:spcPct val="90000"/>
              </a:lnSpc>
              <a:buFontTx/>
              <a:buNone/>
            </a:pPr>
            <a:r>
              <a:rPr lang="hu-HU" sz="2800" dirty="0" smtClean="0"/>
              <a:t>			- motoros játékok</a:t>
            </a:r>
          </a:p>
          <a:p>
            <a:pPr>
              <a:lnSpc>
                <a:spcPct val="90000"/>
              </a:lnSpc>
              <a:buFontTx/>
              <a:buNone/>
            </a:pPr>
            <a:r>
              <a:rPr lang="hu-HU" sz="2800" dirty="0" smtClean="0"/>
              <a:t>			- szellemi játékok</a:t>
            </a:r>
          </a:p>
          <a:p>
            <a:pPr>
              <a:lnSpc>
                <a:spcPct val="90000"/>
              </a:lnSpc>
              <a:buFontTx/>
              <a:buNone/>
            </a:pPr>
            <a:endParaRPr lang="hu-HU" sz="2800" dirty="0" smtClean="0"/>
          </a:p>
          <a:p>
            <a:pPr>
              <a:lnSpc>
                <a:spcPct val="90000"/>
              </a:lnSpc>
              <a:buFontTx/>
              <a:buNone/>
            </a:pPr>
            <a:r>
              <a:rPr lang="hu-HU" sz="2800" b="1" dirty="0" smtClean="0"/>
              <a:t>Pedagógiai</a:t>
            </a:r>
            <a:r>
              <a:rPr lang="hu-HU" sz="2800" dirty="0" smtClean="0"/>
              <a:t> csoportosítás:</a:t>
            </a:r>
          </a:p>
          <a:p>
            <a:pPr>
              <a:lnSpc>
                <a:spcPct val="90000"/>
              </a:lnSpc>
              <a:buFontTx/>
              <a:buNone/>
            </a:pPr>
            <a:r>
              <a:rPr lang="hu-HU" sz="2800" dirty="0" smtClean="0"/>
              <a:t>			- alkotó játékok</a:t>
            </a:r>
          </a:p>
          <a:p>
            <a:pPr>
              <a:lnSpc>
                <a:spcPct val="90000"/>
              </a:lnSpc>
              <a:buFontTx/>
              <a:buNone/>
            </a:pPr>
            <a:r>
              <a:rPr lang="hu-HU" sz="2800" dirty="0" smtClean="0"/>
              <a:t>			- konstruktív játékok</a:t>
            </a:r>
          </a:p>
          <a:p>
            <a:pPr>
              <a:lnSpc>
                <a:spcPct val="90000"/>
              </a:lnSpc>
              <a:buFontTx/>
              <a:buNone/>
            </a:pPr>
            <a:r>
              <a:rPr lang="hu-HU" sz="2800" dirty="0" smtClean="0"/>
              <a:t>			- szabályjátékok</a:t>
            </a:r>
          </a:p>
          <a:p>
            <a:pPr>
              <a:lnSpc>
                <a:spcPct val="90000"/>
              </a:lnSpc>
              <a:buFontTx/>
              <a:buNone/>
            </a:pPr>
            <a:r>
              <a:rPr lang="hu-HU" sz="2800" dirty="0" smtClean="0"/>
              <a:t>			- didaktikus játékok, mozgásos játékok</a:t>
            </a:r>
          </a:p>
          <a:p>
            <a:pPr>
              <a:lnSpc>
                <a:spcPct val="90000"/>
              </a:lnSpc>
              <a:buFontTx/>
              <a:buNone/>
            </a:pPr>
            <a:r>
              <a:rPr lang="hu-HU" sz="2800" dirty="0" smtClean="0"/>
              <a:t>			- sportjátékok</a:t>
            </a:r>
          </a:p>
          <a:p>
            <a:endParaRPr lang="hu-HU" dirty="0"/>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
        <p:nvSpPr>
          <p:cNvPr id="12"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rtalom helye 11"/>
          <p:cNvGraphicFramePr>
            <a:graphicFrameLocks noGrp="1"/>
          </p:cNvGraphicFramePr>
          <p:nvPr>
            <p:ph idx="1"/>
            <p:extLst>
              <p:ext uri="{D42A27DB-BD31-4B8C-83A1-F6EECF244321}">
                <p14:modId xmlns:p14="http://schemas.microsoft.com/office/powerpoint/2010/main" val="2184969961"/>
              </p:ext>
            </p:extLst>
          </p:nvPr>
        </p:nvGraphicFramePr>
        <p:xfrm>
          <a:off x="-1" y="548680"/>
          <a:ext cx="9180513" cy="5760641"/>
        </p:xfrm>
        <a:graphic>
          <a:graphicData uri="http://schemas.openxmlformats.org/drawingml/2006/table">
            <a:tbl>
              <a:tblPr firstRow="1" bandRow="1">
                <a:tableStyleId>{5C22544A-7EE6-4342-B048-85BDC9FD1C3A}</a:tableStyleId>
              </a:tblPr>
              <a:tblGrid>
                <a:gridCol w="1577750"/>
                <a:gridCol w="1614969"/>
                <a:gridCol w="1761788"/>
                <a:gridCol w="1321341"/>
                <a:gridCol w="1320489"/>
                <a:gridCol w="1584176"/>
              </a:tblGrid>
              <a:tr h="586764">
                <a:tc gridSpan="6">
                  <a:txBody>
                    <a:bodyPr/>
                    <a:lstStyle/>
                    <a:p>
                      <a:pPr algn="ctr"/>
                      <a:r>
                        <a:rPr kumimoji="0" lang="hu-HU" sz="2800" b="1" kern="1200" dirty="0" smtClean="0">
                          <a:solidFill>
                            <a:schemeClr val="tx2"/>
                          </a:solidFill>
                          <a:latin typeface="+mn-lt"/>
                          <a:ea typeface="+mn-ea"/>
                          <a:cs typeface="+mn-cs"/>
                        </a:rPr>
                        <a:t>Mozgásos játékok felosztása</a:t>
                      </a:r>
                      <a:endParaRPr lang="hu-HU" sz="2800" dirty="0">
                        <a:solidFill>
                          <a:schemeClr val="tx2"/>
                        </a:solidFill>
                      </a:endParaRPr>
                    </a:p>
                  </a:txBody>
                  <a:tcPr>
                    <a:noFill/>
                  </a:tcPr>
                </a:tc>
                <a:tc hMerge="1">
                  <a:txBody>
                    <a:bodyPr/>
                    <a:lstStyle/>
                    <a:p>
                      <a:endParaRPr lang="hu-HU"/>
                    </a:p>
                  </a:txBody>
                  <a:tcPr/>
                </a:tc>
                <a:tc hMerge="1">
                  <a:txBody>
                    <a:bodyPr/>
                    <a:lstStyle/>
                    <a:p>
                      <a:endParaRPr lang="hu-HU"/>
                    </a:p>
                  </a:txBody>
                  <a:tcPr/>
                </a:tc>
                <a:tc hMerge="1">
                  <a:txBody>
                    <a:bodyPr/>
                    <a:lstStyle/>
                    <a:p>
                      <a:endParaRPr lang="hu-HU"/>
                    </a:p>
                  </a:txBody>
                  <a:tcPr/>
                </a:tc>
                <a:tc hMerge="1">
                  <a:txBody>
                    <a:bodyPr/>
                    <a:lstStyle/>
                    <a:p>
                      <a:endParaRPr lang="hu-HU"/>
                    </a:p>
                  </a:txBody>
                  <a:tcPr/>
                </a:tc>
                <a:tc hMerge="1">
                  <a:txBody>
                    <a:bodyPr/>
                    <a:lstStyle/>
                    <a:p>
                      <a:endParaRPr lang="hu-HU" dirty="0"/>
                    </a:p>
                  </a:txBody>
                  <a:tcPr/>
                </a:tc>
              </a:tr>
              <a:tr h="10354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hu-HU" sz="1800" b="1" kern="1200" dirty="0" smtClean="0">
                          <a:solidFill>
                            <a:schemeClr val="tx2"/>
                          </a:solidFill>
                          <a:latin typeface="+mn-lt"/>
                          <a:ea typeface="+mn-ea"/>
                          <a:cs typeface="+mn-cs"/>
                        </a:rPr>
                        <a:t>Alkotó játékok</a:t>
                      </a:r>
                      <a:endParaRPr kumimoji="0" lang="hu-HU" sz="1800" kern="1200" dirty="0" smtClean="0">
                        <a:solidFill>
                          <a:schemeClr val="tx2"/>
                        </a:solidFill>
                        <a:latin typeface="+mn-lt"/>
                        <a:ea typeface="+mn-ea"/>
                        <a:cs typeface="+mn-cs"/>
                      </a:endParaRPr>
                    </a:p>
                    <a:p>
                      <a:pPr algn="l"/>
                      <a:endParaRPr lang="hu-HU" dirty="0">
                        <a:solidFill>
                          <a:schemeClr val="tx2"/>
                        </a:solidFill>
                      </a:endParaRPr>
                    </a:p>
                  </a:txBody>
                  <a:tcPr>
                    <a:noFill/>
                  </a:tcPr>
                </a:tc>
                <a:tc>
                  <a:txBody>
                    <a:bodyPr/>
                    <a:lstStyle/>
                    <a:p>
                      <a:pPr algn="l"/>
                      <a:r>
                        <a:rPr kumimoji="0" lang="hu-HU" sz="1800" b="1" kern="1200" dirty="0" smtClean="0">
                          <a:solidFill>
                            <a:schemeClr val="tx2"/>
                          </a:solidFill>
                          <a:latin typeface="+mn-lt"/>
                          <a:ea typeface="+mn-ea"/>
                          <a:cs typeface="+mn-cs"/>
                        </a:rPr>
                        <a:t>Népi játékok</a:t>
                      </a:r>
                      <a:endParaRPr lang="hu-HU" dirty="0">
                        <a:solidFill>
                          <a:schemeClr val="tx2"/>
                        </a:solidFill>
                      </a:endParaRPr>
                    </a:p>
                  </a:txBody>
                  <a:tcPr>
                    <a:noFill/>
                  </a:tcPr>
                </a:tc>
                <a:tc>
                  <a:txBody>
                    <a:bodyPr/>
                    <a:lstStyle/>
                    <a:p>
                      <a:pPr algn="l"/>
                      <a:r>
                        <a:rPr kumimoji="0" lang="hu-HU" sz="1800" b="1" kern="1200" dirty="0" smtClean="0">
                          <a:solidFill>
                            <a:schemeClr val="tx2"/>
                          </a:solidFill>
                          <a:latin typeface="+mn-lt"/>
                          <a:ea typeface="+mn-ea"/>
                          <a:cs typeface="+mn-cs"/>
                        </a:rPr>
                        <a:t>Iskolai játékok</a:t>
                      </a:r>
                      <a:endParaRPr lang="hu-HU" dirty="0">
                        <a:solidFill>
                          <a:schemeClr val="tx2"/>
                        </a:solidFill>
                      </a:endParaRPr>
                    </a:p>
                  </a:txBody>
                  <a:tcPr>
                    <a:noFill/>
                  </a:tcPr>
                </a:tc>
                <a:tc>
                  <a:txBody>
                    <a:bodyPr/>
                    <a:lstStyle/>
                    <a:p>
                      <a:pPr algn="l"/>
                      <a:r>
                        <a:rPr kumimoji="0" lang="hu-HU" sz="1800" b="1" kern="1200" dirty="0" smtClean="0">
                          <a:solidFill>
                            <a:schemeClr val="tx2"/>
                          </a:solidFill>
                          <a:latin typeface="+mn-lt"/>
                          <a:ea typeface="+mn-ea"/>
                          <a:cs typeface="+mn-cs"/>
                        </a:rPr>
                        <a:t>Téli játékok</a:t>
                      </a:r>
                      <a:endParaRPr lang="hu-HU" dirty="0">
                        <a:solidFill>
                          <a:schemeClr val="tx2"/>
                        </a:solidFill>
                      </a:endParaRPr>
                    </a:p>
                  </a:txBody>
                  <a:tcPr>
                    <a:noFill/>
                  </a:tcPr>
                </a:tc>
                <a:tc>
                  <a:txBody>
                    <a:bodyPr/>
                    <a:lstStyle/>
                    <a:p>
                      <a:pPr algn="l"/>
                      <a:r>
                        <a:rPr kumimoji="0" lang="hu-HU" sz="1800" b="1" kern="1200" dirty="0" smtClean="0">
                          <a:solidFill>
                            <a:schemeClr val="tx2"/>
                          </a:solidFill>
                          <a:latin typeface="+mn-lt"/>
                          <a:ea typeface="+mn-ea"/>
                          <a:cs typeface="+mn-cs"/>
                        </a:rPr>
                        <a:t>Téli játékok</a:t>
                      </a:r>
                      <a:endParaRPr lang="hu-HU" dirty="0">
                        <a:solidFill>
                          <a:schemeClr val="tx2"/>
                        </a:solidFill>
                      </a:endParaRPr>
                    </a:p>
                  </a:txBody>
                  <a:tcPr>
                    <a:noFill/>
                  </a:tcPr>
                </a:tc>
                <a:tc>
                  <a:txBody>
                    <a:bodyPr/>
                    <a:lstStyle/>
                    <a:p>
                      <a:pPr algn="l"/>
                      <a:r>
                        <a:rPr kumimoji="0" lang="hu-HU" sz="1800" b="1" kern="1200" dirty="0" smtClean="0">
                          <a:solidFill>
                            <a:schemeClr val="tx2"/>
                          </a:solidFill>
                          <a:latin typeface="+mn-lt"/>
                          <a:ea typeface="+mn-ea"/>
                          <a:cs typeface="+mn-cs"/>
                        </a:rPr>
                        <a:t>Sportjátékok</a:t>
                      </a:r>
                      <a:endParaRPr lang="hu-HU" dirty="0">
                        <a:solidFill>
                          <a:schemeClr val="tx2"/>
                        </a:solidFill>
                      </a:endParaRPr>
                    </a:p>
                  </a:txBody>
                  <a:tcPr>
                    <a:noFill/>
                  </a:tcPr>
                </a:tc>
              </a:tr>
              <a:tr h="724826">
                <a:tc>
                  <a:txBody>
                    <a:bodyPr/>
                    <a:lstStyle/>
                    <a:p>
                      <a:pPr algn="l"/>
                      <a:r>
                        <a:rPr kumimoji="0" lang="hu-HU" sz="1800" b="1" kern="1200" dirty="0" smtClean="0">
                          <a:solidFill>
                            <a:schemeClr val="tx2"/>
                          </a:solidFill>
                          <a:latin typeface="+mn-lt"/>
                          <a:ea typeface="+mn-ea"/>
                          <a:cs typeface="+mn-cs"/>
                        </a:rPr>
                        <a:t>Konstruáló</a:t>
                      </a:r>
                      <a:endParaRPr kumimoji="0" lang="hu-HU" sz="1800" kern="1200" dirty="0" smtClean="0">
                        <a:solidFill>
                          <a:schemeClr val="tx2"/>
                        </a:solidFill>
                        <a:latin typeface="+mn-lt"/>
                        <a:ea typeface="+mn-ea"/>
                        <a:cs typeface="+mn-cs"/>
                      </a:endParaRPr>
                    </a:p>
                    <a:p>
                      <a:pPr algn="l"/>
                      <a:endParaRPr lang="hu-HU" sz="1800" dirty="0">
                        <a:solidFill>
                          <a:schemeClr val="tx2"/>
                        </a:solidFill>
                      </a:endParaRPr>
                    </a:p>
                  </a:txBody>
                  <a:tcPr>
                    <a:noFill/>
                  </a:tcPr>
                </a:tc>
                <a:tc>
                  <a:txBody>
                    <a:bodyPr/>
                    <a:lstStyle/>
                    <a:p>
                      <a:pPr algn="l">
                        <a:lnSpc>
                          <a:spcPct val="115000"/>
                        </a:lnSpc>
                        <a:spcAft>
                          <a:spcPts val="0"/>
                        </a:spcAft>
                      </a:pPr>
                      <a:r>
                        <a:rPr lang="hu-HU" sz="1800" b="1" dirty="0">
                          <a:solidFill>
                            <a:schemeClr val="tx2"/>
                          </a:solidFill>
                          <a:latin typeface="Calibri"/>
                          <a:ea typeface="Calibri"/>
                          <a:cs typeface="Times New Roman"/>
                        </a:rPr>
                        <a:t>Énekes táncos</a:t>
                      </a:r>
                      <a:endParaRPr lang="hu-HU" sz="1800" dirty="0">
                        <a:solidFill>
                          <a:schemeClr val="tx2"/>
                        </a:solidFill>
                        <a:latin typeface="Calibri"/>
                        <a:ea typeface="Calibri"/>
                        <a:cs typeface="Times New Roman"/>
                      </a:endParaRPr>
                    </a:p>
                  </a:txBody>
                  <a:tcPr marL="68580" marR="68580" marT="0" marB="0">
                    <a:noFill/>
                  </a:tcPr>
                </a:tc>
                <a:tc>
                  <a:txBody>
                    <a:bodyPr/>
                    <a:lstStyle/>
                    <a:p>
                      <a:pPr algn="l">
                        <a:lnSpc>
                          <a:spcPct val="115000"/>
                        </a:lnSpc>
                        <a:spcAft>
                          <a:spcPts val="0"/>
                        </a:spcAft>
                      </a:pPr>
                      <a:r>
                        <a:rPr lang="hu-HU" sz="1800" b="1" dirty="0">
                          <a:solidFill>
                            <a:schemeClr val="tx2"/>
                          </a:solidFill>
                          <a:latin typeface="Calibri"/>
                          <a:ea typeface="Calibri"/>
                          <a:cs typeface="Times New Roman"/>
                        </a:rPr>
                        <a:t>Futó</a:t>
                      </a:r>
                      <a:endParaRPr lang="hu-HU" sz="1800" dirty="0">
                        <a:solidFill>
                          <a:schemeClr val="tx2"/>
                        </a:solidFill>
                        <a:latin typeface="Calibri"/>
                        <a:ea typeface="Calibri"/>
                        <a:cs typeface="Times New Roman"/>
                      </a:endParaRPr>
                    </a:p>
                  </a:txBody>
                  <a:tcPr marL="68580" marR="68580" marT="0" marB="0">
                    <a:noFill/>
                  </a:tcPr>
                </a:tc>
                <a:tc>
                  <a:txBody>
                    <a:bodyPr/>
                    <a:lstStyle/>
                    <a:p>
                      <a:pPr algn="l">
                        <a:lnSpc>
                          <a:spcPct val="115000"/>
                        </a:lnSpc>
                        <a:spcAft>
                          <a:spcPts val="0"/>
                        </a:spcAft>
                      </a:pPr>
                      <a:r>
                        <a:rPr lang="hu-HU" sz="1800" b="1" dirty="0">
                          <a:solidFill>
                            <a:schemeClr val="tx2"/>
                          </a:solidFill>
                          <a:latin typeface="Calibri"/>
                          <a:ea typeface="Calibri"/>
                          <a:cs typeface="Times New Roman"/>
                        </a:rPr>
                        <a:t>Hógolyóval</a:t>
                      </a:r>
                      <a:endParaRPr lang="hu-HU" sz="1800" dirty="0">
                        <a:solidFill>
                          <a:schemeClr val="tx2"/>
                        </a:solidFill>
                        <a:latin typeface="Calibri"/>
                        <a:ea typeface="Calibri"/>
                        <a:cs typeface="Times New Roman"/>
                      </a:endParaRPr>
                    </a:p>
                  </a:txBody>
                  <a:tcPr marL="68580" marR="68580" marT="0" marB="0">
                    <a:noFill/>
                  </a:tcPr>
                </a:tc>
                <a:tc>
                  <a:txBody>
                    <a:bodyPr/>
                    <a:lstStyle/>
                    <a:p>
                      <a:pPr algn="l">
                        <a:lnSpc>
                          <a:spcPct val="115000"/>
                        </a:lnSpc>
                        <a:spcAft>
                          <a:spcPts val="0"/>
                        </a:spcAft>
                      </a:pPr>
                      <a:r>
                        <a:rPr lang="hu-HU" sz="1800" b="1" dirty="0">
                          <a:solidFill>
                            <a:schemeClr val="tx2"/>
                          </a:solidFill>
                          <a:latin typeface="Calibri"/>
                          <a:ea typeface="Calibri"/>
                          <a:cs typeface="Times New Roman"/>
                        </a:rPr>
                        <a:t>Sekély vízben</a:t>
                      </a:r>
                      <a:endParaRPr lang="hu-HU" sz="1800" dirty="0">
                        <a:solidFill>
                          <a:schemeClr val="tx2"/>
                        </a:solidFill>
                        <a:latin typeface="Calibri"/>
                        <a:ea typeface="Calibri"/>
                        <a:cs typeface="Times New Roman"/>
                      </a:endParaRPr>
                    </a:p>
                  </a:txBody>
                  <a:tcPr marL="68580" marR="68580" marT="0" marB="0">
                    <a:noFill/>
                  </a:tcPr>
                </a:tc>
                <a:tc>
                  <a:txBody>
                    <a:bodyPr/>
                    <a:lstStyle/>
                    <a:p>
                      <a:pPr algn="l">
                        <a:lnSpc>
                          <a:spcPct val="115000"/>
                        </a:lnSpc>
                        <a:spcAft>
                          <a:spcPts val="0"/>
                        </a:spcAft>
                      </a:pPr>
                      <a:r>
                        <a:rPr lang="hu-HU" sz="1800" b="1" dirty="0">
                          <a:solidFill>
                            <a:schemeClr val="tx2"/>
                          </a:solidFill>
                          <a:latin typeface="Calibri"/>
                          <a:ea typeface="Calibri"/>
                          <a:cs typeface="Times New Roman"/>
                        </a:rPr>
                        <a:t>Kézilabda</a:t>
                      </a:r>
                      <a:endParaRPr lang="hu-HU" sz="1800" dirty="0">
                        <a:solidFill>
                          <a:schemeClr val="tx2"/>
                        </a:solidFill>
                        <a:latin typeface="Calibri"/>
                        <a:ea typeface="Calibri"/>
                        <a:cs typeface="Times New Roman"/>
                      </a:endParaRPr>
                    </a:p>
                  </a:txBody>
                  <a:tcPr marL="68580" marR="68580" marT="0" marB="0">
                    <a:noFill/>
                  </a:tcPr>
                </a:tc>
              </a:tr>
              <a:tr h="7248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hu-HU" sz="1800" b="1" kern="1200" dirty="0" smtClean="0">
                          <a:solidFill>
                            <a:schemeClr val="tx2"/>
                          </a:solidFill>
                          <a:latin typeface="+mn-lt"/>
                          <a:ea typeface="+mn-ea"/>
                          <a:cs typeface="+mn-cs"/>
                        </a:rPr>
                        <a:t>Dramatizáló</a:t>
                      </a:r>
                      <a:endParaRPr kumimoji="0" lang="hu-HU" sz="1800" kern="1200" dirty="0" smtClean="0">
                        <a:solidFill>
                          <a:schemeClr val="tx2"/>
                        </a:solidFill>
                        <a:latin typeface="+mn-lt"/>
                        <a:ea typeface="+mn-ea"/>
                        <a:cs typeface="+mn-cs"/>
                      </a:endParaRPr>
                    </a:p>
                    <a:p>
                      <a:pPr algn="l"/>
                      <a:endParaRPr lang="hu-HU" sz="1800" dirty="0">
                        <a:solidFill>
                          <a:schemeClr val="tx2"/>
                        </a:solidFill>
                      </a:endParaRPr>
                    </a:p>
                  </a:txBody>
                  <a:tcPr>
                    <a:noFill/>
                  </a:tcPr>
                </a:tc>
                <a:tc>
                  <a:txBody>
                    <a:bodyPr/>
                    <a:lstStyle/>
                    <a:p>
                      <a:pPr algn="l">
                        <a:lnSpc>
                          <a:spcPct val="115000"/>
                        </a:lnSpc>
                        <a:spcAft>
                          <a:spcPts val="0"/>
                        </a:spcAft>
                      </a:pPr>
                      <a:r>
                        <a:rPr lang="hu-HU" sz="1800" b="1" dirty="0">
                          <a:solidFill>
                            <a:schemeClr val="tx2"/>
                          </a:solidFill>
                          <a:latin typeface="Calibri"/>
                          <a:ea typeface="Calibri"/>
                          <a:cs typeface="Times New Roman"/>
                        </a:rPr>
                        <a:t>Dramatikus</a:t>
                      </a:r>
                      <a:endParaRPr lang="hu-HU" sz="1800" dirty="0">
                        <a:solidFill>
                          <a:schemeClr val="tx2"/>
                        </a:solidFill>
                        <a:latin typeface="Calibri"/>
                        <a:ea typeface="Calibri"/>
                        <a:cs typeface="Times New Roman"/>
                      </a:endParaRPr>
                    </a:p>
                  </a:txBody>
                  <a:tcPr marL="68580" marR="68580" marT="0" marB="0">
                    <a:noFill/>
                  </a:tcPr>
                </a:tc>
                <a:tc>
                  <a:txBody>
                    <a:bodyPr/>
                    <a:lstStyle/>
                    <a:p>
                      <a:pPr algn="l">
                        <a:lnSpc>
                          <a:spcPct val="115000"/>
                        </a:lnSpc>
                        <a:spcAft>
                          <a:spcPts val="0"/>
                        </a:spcAft>
                      </a:pPr>
                      <a:r>
                        <a:rPr lang="hu-HU" sz="1800" b="1">
                          <a:solidFill>
                            <a:schemeClr val="tx2"/>
                          </a:solidFill>
                          <a:latin typeface="Calibri"/>
                          <a:ea typeface="Calibri"/>
                          <a:cs typeface="Times New Roman"/>
                        </a:rPr>
                        <a:t>Fogó</a:t>
                      </a:r>
                      <a:endParaRPr lang="hu-HU" sz="1800">
                        <a:solidFill>
                          <a:schemeClr val="tx2"/>
                        </a:solidFill>
                        <a:latin typeface="Calibri"/>
                        <a:ea typeface="Calibri"/>
                        <a:cs typeface="Times New Roman"/>
                      </a:endParaRPr>
                    </a:p>
                  </a:txBody>
                  <a:tcPr marL="68580" marR="68580" marT="0" marB="0">
                    <a:noFill/>
                  </a:tcPr>
                </a:tc>
                <a:tc>
                  <a:txBody>
                    <a:bodyPr/>
                    <a:lstStyle/>
                    <a:p>
                      <a:pPr algn="l">
                        <a:lnSpc>
                          <a:spcPct val="115000"/>
                        </a:lnSpc>
                        <a:spcAft>
                          <a:spcPts val="0"/>
                        </a:spcAft>
                      </a:pPr>
                      <a:r>
                        <a:rPr lang="hu-HU" sz="1800" b="1" dirty="0">
                          <a:solidFill>
                            <a:schemeClr val="tx2"/>
                          </a:solidFill>
                          <a:latin typeface="Calibri"/>
                          <a:ea typeface="Calibri"/>
                          <a:cs typeface="Times New Roman"/>
                        </a:rPr>
                        <a:t>Szánkóval</a:t>
                      </a:r>
                      <a:endParaRPr lang="hu-HU" sz="1800" dirty="0">
                        <a:solidFill>
                          <a:schemeClr val="tx2"/>
                        </a:solidFill>
                        <a:latin typeface="Calibri"/>
                        <a:ea typeface="Calibri"/>
                        <a:cs typeface="Times New Roman"/>
                      </a:endParaRPr>
                    </a:p>
                  </a:txBody>
                  <a:tcPr marL="68580" marR="68580" marT="0" marB="0">
                    <a:noFill/>
                  </a:tcPr>
                </a:tc>
                <a:tc>
                  <a:txBody>
                    <a:bodyPr/>
                    <a:lstStyle/>
                    <a:p>
                      <a:pPr algn="l">
                        <a:lnSpc>
                          <a:spcPct val="115000"/>
                        </a:lnSpc>
                        <a:spcAft>
                          <a:spcPts val="0"/>
                        </a:spcAft>
                      </a:pPr>
                      <a:r>
                        <a:rPr lang="hu-HU" sz="1800" b="1" dirty="0">
                          <a:solidFill>
                            <a:schemeClr val="tx2"/>
                          </a:solidFill>
                          <a:latin typeface="Calibri"/>
                          <a:ea typeface="Calibri"/>
                          <a:cs typeface="Times New Roman"/>
                        </a:rPr>
                        <a:t>Mély vízben</a:t>
                      </a:r>
                      <a:endParaRPr lang="hu-HU" sz="1800" dirty="0">
                        <a:solidFill>
                          <a:schemeClr val="tx2"/>
                        </a:solidFill>
                        <a:latin typeface="Calibri"/>
                        <a:ea typeface="Calibri"/>
                        <a:cs typeface="Times New Roman"/>
                      </a:endParaRPr>
                    </a:p>
                  </a:txBody>
                  <a:tcPr marL="68580" marR="68580" marT="0" marB="0">
                    <a:noFill/>
                  </a:tcPr>
                </a:tc>
                <a:tc>
                  <a:txBody>
                    <a:bodyPr/>
                    <a:lstStyle/>
                    <a:p>
                      <a:pPr algn="l">
                        <a:lnSpc>
                          <a:spcPct val="115000"/>
                        </a:lnSpc>
                        <a:spcAft>
                          <a:spcPts val="0"/>
                        </a:spcAft>
                      </a:pPr>
                      <a:r>
                        <a:rPr lang="hu-HU" sz="1800" b="1" dirty="0">
                          <a:solidFill>
                            <a:schemeClr val="tx2"/>
                          </a:solidFill>
                          <a:latin typeface="Calibri"/>
                          <a:ea typeface="Calibri"/>
                          <a:cs typeface="Times New Roman"/>
                        </a:rPr>
                        <a:t>Labdarúgás</a:t>
                      </a:r>
                      <a:endParaRPr lang="hu-HU" sz="1800" dirty="0">
                        <a:solidFill>
                          <a:schemeClr val="tx2"/>
                        </a:solidFill>
                        <a:latin typeface="Calibri"/>
                        <a:ea typeface="Calibri"/>
                        <a:cs typeface="Times New Roman"/>
                      </a:endParaRPr>
                    </a:p>
                  </a:txBody>
                  <a:tcPr marL="68580" marR="68580" marT="0" marB="0">
                    <a:noFill/>
                  </a:tcPr>
                </a:tc>
              </a:tr>
              <a:tr h="714471">
                <a:tc>
                  <a:txBody>
                    <a:bodyPr/>
                    <a:lstStyle/>
                    <a:p>
                      <a:pPr algn="l"/>
                      <a:endParaRPr lang="hu-HU" sz="1800">
                        <a:solidFill>
                          <a:schemeClr val="tx2"/>
                        </a:solidFill>
                      </a:endParaRPr>
                    </a:p>
                  </a:txBody>
                  <a:tcPr>
                    <a:noFill/>
                  </a:tcPr>
                </a:tc>
                <a:tc>
                  <a:txBody>
                    <a:bodyPr/>
                    <a:lstStyle/>
                    <a:p>
                      <a:pPr algn="l">
                        <a:lnSpc>
                          <a:spcPct val="115000"/>
                        </a:lnSpc>
                        <a:spcAft>
                          <a:spcPts val="0"/>
                        </a:spcAft>
                      </a:pPr>
                      <a:r>
                        <a:rPr lang="hu-HU" sz="1800" b="1">
                          <a:solidFill>
                            <a:schemeClr val="tx2"/>
                          </a:solidFill>
                          <a:latin typeface="Calibri"/>
                          <a:ea typeface="Calibri"/>
                          <a:cs typeface="Times New Roman"/>
                        </a:rPr>
                        <a:t>Társas</a:t>
                      </a:r>
                      <a:endParaRPr lang="hu-HU" sz="1800">
                        <a:solidFill>
                          <a:schemeClr val="tx2"/>
                        </a:solidFill>
                        <a:latin typeface="Calibri"/>
                        <a:ea typeface="Calibri"/>
                        <a:cs typeface="Times New Roman"/>
                      </a:endParaRPr>
                    </a:p>
                  </a:txBody>
                  <a:tcPr marL="68580" marR="68580" marT="0" marB="0">
                    <a:noFill/>
                  </a:tcPr>
                </a:tc>
                <a:tc>
                  <a:txBody>
                    <a:bodyPr/>
                    <a:lstStyle/>
                    <a:p>
                      <a:pPr algn="l">
                        <a:lnSpc>
                          <a:spcPct val="115000"/>
                        </a:lnSpc>
                        <a:spcAft>
                          <a:spcPts val="0"/>
                        </a:spcAft>
                      </a:pPr>
                      <a:r>
                        <a:rPr lang="hu-HU" sz="1800" b="1">
                          <a:solidFill>
                            <a:schemeClr val="tx2"/>
                          </a:solidFill>
                          <a:latin typeface="Calibri"/>
                          <a:ea typeface="Calibri"/>
                          <a:cs typeface="Times New Roman"/>
                        </a:rPr>
                        <a:t>Sorversenyek</a:t>
                      </a:r>
                      <a:endParaRPr lang="hu-HU" sz="1800">
                        <a:solidFill>
                          <a:schemeClr val="tx2"/>
                        </a:solidFill>
                        <a:latin typeface="Calibri"/>
                        <a:ea typeface="Calibri"/>
                        <a:cs typeface="Times New Roman"/>
                      </a:endParaRPr>
                    </a:p>
                  </a:txBody>
                  <a:tcPr marL="68580" marR="68580" marT="0" marB="0">
                    <a:noFill/>
                  </a:tcPr>
                </a:tc>
                <a:tc>
                  <a:txBody>
                    <a:bodyPr/>
                    <a:lstStyle/>
                    <a:p>
                      <a:pPr algn="l">
                        <a:lnSpc>
                          <a:spcPct val="115000"/>
                        </a:lnSpc>
                        <a:spcAft>
                          <a:spcPts val="0"/>
                        </a:spcAft>
                      </a:pPr>
                      <a:r>
                        <a:rPr lang="hu-HU" sz="1800" b="1" dirty="0">
                          <a:solidFill>
                            <a:schemeClr val="tx2"/>
                          </a:solidFill>
                          <a:latin typeface="Calibri"/>
                          <a:ea typeface="Calibri"/>
                          <a:cs typeface="Times New Roman"/>
                        </a:rPr>
                        <a:t>Jeges játékok</a:t>
                      </a:r>
                      <a:endParaRPr lang="hu-HU" sz="1800" dirty="0">
                        <a:solidFill>
                          <a:schemeClr val="tx2"/>
                        </a:solidFill>
                        <a:latin typeface="Calibri"/>
                        <a:ea typeface="Calibri"/>
                        <a:cs typeface="Times New Roman"/>
                      </a:endParaRPr>
                    </a:p>
                  </a:txBody>
                  <a:tcPr marL="68580" marR="68580" marT="0" marB="0">
                    <a:noFill/>
                  </a:tcPr>
                </a:tc>
                <a:tc>
                  <a:txBody>
                    <a:bodyPr/>
                    <a:lstStyle/>
                    <a:p>
                      <a:pPr algn="l"/>
                      <a:endParaRPr lang="hu-HU" sz="1800">
                        <a:solidFill>
                          <a:schemeClr val="tx2"/>
                        </a:solidFill>
                      </a:endParaRPr>
                    </a:p>
                  </a:txBody>
                  <a:tcPr>
                    <a:noFill/>
                  </a:tcPr>
                </a:tc>
                <a:tc>
                  <a:txBody>
                    <a:bodyPr/>
                    <a:lstStyle/>
                    <a:p>
                      <a:pPr algn="l">
                        <a:lnSpc>
                          <a:spcPct val="115000"/>
                        </a:lnSpc>
                        <a:spcAft>
                          <a:spcPts val="0"/>
                        </a:spcAft>
                      </a:pPr>
                      <a:r>
                        <a:rPr lang="hu-HU" sz="1800" b="1" dirty="0">
                          <a:solidFill>
                            <a:schemeClr val="tx2"/>
                          </a:solidFill>
                          <a:latin typeface="Calibri"/>
                          <a:ea typeface="Calibri"/>
                          <a:cs typeface="Times New Roman"/>
                        </a:rPr>
                        <a:t>Röplabda</a:t>
                      </a:r>
                      <a:endParaRPr lang="hu-HU" sz="1800" dirty="0">
                        <a:solidFill>
                          <a:schemeClr val="tx2"/>
                        </a:solidFill>
                        <a:latin typeface="Calibri"/>
                        <a:ea typeface="Calibri"/>
                        <a:cs typeface="Times New Roman"/>
                      </a:endParaRPr>
                    </a:p>
                  </a:txBody>
                  <a:tcPr marL="68580" marR="68580" marT="0" marB="0">
                    <a:noFill/>
                  </a:tcPr>
                </a:tc>
              </a:tr>
              <a:tr h="419939">
                <a:tc>
                  <a:txBody>
                    <a:bodyPr/>
                    <a:lstStyle/>
                    <a:p>
                      <a:pPr algn="l"/>
                      <a:endParaRPr lang="hu-HU" sz="1800">
                        <a:solidFill>
                          <a:schemeClr val="tx2"/>
                        </a:solidFill>
                      </a:endParaRPr>
                    </a:p>
                  </a:txBody>
                  <a:tcPr>
                    <a:noFill/>
                  </a:tcPr>
                </a:tc>
                <a:tc>
                  <a:txBody>
                    <a:bodyPr/>
                    <a:lstStyle/>
                    <a:p>
                      <a:pPr algn="l">
                        <a:lnSpc>
                          <a:spcPct val="115000"/>
                        </a:lnSpc>
                        <a:spcAft>
                          <a:spcPts val="0"/>
                        </a:spcAft>
                      </a:pPr>
                      <a:r>
                        <a:rPr lang="hu-HU" sz="1800" b="1">
                          <a:solidFill>
                            <a:schemeClr val="tx2"/>
                          </a:solidFill>
                          <a:latin typeface="Calibri"/>
                          <a:ea typeface="Calibri"/>
                          <a:cs typeface="Times New Roman"/>
                        </a:rPr>
                        <a:t>Mozgásos</a:t>
                      </a:r>
                      <a:endParaRPr lang="hu-HU" sz="1800">
                        <a:solidFill>
                          <a:schemeClr val="tx2"/>
                        </a:solidFill>
                        <a:latin typeface="Calibri"/>
                        <a:ea typeface="Calibri"/>
                        <a:cs typeface="Times New Roman"/>
                      </a:endParaRPr>
                    </a:p>
                  </a:txBody>
                  <a:tcPr marL="68580" marR="68580" marT="0" marB="0">
                    <a:noFill/>
                  </a:tcPr>
                </a:tc>
                <a:tc>
                  <a:txBody>
                    <a:bodyPr/>
                    <a:lstStyle/>
                    <a:p>
                      <a:pPr algn="l">
                        <a:lnSpc>
                          <a:spcPct val="115000"/>
                        </a:lnSpc>
                        <a:spcAft>
                          <a:spcPts val="0"/>
                        </a:spcAft>
                      </a:pPr>
                      <a:r>
                        <a:rPr lang="hu-HU" sz="1800" b="1">
                          <a:solidFill>
                            <a:schemeClr val="tx2"/>
                          </a:solidFill>
                          <a:latin typeface="Calibri"/>
                          <a:ea typeface="Calibri"/>
                          <a:cs typeface="Times New Roman"/>
                        </a:rPr>
                        <a:t>Váltóversenyek</a:t>
                      </a:r>
                      <a:endParaRPr lang="hu-HU" sz="1800">
                        <a:solidFill>
                          <a:schemeClr val="tx2"/>
                        </a:solidFill>
                        <a:latin typeface="Calibri"/>
                        <a:ea typeface="Calibri"/>
                        <a:cs typeface="Times New Roman"/>
                      </a:endParaRPr>
                    </a:p>
                  </a:txBody>
                  <a:tcPr marL="68580" marR="68580" marT="0" marB="0">
                    <a:noFill/>
                  </a:tcPr>
                </a:tc>
                <a:tc>
                  <a:txBody>
                    <a:bodyPr/>
                    <a:lstStyle/>
                    <a:p>
                      <a:pPr algn="l"/>
                      <a:endParaRPr lang="hu-HU" sz="1800">
                        <a:solidFill>
                          <a:schemeClr val="tx2"/>
                        </a:solidFill>
                      </a:endParaRPr>
                    </a:p>
                  </a:txBody>
                  <a:tcPr>
                    <a:noFill/>
                  </a:tcPr>
                </a:tc>
                <a:tc>
                  <a:txBody>
                    <a:bodyPr/>
                    <a:lstStyle/>
                    <a:p>
                      <a:pPr algn="l"/>
                      <a:endParaRPr lang="hu-HU" sz="1800">
                        <a:solidFill>
                          <a:schemeClr val="tx2"/>
                        </a:solidFill>
                      </a:endParaRPr>
                    </a:p>
                  </a:txBody>
                  <a:tcPr>
                    <a:noFill/>
                  </a:tcPr>
                </a:tc>
                <a:tc>
                  <a:txBody>
                    <a:bodyPr/>
                    <a:lstStyle/>
                    <a:p>
                      <a:pPr algn="l">
                        <a:lnSpc>
                          <a:spcPct val="115000"/>
                        </a:lnSpc>
                        <a:spcAft>
                          <a:spcPts val="0"/>
                        </a:spcAft>
                      </a:pPr>
                      <a:r>
                        <a:rPr lang="hu-HU" sz="1800" b="1" dirty="0">
                          <a:solidFill>
                            <a:schemeClr val="tx2"/>
                          </a:solidFill>
                          <a:latin typeface="Calibri"/>
                          <a:ea typeface="Calibri"/>
                          <a:cs typeface="Times New Roman"/>
                        </a:rPr>
                        <a:t>Kosárlabda</a:t>
                      </a:r>
                      <a:endParaRPr lang="hu-HU" sz="1800" dirty="0">
                        <a:solidFill>
                          <a:schemeClr val="tx2"/>
                        </a:solidFill>
                        <a:latin typeface="Calibri"/>
                        <a:ea typeface="Calibri"/>
                        <a:cs typeface="Times New Roman"/>
                      </a:endParaRPr>
                    </a:p>
                  </a:txBody>
                  <a:tcPr marL="68580" marR="68580" marT="0" marB="0">
                    <a:noFill/>
                  </a:tcPr>
                </a:tc>
              </a:tr>
              <a:tr h="419939">
                <a:tc>
                  <a:txBody>
                    <a:bodyPr/>
                    <a:lstStyle/>
                    <a:p>
                      <a:pPr algn="l"/>
                      <a:endParaRPr lang="hu-HU" sz="1800">
                        <a:solidFill>
                          <a:schemeClr val="tx2"/>
                        </a:solidFill>
                      </a:endParaRPr>
                    </a:p>
                  </a:txBody>
                  <a:tcPr>
                    <a:noFill/>
                  </a:tcPr>
                </a:tc>
                <a:tc>
                  <a:txBody>
                    <a:bodyPr/>
                    <a:lstStyle/>
                    <a:p>
                      <a:pPr algn="l">
                        <a:lnSpc>
                          <a:spcPct val="115000"/>
                        </a:lnSpc>
                        <a:spcAft>
                          <a:spcPts val="0"/>
                        </a:spcAft>
                      </a:pPr>
                      <a:r>
                        <a:rPr lang="hu-HU" sz="1800" b="1">
                          <a:solidFill>
                            <a:schemeClr val="tx2"/>
                          </a:solidFill>
                          <a:latin typeface="Calibri"/>
                          <a:ea typeface="Calibri"/>
                          <a:cs typeface="Times New Roman"/>
                        </a:rPr>
                        <a:t>Sportszerű</a:t>
                      </a:r>
                      <a:endParaRPr lang="hu-HU" sz="1800">
                        <a:solidFill>
                          <a:schemeClr val="tx2"/>
                        </a:solidFill>
                        <a:latin typeface="Calibri"/>
                        <a:ea typeface="Calibri"/>
                        <a:cs typeface="Times New Roman"/>
                      </a:endParaRPr>
                    </a:p>
                  </a:txBody>
                  <a:tcPr marL="68580" marR="68580" marT="0" marB="0">
                    <a:noFill/>
                  </a:tcPr>
                </a:tc>
                <a:tc>
                  <a:txBody>
                    <a:bodyPr/>
                    <a:lstStyle/>
                    <a:p>
                      <a:pPr algn="l">
                        <a:lnSpc>
                          <a:spcPct val="115000"/>
                        </a:lnSpc>
                        <a:spcAft>
                          <a:spcPts val="0"/>
                        </a:spcAft>
                      </a:pPr>
                      <a:r>
                        <a:rPr lang="hu-HU" sz="1800" b="1">
                          <a:solidFill>
                            <a:schemeClr val="tx2"/>
                          </a:solidFill>
                          <a:latin typeface="Calibri"/>
                          <a:ea typeface="Calibri"/>
                          <a:cs typeface="Times New Roman"/>
                        </a:rPr>
                        <a:t>Játékok labdával</a:t>
                      </a:r>
                      <a:endParaRPr lang="hu-HU" sz="1800">
                        <a:solidFill>
                          <a:schemeClr val="tx2"/>
                        </a:solidFill>
                        <a:latin typeface="Calibri"/>
                        <a:ea typeface="Calibri"/>
                        <a:cs typeface="Times New Roman"/>
                      </a:endParaRPr>
                    </a:p>
                  </a:txBody>
                  <a:tcPr marL="68580" marR="68580" marT="0" marB="0">
                    <a:noFill/>
                  </a:tcPr>
                </a:tc>
                <a:tc>
                  <a:txBody>
                    <a:bodyPr/>
                    <a:lstStyle/>
                    <a:p>
                      <a:pPr algn="l"/>
                      <a:endParaRPr lang="hu-HU" sz="1800">
                        <a:solidFill>
                          <a:schemeClr val="tx2"/>
                        </a:solidFill>
                      </a:endParaRPr>
                    </a:p>
                  </a:txBody>
                  <a:tcPr>
                    <a:noFill/>
                  </a:tcPr>
                </a:tc>
                <a:tc>
                  <a:txBody>
                    <a:bodyPr/>
                    <a:lstStyle/>
                    <a:p>
                      <a:pPr algn="l"/>
                      <a:endParaRPr lang="hu-HU" sz="1800">
                        <a:solidFill>
                          <a:schemeClr val="tx2"/>
                        </a:solidFill>
                      </a:endParaRPr>
                    </a:p>
                  </a:txBody>
                  <a:tcPr>
                    <a:noFill/>
                  </a:tcPr>
                </a:tc>
                <a:tc>
                  <a:txBody>
                    <a:bodyPr/>
                    <a:lstStyle/>
                    <a:p>
                      <a:pPr algn="l">
                        <a:lnSpc>
                          <a:spcPct val="115000"/>
                        </a:lnSpc>
                        <a:spcAft>
                          <a:spcPts val="0"/>
                        </a:spcAft>
                      </a:pPr>
                      <a:r>
                        <a:rPr lang="hu-HU" sz="1800" b="1" dirty="0" err="1">
                          <a:solidFill>
                            <a:schemeClr val="tx2"/>
                          </a:solidFill>
                          <a:latin typeface="Calibri"/>
                          <a:ea typeface="Calibri"/>
                          <a:cs typeface="Times New Roman"/>
                        </a:rPr>
                        <a:t>stb</a:t>
                      </a:r>
                      <a:r>
                        <a:rPr lang="hu-HU" sz="1800" b="1" dirty="0">
                          <a:solidFill>
                            <a:schemeClr val="tx2"/>
                          </a:solidFill>
                          <a:latin typeface="Calibri"/>
                          <a:ea typeface="Calibri"/>
                          <a:cs typeface="Times New Roman"/>
                        </a:rPr>
                        <a:t>…</a:t>
                      </a:r>
                      <a:endParaRPr lang="hu-HU" sz="1800" dirty="0">
                        <a:solidFill>
                          <a:schemeClr val="tx2"/>
                        </a:solidFill>
                        <a:latin typeface="Calibri"/>
                        <a:ea typeface="Calibri"/>
                        <a:cs typeface="Times New Roman"/>
                      </a:endParaRPr>
                    </a:p>
                  </a:txBody>
                  <a:tcPr marL="68580" marR="68580" marT="0" marB="0">
                    <a:noFill/>
                  </a:tcPr>
                </a:tc>
              </a:tr>
              <a:tr h="714471">
                <a:tc>
                  <a:txBody>
                    <a:bodyPr/>
                    <a:lstStyle/>
                    <a:p>
                      <a:pPr algn="l"/>
                      <a:endParaRPr lang="hu-HU" sz="1800">
                        <a:solidFill>
                          <a:schemeClr val="tx2"/>
                        </a:solidFill>
                      </a:endParaRPr>
                    </a:p>
                  </a:txBody>
                  <a:tcPr>
                    <a:noFill/>
                  </a:tcPr>
                </a:tc>
                <a:tc>
                  <a:txBody>
                    <a:bodyPr/>
                    <a:lstStyle/>
                    <a:p>
                      <a:pPr algn="l">
                        <a:lnSpc>
                          <a:spcPct val="115000"/>
                        </a:lnSpc>
                        <a:spcAft>
                          <a:spcPts val="0"/>
                        </a:spcAft>
                      </a:pPr>
                      <a:r>
                        <a:rPr lang="hu-HU" sz="1800" b="1" dirty="0">
                          <a:solidFill>
                            <a:schemeClr val="tx2"/>
                          </a:solidFill>
                          <a:latin typeface="Calibri"/>
                          <a:ea typeface="Calibri"/>
                          <a:cs typeface="Times New Roman"/>
                        </a:rPr>
                        <a:t>Egységes szabályú</a:t>
                      </a:r>
                      <a:endParaRPr lang="hu-HU" sz="1800" dirty="0">
                        <a:solidFill>
                          <a:schemeClr val="tx2"/>
                        </a:solidFill>
                        <a:latin typeface="Calibri"/>
                        <a:ea typeface="Calibri"/>
                        <a:cs typeface="Times New Roman"/>
                      </a:endParaRPr>
                    </a:p>
                  </a:txBody>
                  <a:tcPr marL="68580" marR="68580" marT="0" marB="0">
                    <a:noFill/>
                  </a:tcPr>
                </a:tc>
                <a:tc>
                  <a:txBody>
                    <a:bodyPr/>
                    <a:lstStyle/>
                    <a:p>
                      <a:pPr algn="l">
                        <a:lnSpc>
                          <a:spcPct val="115000"/>
                        </a:lnSpc>
                        <a:spcAft>
                          <a:spcPts val="0"/>
                        </a:spcAft>
                      </a:pPr>
                      <a:r>
                        <a:rPr lang="hu-HU" sz="1800" b="1">
                          <a:solidFill>
                            <a:schemeClr val="tx2"/>
                          </a:solidFill>
                          <a:latin typeface="Calibri"/>
                          <a:ea typeface="Calibri"/>
                          <a:cs typeface="Times New Roman"/>
                        </a:rPr>
                        <a:t>Küzdő játékok</a:t>
                      </a:r>
                      <a:endParaRPr lang="hu-HU" sz="1800">
                        <a:solidFill>
                          <a:schemeClr val="tx2"/>
                        </a:solidFill>
                        <a:latin typeface="Calibri"/>
                        <a:ea typeface="Calibri"/>
                        <a:cs typeface="Times New Roman"/>
                      </a:endParaRPr>
                    </a:p>
                  </a:txBody>
                  <a:tcPr marL="68580" marR="68580" marT="0" marB="0">
                    <a:noFill/>
                  </a:tcPr>
                </a:tc>
                <a:tc>
                  <a:txBody>
                    <a:bodyPr/>
                    <a:lstStyle/>
                    <a:p>
                      <a:pPr algn="l"/>
                      <a:endParaRPr lang="hu-HU" sz="1800">
                        <a:solidFill>
                          <a:schemeClr val="tx2"/>
                        </a:solidFill>
                      </a:endParaRPr>
                    </a:p>
                  </a:txBody>
                  <a:tcPr>
                    <a:noFill/>
                  </a:tcPr>
                </a:tc>
                <a:tc>
                  <a:txBody>
                    <a:bodyPr/>
                    <a:lstStyle/>
                    <a:p>
                      <a:pPr algn="l"/>
                      <a:endParaRPr lang="hu-HU" sz="1800">
                        <a:solidFill>
                          <a:schemeClr val="tx2"/>
                        </a:solidFill>
                      </a:endParaRPr>
                    </a:p>
                  </a:txBody>
                  <a:tcPr>
                    <a:noFill/>
                  </a:tcPr>
                </a:tc>
                <a:tc>
                  <a:txBody>
                    <a:bodyPr/>
                    <a:lstStyle/>
                    <a:p>
                      <a:pPr algn="l"/>
                      <a:endParaRPr lang="hu-HU" sz="1800" dirty="0">
                        <a:solidFill>
                          <a:schemeClr val="tx2"/>
                        </a:solidFill>
                      </a:endParaRPr>
                    </a:p>
                  </a:txBody>
                  <a:tcPr>
                    <a:noFill/>
                  </a:tcPr>
                </a:tc>
              </a:tr>
              <a:tr h="419939">
                <a:tc>
                  <a:txBody>
                    <a:bodyPr/>
                    <a:lstStyle/>
                    <a:p>
                      <a:pPr algn="l"/>
                      <a:endParaRPr lang="hu-HU" sz="1800">
                        <a:solidFill>
                          <a:schemeClr val="tx2"/>
                        </a:solidFill>
                      </a:endParaRPr>
                    </a:p>
                  </a:txBody>
                  <a:tcPr>
                    <a:noFill/>
                  </a:tcPr>
                </a:tc>
                <a:tc>
                  <a:txBody>
                    <a:bodyPr/>
                    <a:lstStyle/>
                    <a:p>
                      <a:pPr algn="l"/>
                      <a:endParaRPr lang="hu-HU" sz="1800">
                        <a:solidFill>
                          <a:schemeClr val="tx2"/>
                        </a:solidFill>
                      </a:endParaRPr>
                    </a:p>
                  </a:txBody>
                  <a:tcPr>
                    <a:noFill/>
                  </a:tcPr>
                </a:tc>
                <a:tc>
                  <a:txBody>
                    <a:bodyPr/>
                    <a:lstStyle/>
                    <a:p>
                      <a:pPr algn="l">
                        <a:lnSpc>
                          <a:spcPct val="115000"/>
                        </a:lnSpc>
                        <a:spcAft>
                          <a:spcPts val="0"/>
                        </a:spcAft>
                      </a:pPr>
                      <a:r>
                        <a:rPr lang="hu-HU" sz="1800" b="1" dirty="0">
                          <a:solidFill>
                            <a:schemeClr val="tx2"/>
                          </a:solidFill>
                          <a:latin typeface="Calibri"/>
                          <a:ea typeface="Calibri"/>
                          <a:cs typeface="Times New Roman"/>
                        </a:rPr>
                        <a:t>Tantermi játékok</a:t>
                      </a:r>
                      <a:endParaRPr lang="hu-HU" sz="1800" dirty="0">
                        <a:solidFill>
                          <a:schemeClr val="tx2"/>
                        </a:solidFill>
                        <a:latin typeface="Calibri"/>
                        <a:ea typeface="Calibri"/>
                        <a:cs typeface="Times New Roman"/>
                      </a:endParaRPr>
                    </a:p>
                  </a:txBody>
                  <a:tcPr marL="68580" marR="68580" marT="0" marB="0">
                    <a:noFill/>
                  </a:tcPr>
                </a:tc>
                <a:tc>
                  <a:txBody>
                    <a:bodyPr/>
                    <a:lstStyle/>
                    <a:p>
                      <a:pPr algn="l"/>
                      <a:endParaRPr lang="hu-HU" sz="1800" dirty="0">
                        <a:solidFill>
                          <a:schemeClr val="tx2"/>
                        </a:solidFill>
                      </a:endParaRPr>
                    </a:p>
                  </a:txBody>
                  <a:tcPr>
                    <a:noFill/>
                  </a:tcPr>
                </a:tc>
                <a:tc>
                  <a:txBody>
                    <a:bodyPr/>
                    <a:lstStyle/>
                    <a:p>
                      <a:pPr algn="l"/>
                      <a:endParaRPr lang="hu-HU" sz="1800">
                        <a:solidFill>
                          <a:schemeClr val="tx2"/>
                        </a:solidFill>
                      </a:endParaRPr>
                    </a:p>
                  </a:txBody>
                  <a:tcPr>
                    <a:noFill/>
                  </a:tcPr>
                </a:tc>
                <a:tc>
                  <a:txBody>
                    <a:bodyPr/>
                    <a:lstStyle/>
                    <a:p>
                      <a:pPr algn="l"/>
                      <a:endParaRPr lang="hu-HU" sz="1800" dirty="0">
                        <a:solidFill>
                          <a:schemeClr val="tx2"/>
                        </a:solidFill>
                      </a:endParaRPr>
                    </a:p>
                  </a:txBody>
                  <a:tcPr>
                    <a:noFill/>
                  </a:tcPr>
                </a:tc>
              </a:tr>
            </a:tbl>
          </a:graphicData>
        </a:graphic>
      </p:graphicFrame>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
        <p:nvSpPr>
          <p:cNvPr id="11"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539552" y="332656"/>
            <a:ext cx="8229600" cy="866360"/>
          </a:xfrm>
        </p:spPr>
        <p:txBody>
          <a:bodyPr>
            <a:normAutofit/>
          </a:bodyPr>
          <a:lstStyle/>
          <a:p>
            <a:pPr algn="ctr"/>
            <a:r>
              <a:rPr lang="hu-HU" sz="4800" b="1" dirty="0" smtClean="0"/>
              <a:t>A játék szerep a gyerek életében</a:t>
            </a:r>
            <a:endParaRPr lang="hu-HU" sz="4800" dirty="0"/>
          </a:p>
        </p:txBody>
      </p:sp>
      <p:sp>
        <p:nvSpPr>
          <p:cNvPr id="3" name="Tartalom helye 2"/>
          <p:cNvSpPr>
            <a:spLocks noGrp="1"/>
          </p:cNvSpPr>
          <p:nvPr>
            <p:ph idx="1"/>
          </p:nvPr>
        </p:nvSpPr>
        <p:spPr>
          <a:xfrm>
            <a:off x="457200" y="1196752"/>
            <a:ext cx="8229600" cy="5127848"/>
          </a:xfrm>
        </p:spPr>
        <p:txBody>
          <a:bodyPr/>
          <a:lstStyle/>
          <a:p>
            <a:pPr>
              <a:buFontTx/>
              <a:buNone/>
            </a:pPr>
            <a:endParaRPr lang="hu-HU" sz="3200" dirty="0" smtClean="0"/>
          </a:p>
          <a:p>
            <a:pPr>
              <a:buFontTx/>
              <a:buNone/>
            </a:pPr>
            <a:r>
              <a:rPr lang="hu-HU" sz="3200" dirty="0" smtClean="0"/>
              <a:t>Csecsemőkor: (0-1) kézjáték, hasra fordul</a:t>
            </a:r>
          </a:p>
          <a:p>
            <a:pPr>
              <a:buFontTx/>
              <a:buNone/>
            </a:pPr>
            <a:r>
              <a:rPr lang="hu-HU" sz="3200" dirty="0" smtClean="0"/>
              <a:t>Kisgyermekkor: (1-3) romboló, építő</a:t>
            </a:r>
          </a:p>
          <a:p>
            <a:pPr>
              <a:buFontTx/>
              <a:buNone/>
            </a:pPr>
            <a:r>
              <a:rPr lang="hu-HU" sz="3200" dirty="0" smtClean="0"/>
              <a:t>Óvodáskor: (3-6) szerepjáték, szabályjáték</a:t>
            </a:r>
          </a:p>
          <a:p>
            <a:pPr>
              <a:buFontTx/>
              <a:buNone/>
            </a:pPr>
            <a:r>
              <a:rPr lang="hu-HU" sz="3200" dirty="0" smtClean="0"/>
              <a:t>Kisiskoláskor: (6-10) szabályjáték,      vadászjáték, versengés, csoport, csapat</a:t>
            </a:r>
          </a:p>
          <a:p>
            <a:pPr>
              <a:buFontTx/>
              <a:buNone/>
            </a:pPr>
            <a:r>
              <a:rPr lang="hu-HU" sz="3200" dirty="0" smtClean="0"/>
              <a:t>Serdülőkor: (10-14) sportolás, csapatjátékok lányok 11-12 éves kortó külön</a:t>
            </a:r>
          </a:p>
          <a:p>
            <a:endParaRPr lang="hu-HU" dirty="0"/>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
        <p:nvSpPr>
          <p:cNvPr id="11"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516154" y="683113"/>
            <a:ext cx="8229600" cy="5991944"/>
          </a:xfrm>
        </p:spPr>
        <p:txBody>
          <a:bodyPr/>
          <a:lstStyle/>
          <a:p>
            <a:pPr>
              <a:lnSpc>
                <a:spcPct val="80000"/>
              </a:lnSpc>
              <a:buFontTx/>
              <a:buNone/>
            </a:pPr>
            <a:r>
              <a:rPr lang="hu-HU" sz="2800" b="1" dirty="0" smtClean="0">
                <a:solidFill>
                  <a:schemeClr val="tx2"/>
                </a:solidFill>
              </a:rPr>
              <a:t>A játék jelentősége a személyiségformálásban</a:t>
            </a:r>
          </a:p>
          <a:p>
            <a:pPr>
              <a:lnSpc>
                <a:spcPct val="80000"/>
              </a:lnSpc>
              <a:buFontTx/>
              <a:buNone/>
            </a:pPr>
            <a:endParaRPr lang="hu-HU" sz="2400" b="1" dirty="0" smtClean="0"/>
          </a:p>
          <a:p>
            <a:pPr>
              <a:lnSpc>
                <a:spcPct val="80000"/>
              </a:lnSpc>
              <a:buFontTx/>
              <a:buNone/>
            </a:pPr>
            <a:r>
              <a:rPr lang="hu-HU" sz="2400" b="1" dirty="0" smtClean="0"/>
              <a:t>Testi nevelés</a:t>
            </a:r>
          </a:p>
          <a:p>
            <a:pPr>
              <a:lnSpc>
                <a:spcPct val="80000"/>
              </a:lnSpc>
              <a:buFontTx/>
              <a:buNone/>
            </a:pPr>
            <a:r>
              <a:rPr lang="hu-HU" sz="2400" dirty="0" smtClean="0"/>
              <a:t>Egészséges fejlődés, testi képességek, mozgásműveltség, sport iránti igény felkeltése</a:t>
            </a:r>
          </a:p>
          <a:p>
            <a:pPr>
              <a:lnSpc>
                <a:spcPct val="80000"/>
              </a:lnSpc>
              <a:buFontTx/>
              <a:buNone/>
            </a:pPr>
            <a:r>
              <a:rPr lang="hu-HU" sz="2400" b="1" dirty="0" smtClean="0"/>
              <a:t>Értelmi nevelés</a:t>
            </a:r>
          </a:p>
          <a:p>
            <a:pPr>
              <a:lnSpc>
                <a:spcPct val="80000"/>
              </a:lnSpc>
              <a:buFontTx/>
              <a:buNone/>
            </a:pPr>
            <a:r>
              <a:rPr lang="hu-HU" sz="2400" dirty="0" smtClean="0"/>
              <a:t>A helyesen megválasztott játék a gyerekek értelmi képességeit fejleszti</a:t>
            </a:r>
          </a:p>
          <a:p>
            <a:pPr>
              <a:lnSpc>
                <a:spcPct val="80000"/>
              </a:lnSpc>
              <a:buFontTx/>
              <a:buNone/>
            </a:pPr>
            <a:r>
              <a:rPr lang="hu-HU" sz="2400" b="1" dirty="0" smtClean="0"/>
              <a:t>Erkölcsi nevelés</a:t>
            </a:r>
          </a:p>
          <a:p>
            <a:pPr>
              <a:lnSpc>
                <a:spcPct val="80000"/>
              </a:lnSpc>
              <a:buFontTx/>
              <a:buNone/>
            </a:pPr>
            <a:r>
              <a:rPr lang="hu-HU" sz="2400" dirty="0" smtClean="0"/>
              <a:t>Közösségi nevelés, kötelességtudat, fegyelem, önuralom, érzelmi hatások</a:t>
            </a:r>
          </a:p>
          <a:p>
            <a:pPr>
              <a:lnSpc>
                <a:spcPct val="80000"/>
              </a:lnSpc>
              <a:buFontTx/>
              <a:buNone/>
            </a:pPr>
            <a:r>
              <a:rPr lang="hu-HU" sz="2400" b="1" dirty="0" smtClean="0"/>
              <a:t>Esztétikai nevelés</a:t>
            </a:r>
          </a:p>
          <a:p>
            <a:pPr>
              <a:lnSpc>
                <a:spcPct val="80000"/>
              </a:lnSpc>
              <a:buFontTx/>
              <a:buNone/>
            </a:pPr>
            <a:r>
              <a:rPr lang="hu-HU" sz="2400" dirty="0" smtClean="0"/>
              <a:t>Nemcsak a nézők a játékosok is értékelik a szép mozgást</a:t>
            </a:r>
          </a:p>
          <a:p>
            <a:pPr>
              <a:lnSpc>
                <a:spcPct val="80000"/>
              </a:lnSpc>
              <a:buFontTx/>
              <a:buNone/>
            </a:pPr>
            <a:r>
              <a:rPr lang="hu-HU" sz="2400" b="1" dirty="0" smtClean="0"/>
              <a:t>Politechnikai képzés, munkára nevelés</a:t>
            </a:r>
          </a:p>
          <a:p>
            <a:pPr>
              <a:lnSpc>
                <a:spcPct val="80000"/>
              </a:lnSpc>
              <a:buFontTx/>
              <a:buNone/>
            </a:pPr>
            <a:r>
              <a:rPr lang="hu-HU" sz="2400" dirty="0" smtClean="0"/>
              <a:t>Játéktér, pálya építése, kötelességtudat, pontosság, rendszeresség</a:t>
            </a:r>
          </a:p>
          <a:p>
            <a:endParaRPr lang="hu-HU" dirty="0"/>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
        <p:nvSpPr>
          <p:cNvPr id="11"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sz="4800" b="1" dirty="0" smtClean="0"/>
              <a:t>A játék tartalmi és formai jegyei</a:t>
            </a:r>
            <a:r>
              <a:rPr lang="hu-HU" sz="4800" dirty="0" smtClean="0"/>
              <a:t>:</a:t>
            </a:r>
            <a:endParaRPr lang="hu-HU" sz="4800" dirty="0"/>
          </a:p>
        </p:txBody>
      </p:sp>
      <p:sp>
        <p:nvSpPr>
          <p:cNvPr id="3" name="Tartalom helye 2"/>
          <p:cNvSpPr>
            <a:spLocks noGrp="1"/>
          </p:cNvSpPr>
          <p:nvPr>
            <p:ph idx="1"/>
          </p:nvPr>
        </p:nvSpPr>
        <p:spPr/>
        <p:txBody>
          <a:bodyPr>
            <a:normAutofit lnSpcReduction="10000"/>
          </a:bodyPr>
          <a:lstStyle/>
          <a:p>
            <a:r>
              <a:rPr lang="hu-HU" sz="3200" dirty="0" smtClean="0"/>
              <a:t>A játék közvetlen célja a győzelem elérése</a:t>
            </a:r>
          </a:p>
          <a:p>
            <a:r>
              <a:rPr lang="hu-HU" sz="3200" dirty="0" smtClean="0"/>
              <a:t>A játék érdek nélküli tevékenység</a:t>
            </a:r>
          </a:p>
          <a:p>
            <a:r>
              <a:rPr lang="hu-HU" sz="3200" dirty="0" smtClean="0"/>
              <a:t>A játék szabad cselekvés</a:t>
            </a:r>
          </a:p>
          <a:p>
            <a:r>
              <a:rPr lang="hu-HU" sz="3200" dirty="0" smtClean="0"/>
              <a:t>A játék idő és térbeli határok között folyik</a:t>
            </a:r>
          </a:p>
          <a:p>
            <a:r>
              <a:rPr lang="hu-HU" sz="3200" dirty="0" smtClean="0"/>
              <a:t>A játék legfontosabb sajátossága, kötelező szabályok szerint zajlik</a:t>
            </a:r>
          </a:p>
          <a:p>
            <a:r>
              <a:rPr lang="hu-HU" sz="3200" dirty="0" smtClean="0"/>
              <a:t>A játéktevékenységet mindig erős érzelmi állapot jellemzi.</a:t>
            </a:r>
          </a:p>
          <a:p>
            <a:endParaRPr lang="hu-HU" dirty="0"/>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
        <p:nvSpPr>
          <p:cNvPr id="11"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07504" y="404664"/>
            <a:ext cx="8589640" cy="936104"/>
          </a:xfrm>
        </p:spPr>
        <p:txBody>
          <a:bodyPr>
            <a:noAutofit/>
          </a:bodyPr>
          <a:lstStyle/>
          <a:p>
            <a:pPr algn="ctr"/>
            <a:r>
              <a:rPr lang="hu-HU" sz="4800" b="1" dirty="0" smtClean="0"/>
              <a:t>Játékok alkalmazása az iskolában</a:t>
            </a:r>
            <a:endParaRPr lang="hu-HU" sz="4800" dirty="0"/>
          </a:p>
        </p:txBody>
      </p:sp>
      <p:sp>
        <p:nvSpPr>
          <p:cNvPr id="3" name="Tartalom helye 2"/>
          <p:cNvSpPr>
            <a:spLocks noGrp="1"/>
          </p:cNvSpPr>
          <p:nvPr>
            <p:ph idx="1"/>
          </p:nvPr>
        </p:nvSpPr>
        <p:spPr>
          <a:xfrm>
            <a:off x="457200" y="1484784"/>
            <a:ext cx="8229600" cy="4839816"/>
          </a:xfrm>
        </p:spPr>
        <p:txBody>
          <a:bodyPr/>
          <a:lstStyle/>
          <a:p>
            <a:r>
              <a:rPr lang="hu-HU" sz="3600" dirty="0" smtClean="0"/>
              <a:t>Testnevelési órán</a:t>
            </a:r>
          </a:p>
          <a:p>
            <a:r>
              <a:rPr lang="hu-HU" sz="3600" dirty="0" smtClean="0"/>
              <a:t>Óraközi szünetekben</a:t>
            </a:r>
          </a:p>
          <a:p>
            <a:r>
              <a:rPr lang="hu-HU" sz="3600" dirty="0" smtClean="0"/>
              <a:t>Kirándulás</a:t>
            </a:r>
          </a:p>
          <a:p>
            <a:r>
              <a:rPr lang="hu-HU" sz="3600" dirty="0" smtClean="0"/>
              <a:t>Testnevelési bemutató</a:t>
            </a:r>
          </a:p>
          <a:p>
            <a:r>
              <a:rPr lang="hu-HU" sz="3600" dirty="0" smtClean="0"/>
              <a:t>Tanítási szünetek</a:t>
            </a:r>
          </a:p>
          <a:p>
            <a:r>
              <a:rPr lang="hu-HU" sz="3600" dirty="0" smtClean="0"/>
              <a:t>Napközi otthon</a:t>
            </a:r>
          </a:p>
          <a:p>
            <a:r>
              <a:rPr lang="hu-HU" sz="3600" dirty="0" smtClean="0"/>
              <a:t>Diáksportkörök</a:t>
            </a:r>
          </a:p>
          <a:p>
            <a:endParaRPr lang="hu-HU" dirty="0"/>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
        <p:nvSpPr>
          <p:cNvPr id="11"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476672"/>
            <a:ext cx="8229600" cy="866360"/>
          </a:xfrm>
        </p:spPr>
        <p:txBody>
          <a:bodyPr/>
          <a:lstStyle/>
          <a:p>
            <a:pPr algn="ctr"/>
            <a:r>
              <a:rPr lang="hu-HU" b="1" dirty="0" smtClean="0"/>
              <a:t>A játéktanítás fő mozzanatai</a:t>
            </a:r>
            <a:endParaRPr lang="hu-HU" dirty="0"/>
          </a:p>
        </p:txBody>
      </p:sp>
      <p:sp>
        <p:nvSpPr>
          <p:cNvPr id="3" name="Tartalom helye 2"/>
          <p:cNvSpPr>
            <a:spLocks noGrp="1"/>
          </p:cNvSpPr>
          <p:nvPr>
            <p:ph idx="1"/>
          </p:nvPr>
        </p:nvSpPr>
        <p:spPr>
          <a:xfrm>
            <a:off x="467544" y="1484784"/>
            <a:ext cx="8229600" cy="4983832"/>
          </a:xfrm>
        </p:spPr>
        <p:txBody>
          <a:bodyPr/>
          <a:lstStyle/>
          <a:p>
            <a:r>
              <a:rPr lang="hu-HU" sz="3200" dirty="0" smtClean="0"/>
              <a:t>A játéktér és játékeszközök előkészítése</a:t>
            </a:r>
          </a:p>
          <a:p>
            <a:r>
              <a:rPr lang="hu-HU" sz="3200" dirty="0" smtClean="0"/>
              <a:t>A csapatok kialakítása</a:t>
            </a:r>
          </a:p>
          <a:p>
            <a:r>
              <a:rPr lang="hu-HU" sz="3200" dirty="0" smtClean="0"/>
              <a:t>A játékosok felállítása</a:t>
            </a:r>
          </a:p>
          <a:p>
            <a:r>
              <a:rPr lang="hu-HU" sz="3200" dirty="0" smtClean="0"/>
              <a:t>A játékeszközök kiosztása</a:t>
            </a:r>
          </a:p>
          <a:p>
            <a:r>
              <a:rPr lang="hu-HU" sz="3200" dirty="0" smtClean="0"/>
              <a:t>Magyarázat</a:t>
            </a:r>
          </a:p>
          <a:p>
            <a:r>
              <a:rPr lang="hu-HU" sz="3200" dirty="0" smtClean="0"/>
              <a:t>A játék bemutatása, próbajáték</a:t>
            </a:r>
          </a:p>
          <a:p>
            <a:r>
              <a:rPr lang="hu-HU" sz="3200" dirty="0" smtClean="0"/>
              <a:t>A játék megindítása, vezetése</a:t>
            </a:r>
          </a:p>
          <a:p>
            <a:r>
              <a:rPr lang="hu-HU" sz="3200" dirty="0" smtClean="0"/>
              <a:t>A játék befejezése, értékelése</a:t>
            </a:r>
          </a:p>
          <a:p>
            <a:endParaRPr lang="hu-HU" dirty="0"/>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
        <p:nvSpPr>
          <p:cNvPr id="11"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764704"/>
            <a:ext cx="8229600" cy="866360"/>
          </a:xfrm>
        </p:spPr>
        <p:txBody>
          <a:bodyPr/>
          <a:lstStyle/>
          <a:p>
            <a:pPr algn="ctr"/>
            <a:r>
              <a:rPr lang="hu-HU" b="1" dirty="0" smtClean="0"/>
              <a:t>A játékoktatás módszere</a:t>
            </a:r>
            <a:endParaRPr lang="hu-HU" dirty="0"/>
          </a:p>
        </p:txBody>
      </p:sp>
      <p:sp>
        <p:nvSpPr>
          <p:cNvPr id="3" name="Tartalom helye 2"/>
          <p:cNvSpPr>
            <a:spLocks noGrp="1"/>
          </p:cNvSpPr>
          <p:nvPr>
            <p:ph idx="1"/>
          </p:nvPr>
        </p:nvSpPr>
        <p:spPr>
          <a:xfrm>
            <a:off x="467544" y="1916832"/>
            <a:ext cx="8229600" cy="4320480"/>
          </a:xfrm>
        </p:spPr>
        <p:txBody>
          <a:bodyPr/>
          <a:lstStyle/>
          <a:p>
            <a:pPr>
              <a:buFontTx/>
              <a:buChar char="-"/>
            </a:pPr>
            <a:r>
              <a:rPr lang="hu-HU" sz="3200" dirty="0" smtClean="0"/>
              <a:t>Ismeretközlés – magyarázat – bemutatás</a:t>
            </a:r>
          </a:p>
          <a:p>
            <a:pPr>
              <a:buFontTx/>
              <a:buNone/>
            </a:pPr>
            <a:r>
              <a:rPr lang="hu-HU" sz="3200" dirty="0" smtClean="0"/>
              <a:t>	próbajáték</a:t>
            </a:r>
          </a:p>
          <a:p>
            <a:pPr>
              <a:buFontTx/>
              <a:buChar char="-"/>
            </a:pPr>
            <a:r>
              <a:rPr lang="hu-HU" sz="3200" dirty="0" smtClean="0"/>
              <a:t>Gyakorlás – játékvezetés – szabályok alkalmazása – hibajavítás</a:t>
            </a:r>
          </a:p>
          <a:p>
            <a:pPr>
              <a:buFontTx/>
              <a:buChar char="-"/>
            </a:pPr>
            <a:r>
              <a:rPr lang="hu-HU" sz="3200" dirty="0" smtClean="0"/>
              <a:t>Ismeretek megszilárdítása – ismétlések</a:t>
            </a:r>
          </a:p>
          <a:p>
            <a:pPr>
              <a:buFontTx/>
              <a:buChar char="-"/>
            </a:pPr>
            <a:r>
              <a:rPr lang="hu-HU" sz="3200" dirty="0" smtClean="0"/>
              <a:t>Ellenőrzés-értékelés – teljesítményközlés – elemzés – hibák feltárása</a:t>
            </a:r>
          </a:p>
          <a:p>
            <a:endParaRPr lang="hu-HU" dirty="0"/>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
        <p:nvSpPr>
          <p:cNvPr id="11"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548680"/>
            <a:ext cx="8229600" cy="1143000"/>
          </a:xfrm>
        </p:spPr>
        <p:txBody>
          <a:bodyPr>
            <a:noAutofit/>
          </a:bodyPr>
          <a:lstStyle/>
          <a:p>
            <a:pPr algn="ctr"/>
            <a:r>
              <a:rPr lang="hu-HU" sz="4800" b="1" dirty="0" smtClean="0"/>
              <a:t>Játékversenyek szervezése, lebonyolítása</a:t>
            </a:r>
            <a:endParaRPr lang="hu-HU" sz="4800" dirty="0"/>
          </a:p>
        </p:txBody>
      </p:sp>
      <p:sp>
        <p:nvSpPr>
          <p:cNvPr id="3" name="Tartalom helye 2"/>
          <p:cNvSpPr>
            <a:spLocks noGrp="1"/>
          </p:cNvSpPr>
          <p:nvPr>
            <p:ph idx="1"/>
          </p:nvPr>
        </p:nvSpPr>
        <p:spPr>
          <a:xfrm>
            <a:off x="457200" y="1772816"/>
            <a:ext cx="8229600" cy="4551784"/>
          </a:xfrm>
        </p:spPr>
        <p:txBody>
          <a:bodyPr>
            <a:normAutofit lnSpcReduction="10000"/>
          </a:bodyPr>
          <a:lstStyle/>
          <a:p>
            <a:pPr>
              <a:lnSpc>
                <a:spcPct val="90000"/>
              </a:lnSpc>
            </a:pPr>
            <a:r>
              <a:rPr lang="hu-HU" sz="2800" b="1" dirty="0" smtClean="0"/>
              <a:t>Kieséses rendszerű versenyek</a:t>
            </a:r>
          </a:p>
          <a:p>
            <a:pPr>
              <a:lnSpc>
                <a:spcPct val="90000"/>
              </a:lnSpc>
              <a:buFontTx/>
              <a:buNone/>
            </a:pPr>
            <a:r>
              <a:rPr lang="hu-HU" sz="2800" dirty="0" smtClean="0"/>
              <a:t>	Egy vagy több vereség után kiesnek.</a:t>
            </a:r>
          </a:p>
          <a:p>
            <a:pPr>
              <a:lnSpc>
                <a:spcPct val="90000"/>
              </a:lnSpc>
            </a:pPr>
            <a:r>
              <a:rPr lang="hu-HU" sz="2800" dirty="0" smtClean="0"/>
              <a:t>Egy vereséges – sok csapat kevés idő</a:t>
            </a:r>
          </a:p>
          <a:p>
            <a:pPr>
              <a:lnSpc>
                <a:spcPct val="90000"/>
              </a:lnSpc>
            </a:pPr>
            <a:r>
              <a:rPr lang="hu-HU" sz="2800" dirty="0" smtClean="0"/>
              <a:t>Két vereséges – felső és alsó ág</a:t>
            </a:r>
          </a:p>
          <a:p>
            <a:pPr>
              <a:lnSpc>
                <a:spcPct val="90000"/>
              </a:lnSpc>
            </a:pPr>
            <a:r>
              <a:rPr lang="hu-HU" sz="2800" b="1" dirty="0" smtClean="0"/>
              <a:t>Körmérkőzéses rendszerű versenyek</a:t>
            </a:r>
          </a:p>
          <a:p>
            <a:pPr>
              <a:lnSpc>
                <a:spcPct val="90000"/>
              </a:lnSpc>
              <a:buFontTx/>
              <a:buNone/>
            </a:pPr>
            <a:r>
              <a:rPr lang="hu-HU" sz="2800" dirty="0" smtClean="0"/>
              <a:t>	Mindenki mindenkivel</a:t>
            </a:r>
            <a:endParaRPr lang="hu-HU" sz="2800" b="1" dirty="0" smtClean="0"/>
          </a:p>
          <a:p>
            <a:pPr>
              <a:lnSpc>
                <a:spcPct val="90000"/>
              </a:lnSpc>
            </a:pPr>
            <a:r>
              <a:rPr lang="hu-HU" sz="2800" b="1" dirty="0" smtClean="0"/>
              <a:t>Vegyes rendszerű versenyek</a:t>
            </a:r>
          </a:p>
          <a:p>
            <a:pPr>
              <a:lnSpc>
                <a:spcPct val="90000"/>
              </a:lnSpc>
              <a:buFontTx/>
              <a:buNone/>
            </a:pPr>
            <a:r>
              <a:rPr lang="hu-HU" sz="2800" dirty="0" smtClean="0"/>
              <a:t>	Kieséses körmérkőzés – első rész kieséses</a:t>
            </a:r>
          </a:p>
          <a:p>
            <a:pPr>
              <a:lnSpc>
                <a:spcPct val="90000"/>
              </a:lnSpc>
              <a:buFontTx/>
              <a:buNone/>
            </a:pPr>
            <a:r>
              <a:rPr lang="hu-HU" sz="2800" dirty="0" smtClean="0"/>
              <a:t>	Körmérkőzéses rendszer – csoportok kör, továbbjutók száma fontos, újabb csoportok és körmérkőzés míg nincs első.</a:t>
            </a:r>
          </a:p>
          <a:p>
            <a:endParaRPr lang="hu-HU" dirty="0"/>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
        <p:nvSpPr>
          <p:cNvPr id="11"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88640"/>
            <a:ext cx="8229600" cy="780696"/>
          </a:xfrm>
        </p:spPr>
        <p:txBody>
          <a:bodyPr>
            <a:normAutofit fontScale="90000"/>
          </a:bodyPr>
          <a:lstStyle/>
          <a:p>
            <a:pPr algn="ctr"/>
            <a:r>
              <a:rPr lang="hu-HU" dirty="0"/>
              <a:t>Irodalom jegyzék</a:t>
            </a:r>
          </a:p>
        </p:txBody>
      </p:sp>
      <p:sp>
        <p:nvSpPr>
          <p:cNvPr id="3" name="Tartalom helye 2"/>
          <p:cNvSpPr>
            <a:spLocks noGrp="1"/>
          </p:cNvSpPr>
          <p:nvPr>
            <p:ph idx="1"/>
          </p:nvPr>
        </p:nvSpPr>
        <p:spPr>
          <a:xfrm>
            <a:off x="0" y="1332765"/>
            <a:ext cx="9144000" cy="4876356"/>
          </a:xfrm>
        </p:spPr>
        <p:txBody>
          <a:bodyPr>
            <a:normAutofit fontScale="70000" lnSpcReduction="20000"/>
          </a:bodyPr>
          <a:lstStyle/>
          <a:p>
            <a:pPr lvl="0"/>
            <a:r>
              <a:rPr lang="hu-HU" sz="2900" dirty="0"/>
              <a:t>Pásztori Attila – Rákos Etelka: Iskolai és népi játékok</a:t>
            </a:r>
            <a:r>
              <a:rPr lang="hu-HU" sz="2900" i="1" dirty="0"/>
              <a:t>;</a:t>
            </a:r>
            <a:r>
              <a:rPr lang="hu-HU" sz="2900" dirty="0"/>
              <a:t> </a:t>
            </a:r>
            <a:r>
              <a:rPr lang="hu-HU" sz="2900" u="sng" dirty="0" err="1"/>
              <a:t>In</a:t>
            </a:r>
            <a:r>
              <a:rPr lang="hu-HU" sz="2900" dirty="0"/>
              <a:t>: Sportjátékok I.; Tankönyvkiadó, Bp. 1992.</a:t>
            </a:r>
          </a:p>
          <a:p>
            <a:pPr lvl="0"/>
            <a:r>
              <a:rPr lang="hu-HU" sz="2900" dirty="0"/>
              <a:t>Hajdu Gyula: Magyar népi játékok gyűjteménye; Sport, Bp. 1971.</a:t>
            </a:r>
          </a:p>
          <a:p>
            <a:pPr lvl="0"/>
            <a:r>
              <a:rPr lang="hu-HU" sz="2900" dirty="0"/>
              <a:t>Horváth Zoltán: Játék és szabadidősport; Berzsenyi Dániel Főiskola, Szombathely, 1999.</a:t>
            </a:r>
          </a:p>
          <a:p>
            <a:pPr lvl="0"/>
            <a:r>
              <a:rPr lang="hu-HU" sz="2900" dirty="0" err="1"/>
              <a:t>Reigl</a:t>
            </a:r>
            <a:r>
              <a:rPr lang="hu-HU" sz="2900" dirty="0"/>
              <a:t> Mariann: Az iskolai testnevelés játékai; Bp. 1997.</a:t>
            </a:r>
          </a:p>
          <a:p>
            <a:pPr lvl="0"/>
            <a:r>
              <a:rPr lang="hu-HU" sz="2900" dirty="0"/>
              <a:t>Nádasi Lajos: Játék és tudomány; A mozgásos játékok elméleti és gyakorlati kérdései; Debrecen, 1996.</a:t>
            </a:r>
          </a:p>
          <a:p>
            <a:pPr lvl="0"/>
            <a:r>
              <a:rPr lang="hu-HU" sz="2900" dirty="0"/>
              <a:t>Kriston Andrea – </a:t>
            </a:r>
            <a:r>
              <a:rPr lang="hu-HU" sz="2900" dirty="0" err="1"/>
              <a:t>Ruzsonyi</a:t>
            </a:r>
            <a:r>
              <a:rPr lang="hu-HU" sz="2900" dirty="0"/>
              <a:t> Péter: Mozgásos játékok könyve, Budapest 1993.</a:t>
            </a:r>
          </a:p>
          <a:p>
            <a:pPr lvl="0"/>
            <a:r>
              <a:rPr lang="hu-HU" sz="2900" dirty="0"/>
              <a:t>Baka Judit: Ki játszik ilyet. Iskolai és népi játékok. Ábel Kiadó 2012.</a:t>
            </a:r>
          </a:p>
          <a:p>
            <a:pPr lvl="0"/>
            <a:r>
              <a:rPr lang="hu-HU" sz="2900" dirty="0" err="1"/>
              <a:t>Morvay-Sey</a:t>
            </a:r>
            <a:r>
              <a:rPr lang="hu-HU" sz="2900" dirty="0"/>
              <a:t>, Kata: Küzdősportok, küzdő játékok. Dialóg Campus Kiadó 2011.</a:t>
            </a:r>
          </a:p>
          <a:p>
            <a:pPr lvl="0"/>
            <a:r>
              <a:rPr lang="hu-HU" sz="2900" dirty="0"/>
              <a:t>Dr. Halmos Imre: </a:t>
            </a:r>
            <a:r>
              <a:rPr lang="hu-HU" sz="2900" dirty="0" err="1"/>
              <a:t>Sportjátékelmélet</a:t>
            </a:r>
            <a:r>
              <a:rPr lang="hu-HU" sz="2900" dirty="0"/>
              <a:t> Nemzeti Tankönyvkiadó, Budapest 1994.</a:t>
            </a:r>
          </a:p>
          <a:p>
            <a:pPr lvl="0"/>
            <a:r>
              <a:rPr lang="hu-HU" sz="2900" dirty="0"/>
              <a:t>Dr. </a:t>
            </a:r>
            <a:r>
              <a:rPr lang="hu-HU" sz="2900" dirty="0" err="1"/>
              <a:t>Rigler</a:t>
            </a:r>
            <a:r>
              <a:rPr lang="hu-HU" sz="2900" dirty="0"/>
              <a:t> Endre: </a:t>
            </a:r>
            <a:r>
              <a:rPr lang="hu-HU" sz="2900" dirty="0" err="1"/>
              <a:t>Sportjátéklemélet</a:t>
            </a:r>
            <a:r>
              <a:rPr lang="hu-HU" sz="2900" dirty="0"/>
              <a:t> </a:t>
            </a:r>
            <a:r>
              <a:rPr lang="hu-HU" sz="2900" dirty="0" err="1"/>
              <a:t>Platin-Print</a:t>
            </a:r>
            <a:r>
              <a:rPr lang="hu-HU" sz="2900" dirty="0"/>
              <a:t> Bt. nyomda Budapest 2004.</a:t>
            </a:r>
          </a:p>
          <a:p>
            <a:pPr lvl="0"/>
            <a:r>
              <a:rPr lang="hu-HU" sz="2900" dirty="0" err="1"/>
              <a:t>Podisák</a:t>
            </a:r>
            <a:r>
              <a:rPr lang="hu-HU" sz="2900" dirty="0"/>
              <a:t> Mihály – </a:t>
            </a:r>
            <a:r>
              <a:rPr lang="hu-HU" sz="2900" dirty="0" err="1"/>
              <a:t>Podisák</a:t>
            </a:r>
            <a:r>
              <a:rPr lang="hu-HU" sz="2900" dirty="0"/>
              <a:t> Judit: Minden napra egy játék. Budapest, NPI. 1979.</a:t>
            </a:r>
          </a:p>
          <a:p>
            <a:r>
              <a:rPr lang="hu-HU" sz="2900" dirty="0" smtClean="0"/>
              <a:t>Kiss </a:t>
            </a:r>
            <a:r>
              <a:rPr lang="hu-HU" sz="2900" dirty="0"/>
              <a:t>Jenő – Kiss Jenőné: De jó játék ez gyerekek! Tankönyvkiadó, Budapest, 1974</a:t>
            </a:r>
            <a:r>
              <a:rPr lang="hu-HU" sz="2700" dirty="0"/>
              <a:t>.</a:t>
            </a:r>
          </a:p>
          <a:p>
            <a:pPr marL="0" indent="0">
              <a:buNone/>
            </a:pPr>
            <a:endParaRPr lang="hu-HU" dirty="0"/>
          </a:p>
        </p:txBody>
      </p:sp>
      <p:pic>
        <p:nvPicPr>
          <p:cNvPr id="4"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5"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6"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7"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
        <p:nvSpPr>
          <p:cNvPr id="9"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sp>
        <p:nvSpPr>
          <p:cNvPr id="10"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29107672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hu-HU" sz="5400" b="1" dirty="0" smtClean="0"/>
              <a:t>A játék kialakulása</a:t>
            </a:r>
            <a:endParaRPr lang="hu-HU" dirty="0"/>
          </a:p>
        </p:txBody>
      </p:sp>
      <p:sp>
        <p:nvSpPr>
          <p:cNvPr id="3" name="Tartalom helye 2"/>
          <p:cNvSpPr>
            <a:spLocks noGrp="1"/>
          </p:cNvSpPr>
          <p:nvPr>
            <p:ph idx="1"/>
          </p:nvPr>
        </p:nvSpPr>
        <p:spPr/>
        <p:txBody>
          <a:bodyPr>
            <a:normAutofit fontScale="92500" lnSpcReduction="10000"/>
          </a:bodyPr>
          <a:lstStyle/>
          <a:p>
            <a:pPr>
              <a:lnSpc>
                <a:spcPct val="80000"/>
              </a:lnSpc>
            </a:pPr>
            <a:r>
              <a:rPr lang="hu-HU" sz="2800" b="1" dirty="0" smtClean="0"/>
              <a:t>Játék</a:t>
            </a:r>
            <a:r>
              <a:rPr lang="hu-HU" sz="2800" dirty="0" smtClean="0"/>
              <a:t> – mindenki találkozott vele</a:t>
            </a:r>
          </a:p>
          <a:p>
            <a:pPr>
              <a:lnSpc>
                <a:spcPct val="80000"/>
              </a:lnSpc>
              <a:buFontTx/>
              <a:buNone/>
            </a:pPr>
            <a:endParaRPr lang="hu-HU" sz="2800" dirty="0" smtClean="0"/>
          </a:p>
          <a:p>
            <a:pPr>
              <a:lnSpc>
                <a:spcPct val="80000"/>
              </a:lnSpc>
              <a:buFontTx/>
              <a:buNone/>
            </a:pPr>
            <a:endParaRPr lang="hu-HU" sz="2800" b="1" dirty="0" smtClean="0"/>
          </a:p>
          <a:p>
            <a:pPr>
              <a:lnSpc>
                <a:spcPct val="80000"/>
              </a:lnSpc>
              <a:buFontTx/>
              <a:buNone/>
            </a:pPr>
            <a:r>
              <a:rPr lang="hu-HU" sz="2800" b="1" dirty="0" err="1" smtClean="0"/>
              <a:t>ie</a:t>
            </a:r>
            <a:r>
              <a:rPr lang="hu-HU" sz="2800" b="1" dirty="0" smtClean="0"/>
              <a:t>. 4000 – leletek, használati tárgyak. Pl.: vadászszerszámok </a:t>
            </a:r>
          </a:p>
          <a:p>
            <a:pPr>
              <a:lnSpc>
                <a:spcPct val="80000"/>
              </a:lnSpc>
              <a:buFontTx/>
              <a:buNone/>
            </a:pPr>
            <a:r>
              <a:rPr lang="hu-HU" sz="2800" b="1" dirty="0" smtClean="0"/>
              <a:t>Inkább csak felvetés – ezekkel játszottak is.</a:t>
            </a:r>
          </a:p>
          <a:p>
            <a:pPr>
              <a:lnSpc>
                <a:spcPct val="80000"/>
              </a:lnSpc>
              <a:buFontTx/>
              <a:buNone/>
            </a:pPr>
            <a:r>
              <a:rPr lang="hu-HU" sz="2800" b="1" dirty="0" smtClean="0"/>
              <a:t>Fegyverhasználat – derűs pillanat</a:t>
            </a:r>
          </a:p>
          <a:p>
            <a:pPr>
              <a:lnSpc>
                <a:spcPct val="80000"/>
              </a:lnSpc>
              <a:buFontTx/>
              <a:buNone/>
            </a:pPr>
            <a:endParaRPr lang="hu-HU" sz="2800" b="1" dirty="0" smtClean="0"/>
          </a:p>
          <a:p>
            <a:pPr>
              <a:lnSpc>
                <a:spcPct val="80000"/>
              </a:lnSpc>
              <a:buFontTx/>
              <a:buNone/>
            </a:pPr>
            <a:r>
              <a:rPr lang="hu-HU" sz="2800" b="1" dirty="0" smtClean="0"/>
              <a:t>A vadászó halászó technika átszármaztatása – hozzátartozó kondicionáltság</a:t>
            </a:r>
          </a:p>
          <a:p>
            <a:pPr>
              <a:lnSpc>
                <a:spcPct val="80000"/>
              </a:lnSpc>
              <a:buFontTx/>
              <a:buNone/>
            </a:pPr>
            <a:r>
              <a:rPr lang="hu-HU" sz="2800" b="1" dirty="0" smtClean="0"/>
              <a:t>Eljátszották a már megtörtént szituációt, és elővételezték a várható eseményt.</a:t>
            </a:r>
          </a:p>
          <a:p>
            <a:pPr>
              <a:lnSpc>
                <a:spcPct val="80000"/>
              </a:lnSpc>
              <a:buFontTx/>
              <a:buNone/>
            </a:pPr>
            <a:endParaRPr lang="hu-HU" sz="2800" b="1" dirty="0" smtClean="0"/>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
        <p:nvSpPr>
          <p:cNvPr id="11"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44771" y="270132"/>
            <a:ext cx="8229600" cy="1143000"/>
          </a:xfrm>
        </p:spPr>
        <p:txBody>
          <a:bodyPr/>
          <a:lstStyle/>
          <a:p>
            <a:pPr algn="ctr"/>
            <a:r>
              <a:rPr lang="hu-HU" sz="5400" b="1" dirty="0"/>
              <a:t>Az ókori népek játékai</a:t>
            </a:r>
            <a:endParaRPr lang="hu-HU" dirty="0"/>
          </a:p>
        </p:txBody>
      </p:sp>
      <p:sp>
        <p:nvSpPr>
          <p:cNvPr id="3" name="Tartalom helye 2"/>
          <p:cNvSpPr>
            <a:spLocks noGrp="1"/>
          </p:cNvSpPr>
          <p:nvPr>
            <p:ph idx="1"/>
          </p:nvPr>
        </p:nvSpPr>
        <p:spPr/>
        <p:txBody>
          <a:bodyPr>
            <a:normAutofit lnSpcReduction="10000"/>
          </a:bodyPr>
          <a:lstStyle/>
          <a:p>
            <a:pPr>
              <a:lnSpc>
                <a:spcPct val="80000"/>
              </a:lnSpc>
              <a:buFontTx/>
              <a:buNone/>
            </a:pPr>
            <a:r>
              <a:rPr lang="hu-HU" sz="2800" b="1" dirty="0"/>
              <a:t>MEZOPOTÁMIA  </a:t>
            </a:r>
            <a:r>
              <a:rPr lang="hu-HU" sz="2800" dirty="0"/>
              <a:t>küllős kocsi megalkotása </a:t>
            </a:r>
            <a:r>
              <a:rPr lang="hu-HU" sz="2800" dirty="0" err="1"/>
              <a:t>ie.II</a:t>
            </a:r>
            <a:r>
              <a:rPr lang="hu-HU" sz="2800" dirty="0"/>
              <a:t>. évezred eleje </a:t>
            </a:r>
          </a:p>
          <a:p>
            <a:pPr>
              <a:lnSpc>
                <a:spcPct val="80000"/>
              </a:lnSpc>
              <a:buFontTx/>
              <a:buNone/>
            </a:pPr>
            <a:r>
              <a:rPr lang="hu-HU" sz="2800" dirty="0"/>
              <a:t>	harcászat, közlekedés szerepe – </a:t>
            </a:r>
            <a:r>
              <a:rPr lang="hu-HU" sz="2800" dirty="0" err="1"/>
              <a:t>olümpia</a:t>
            </a:r>
            <a:r>
              <a:rPr lang="hu-HU" sz="2800" dirty="0"/>
              <a:t> fogathajtás</a:t>
            </a:r>
          </a:p>
          <a:p>
            <a:pPr>
              <a:lnSpc>
                <a:spcPct val="80000"/>
              </a:lnSpc>
              <a:buFontTx/>
              <a:buNone/>
            </a:pPr>
            <a:r>
              <a:rPr lang="hu-HU" sz="2800" b="1" dirty="0"/>
              <a:t>SUMÉROK </a:t>
            </a:r>
            <a:r>
              <a:rPr lang="hu-HU" sz="2800" dirty="0"/>
              <a:t>- ie.2700 ökölvívás, birkózás</a:t>
            </a:r>
          </a:p>
          <a:p>
            <a:pPr>
              <a:lnSpc>
                <a:spcPct val="80000"/>
              </a:lnSpc>
              <a:buFontTx/>
              <a:buNone/>
            </a:pPr>
            <a:r>
              <a:rPr lang="hu-HU" sz="2800" b="1" dirty="0"/>
              <a:t>EGYIPTOM </a:t>
            </a:r>
            <a:r>
              <a:rPr lang="hu-HU" sz="2800" dirty="0"/>
              <a:t>- </a:t>
            </a:r>
            <a:r>
              <a:rPr lang="hu-HU" sz="2800" dirty="0" err="1"/>
              <a:t>óbirodalom</a:t>
            </a:r>
            <a:r>
              <a:rPr lang="hu-HU" sz="2800" dirty="0"/>
              <a:t> ie.2635-2155</a:t>
            </a:r>
          </a:p>
          <a:p>
            <a:pPr>
              <a:lnSpc>
                <a:spcPct val="80000"/>
              </a:lnSpc>
              <a:buFontTx/>
              <a:buNone/>
            </a:pPr>
            <a:r>
              <a:rPr lang="hu-HU" sz="2800" dirty="0"/>
              <a:t>		         birkózó-, botvívóversenyek, póznamászó vetélkedők</a:t>
            </a:r>
          </a:p>
          <a:p>
            <a:pPr>
              <a:lnSpc>
                <a:spcPct val="80000"/>
              </a:lnSpc>
              <a:buFontTx/>
              <a:buNone/>
            </a:pPr>
            <a:r>
              <a:rPr lang="hu-HU" sz="2800" dirty="0"/>
              <a:t>Ebből az időből számunkra különösen fontos</a:t>
            </a:r>
          </a:p>
          <a:p>
            <a:pPr>
              <a:lnSpc>
                <a:spcPct val="80000"/>
              </a:lnSpc>
              <a:buFontTx/>
              <a:buNone/>
            </a:pPr>
            <a:r>
              <a:rPr lang="hu-HU" sz="2800" dirty="0"/>
              <a:t>		      - páros labdajátékok leírása</a:t>
            </a:r>
          </a:p>
          <a:p>
            <a:pPr>
              <a:lnSpc>
                <a:spcPct val="80000"/>
              </a:lnSpc>
              <a:buFontTx/>
              <a:buNone/>
            </a:pPr>
            <a:r>
              <a:rPr lang="hu-HU" sz="2800" dirty="0"/>
              <a:t>		        A nők labdázó, tornázó életmódjáról – feljegyzések</a:t>
            </a:r>
          </a:p>
          <a:p>
            <a:pPr>
              <a:lnSpc>
                <a:spcPct val="80000"/>
              </a:lnSpc>
              <a:buFontTx/>
              <a:buNone/>
            </a:pPr>
            <a:endParaRPr lang="hu-HU" sz="2800" b="1" dirty="0" smtClean="0"/>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
        <p:nvSpPr>
          <p:cNvPr id="11"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33032455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44771" y="270132"/>
            <a:ext cx="8229600" cy="1143000"/>
          </a:xfrm>
        </p:spPr>
        <p:txBody>
          <a:bodyPr/>
          <a:lstStyle/>
          <a:p>
            <a:pPr algn="ctr"/>
            <a:r>
              <a:rPr lang="hu-HU" sz="5400" b="1" dirty="0"/>
              <a:t>Az ókori kelet</a:t>
            </a:r>
            <a:endParaRPr lang="hu-HU" b="1" dirty="0"/>
          </a:p>
        </p:txBody>
      </p:sp>
      <p:sp>
        <p:nvSpPr>
          <p:cNvPr id="3" name="Tartalom helye 2"/>
          <p:cNvSpPr>
            <a:spLocks noGrp="1"/>
          </p:cNvSpPr>
          <p:nvPr>
            <p:ph idx="1"/>
          </p:nvPr>
        </p:nvSpPr>
        <p:spPr>
          <a:xfrm>
            <a:off x="457200" y="1683264"/>
            <a:ext cx="8229600" cy="4641336"/>
          </a:xfrm>
        </p:spPr>
        <p:txBody>
          <a:bodyPr>
            <a:normAutofit/>
          </a:bodyPr>
          <a:lstStyle/>
          <a:p>
            <a:pPr>
              <a:lnSpc>
                <a:spcPct val="80000"/>
              </a:lnSpc>
              <a:buFontTx/>
              <a:buNone/>
            </a:pPr>
            <a:r>
              <a:rPr lang="hu-HU" sz="2800" b="1" dirty="0"/>
              <a:t>INDIA </a:t>
            </a:r>
            <a:r>
              <a:rPr lang="hu-HU" sz="2800" dirty="0"/>
              <a:t>- tánc, rituális, önvédelmi gyakorlatokkal bővül</a:t>
            </a:r>
          </a:p>
          <a:p>
            <a:pPr algn="ctr">
              <a:lnSpc>
                <a:spcPct val="80000"/>
              </a:lnSpc>
              <a:buFontTx/>
              <a:buNone/>
            </a:pPr>
            <a:r>
              <a:rPr lang="hu-HU" sz="2800" dirty="0"/>
              <a:t>		társadalom – kasztok</a:t>
            </a:r>
          </a:p>
          <a:p>
            <a:pPr>
              <a:lnSpc>
                <a:spcPct val="80000"/>
              </a:lnSpc>
              <a:buFontTx/>
              <a:buNone/>
            </a:pPr>
            <a:r>
              <a:rPr lang="hu-HU" sz="2800" dirty="0"/>
              <a:t>		A test és játékkultúrában is fellehető különbségek.</a:t>
            </a:r>
          </a:p>
          <a:p>
            <a:pPr>
              <a:lnSpc>
                <a:spcPct val="80000"/>
              </a:lnSpc>
              <a:buFontTx/>
              <a:buNone/>
            </a:pPr>
            <a:r>
              <a:rPr lang="hu-HU" sz="2800" b="1" dirty="0"/>
              <a:t>Uralkodók</a:t>
            </a:r>
            <a:r>
              <a:rPr lang="hu-HU" sz="2800" dirty="0"/>
              <a:t> 	         - lovaglás, fegyveres harci játékok, jógamozgás</a:t>
            </a:r>
          </a:p>
          <a:p>
            <a:pPr>
              <a:lnSpc>
                <a:spcPct val="80000"/>
              </a:lnSpc>
              <a:buFontTx/>
              <a:buNone/>
            </a:pPr>
            <a:r>
              <a:rPr lang="hu-HU" sz="2800" b="1" dirty="0"/>
              <a:t>Rabszolgasorban élő</a:t>
            </a:r>
            <a:r>
              <a:rPr lang="hu-HU" sz="2800" dirty="0"/>
              <a:t> – sajátos tánc, karikagyakorlatok, kocka és bábjátékok</a:t>
            </a:r>
          </a:p>
          <a:p>
            <a:pPr>
              <a:lnSpc>
                <a:spcPct val="80000"/>
              </a:lnSpc>
              <a:buFontTx/>
              <a:buNone/>
            </a:pPr>
            <a:r>
              <a:rPr lang="hu-HU" sz="2800" dirty="0"/>
              <a:t>Ie.7.sz. nagy kultusza van a az elmélkedő táblás játékoknak. Sakk.</a:t>
            </a:r>
            <a:endParaRPr lang="hu-HU" sz="2800" b="1" dirty="0"/>
          </a:p>
          <a:p>
            <a:pPr>
              <a:lnSpc>
                <a:spcPct val="80000"/>
              </a:lnSpc>
              <a:buFontTx/>
              <a:buNone/>
            </a:pPr>
            <a:endParaRPr lang="hu-HU" sz="2800" b="1" dirty="0" smtClean="0"/>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
        <p:nvSpPr>
          <p:cNvPr id="12"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1236056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78487" y="704371"/>
            <a:ext cx="8229600" cy="5631904"/>
          </a:xfrm>
        </p:spPr>
        <p:txBody>
          <a:bodyPr>
            <a:normAutofit/>
          </a:bodyPr>
          <a:lstStyle/>
          <a:p>
            <a:pPr>
              <a:buFontTx/>
              <a:buNone/>
            </a:pPr>
            <a:r>
              <a:rPr lang="hu-HU" sz="2800" b="1" dirty="0" smtClean="0"/>
              <a:t>KÍNA – </a:t>
            </a:r>
            <a:r>
              <a:rPr lang="hu-HU" sz="2800" dirty="0" smtClean="0"/>
              <a:t>harci táncok, birkózó és ökölvívó mozgások ötvözete.</a:t>
            </a:r>
          </a:p>
          <a:p>
            <a:pPr>
              <a:buFontTx/>
              <a:buNone/>
            </a:pPr>
            <a:r>
              <a:rPr lang="hu-HU" sz="2800" dirty="0" smtClean="0"/>
              <a:t>Uralkodóházak rendezvényei: - kocsiversenyek</a:t>
            </a:r>
          </a:p>
          <a:p>
            <a:pPr>
              <a:buFontTx/>
              <a:buNone/>
            </a:pPr>
            <a:r>
              <a:rPr lang="hu-HU" sz="2800" dirty="0" smtClean="0"/>
              <a:t>				     - íjászat, dárdahajítás</a:t>
            </a:r>
          </a:p>
          <a:p>
            <a:pPr>
              <a:buFontTx/>
              <a:buNone/>
            </a:pPr>
            <a:r>
              <a:rPr lang="hu-HU" sz="2800" dirty="0" smtClean="0"/>
              <a:t>				     - labdajátékok</a:t>
            </a:r>
          </a:p>
          <a:p>
            <a:pPr>
              <a:buFontTx/>
              <a:buNone/>
            </a:pPr>
            <a:r>
              <a:rPr lang="hu-HU" sz="2800" dirty="0" smtClean="0"/>
              <a:t>				       </a:t>
            </a:r>
            <a:r>
              <a:rPr lang="hu-HU" sz="2800" dirty="0" err="1" smtClean="0"/>
              <a:t>csu-küh</a:t>
            </a:r>
            <a:r>
              <a:rPr lang="hu-HU" sz="2800" dirty="0" smtClean="0"/>
              <a:t> – labdarúgás őse</a:t>
            </a:r>
          </a:p>
          <a:p>
            <a:pPr>
              <a:buFontTx/>
              <a:buNone/>
            </a:pPr>
            <a:r>
              <a:rPr lang="hu-HU" sz="2800" dirty="0" smtClean="0"/>
              <a:t>				     - kínai harcművészet</a:t>
            </a:r>
          </a:p>
          <a:p>
            <a:pPr>
              <a:buFontTx/>
              <a:buNone/>
            </a:pPr>
            <a:r>
              <a:rPr lang="hu-HU" sz="2800" dirty="0" smtClean="0"/>
              <a:t>				     - kötélhúzó</a:t>
            </a:r>
          </a:p>
          <a:p>
            <a:pPr>
              <a:buFontTx/>
              <a:buNone/>
            </a:pPr>
            <a:r>
              <a:rPr lang="hu-HU" sz="2800" dirty="0" smtClean="0"/>
              <a:t>				     - súlyemelő versenyek</a:t>
            </a:r>
          </a:p>
          <a:p>
            <a:pPr>
              <a:buFontTx/>
              <a:buNone/>
            </a:pPr>
            <a:r>
              <a:rPr lang="hu-HU" sz="2800" dirty="0" smtClean="0"/>
              <a:t>				     - vári vetélkedők</a:t>
            </a:r>
          </a:p>
          <a:p>
            <a:pPr>
              <a:buFontTx/>
              <a:buNone/>
            </a:pPr>
            <a:r>
              <a:rPr lang="hu-HU" sz="2800" dirty="0" smtClean="0"/>
              <a:t>A szabályok ellen vétők – büntetés – közmegvetés.</a:t>
            </a:r>
          </a:p>
          <a:p>
            <a:endParaRPr lang="hu-HU" dirty="0"/>
          </a:p>
        </p:txBody>
      </p:sp>
      <p:sp>
        <p:nvSpPr>
          <p:cNvPr id="5" name="Élőláb helye 3"/>
          <p:cNvSpPr txBox="1">
            <a:spLocks/>
          </p:cNvSpPr>
          <p:nvPr/>
        </p:nvSpPr>
        <p:spPr>
          <a:xfrm>
            <a:off x="5357812" y="0"/>
            <a:ext cx="3786188" cy="365125"/>
          </a:xfrm>
          <a:prstGeom prst="rect">
            <a:avLst/>
          </a:prstGeom>
        </p:spPr>
        <p:txBody>
          <a:bodyPr vert="horz" lIns="0" tIns="0" rIns="0" bIns="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hu-HU" sz="1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200" b="1" i="0" u="none" strike="noStrike" kern="1200" cap="none" spc="0" normalizeH="0" baseline="0" noProof="0" dirty="0" smtClean="0">
                <a:ln>
                  <a:noFill/>
                </a:ln>
                <a:solidFill>
                  <a:schemeClr val="bg1"/>
                </a:solidFill>
                <a:effectLst/>
                <a:uLnTx/>
                <a:uFillTx/>
                <a:latin typeface="+mn-lt"/>
                <a:ea typeface="+mn-ea"/>
                <a:cs typeface="+mn-cs"/>
              </a:rPr>
              <a:t>TÁMOP 4.1.2.E-13/KONV-2013-0010</a:t>
            </a:r>
            <a:endParaRPr kumimoji="0" lang="en-US" sz="1200" b="1" i="0" u="none" strike="noStrike" kern="1200" cap="none" spc="0" normalizeH="0" baseline="0" noProof="0" dirty="0">
              <a:ln>
                <a:noFill/>
              </a:ln>
              <a:solidFill>
                <a:schemeClr val="bg1"/>
              </a:solidFill>
              <a:effectLst/>
              <a:uLnTx/>
              <a:uFillTx/>
              <a:latin typeface="+mn-lt"/>
              <a:ea typeface="+mn-ea"/>
              <a:cs typeface="+mn-cs"/>
            </a:endParaRPr>
          </a:p>
        </p:txBody>
      </p:sp>
      <p:pic>
        <p:nvPicPr>
          <p:cNvPr id="7" name="Picture 9" descr="D:\Documents and Settings\minőségügy\Dokumentumok\Képek\Logok\DE_logo.jpg"/>
          <p:cNvPicPr>
            <a:picLocks noChangeAspect="1" noChangeArrowheads="1"/>
          </p:cNvPicPr>
          <p:nvPr/>
        </p:nvPicPr>
        <p:blipFill>
          <a:blip r:embed="rId3" cstate="print"/>
          <a:srcRect/>
          <a:stretch>
            <a:fillRect/>
          </a:stretch>
        </p:blipFill>
        <p:spPr bwMode="auto">
          <a:xfrm>
            <a:off x="0" y="6237312"/>
            <a:ext cx="478487" cy="620688"/>
          </a:xfrm>
          <a:prstGeom prst="rect">
            <a:avLst/>
          </a:prstGeom>
          <a:noFill/>
          <a:ln w="9525">
            <a:noFill/>
            <a:miter lim="800000"/>
            <a:headEnd/>
            <a:tailEnd/>
          </a:ln>
        </p:spPr>
      </p:pic>
      <p:pic>
        <p:nvPicPr>
          <p:cNvPr id="8" name="Picture 10" descr="Logo"/>
          <p:cNvPicPr>
            <a:picLocks noChangeAspect="1" noChangeArrowheads="1"/>
          </p:cNvPicPr>
          <p:nvPr/>
        </p:nvPicPr>
        <p:blipFill>
          <a:blip r:embed="rId4" cstate="print"/>
          <a:srcRect/>
          <a:stretch>
            <a:fillRect/>
          </a:stretch>
        </p:blipFill>
        <p:spPr bwMode="auto">
          <a:xfrm>
            <a:off x="539552" y="6309320"/>
            <a:ext cx="542127" cy="548680"/>
          </a:xfrm>
          <a:prstGeom prst="rect">
            <a:avLst/>
          </a:prstGeom>
          <a:noFill/>
          <a:ln w="9525">
            <a:noFill/>
            <a:miter lim="800000"/>
            <a:headEnd/>
            <a:tailEnd/>
          </a:ln>
        </p:spPr>
      </p:pic>
      <p:pic>
        <p:nvPicPr>
          <p:cNvPr id="9" name="Kép 3"/>
          <p:cNvPicPr>
            <a:picLocks noChangeAspect="1" noChangeArrowheads="1"/>
          </p:cNvPicPr>
          <p:nvPr/>
        </p:nvPicPr>
        <p:blipFill>
          <a:blip r:embed="rId5" cstate="print"/>
          <a:srcRect/>
          <a:stretch>
            <a:fillRect/>
          </a:stretch>
        </p:blipFill>
        <p:spPr bwMode="auto">
          <a:xfrm>
            <a:off x="5724128" y="6327130"/>
            <a:ext cx="1691680" cy="530870"/>
          </a:xfrm>
          <a:prstGeom prst="rect">
            <a:avLst/>
          </a:prstGeom>
          <a:noFill/>
          <a:ln w="9525">
            <a:noFill/>
            <a:miter lim="800000"/>
            <a:headEnd/>
            <a:tailEnd/>
          </a:ln>
        </p:spPr>
      </p:pic>
      <p:pic>
        <p:nvPicPr>
          <p:cNvPr id="10" name="Picture 9" descr="D:\Documents and Settings\minőségügy\Dokumentumok\Képek\Logok\image_preview.jpg"/>
          <p:cNvPicPr>
            <a:picLocks noChangeAspect="1" noChangeArrowheads="1"/>
          </p:cNvPicPr>
          <p:nvPr/>
        </p:nvPicPr>
        <p:blipFill>
          <a:blip r:embed="rId6" cstate="print"/>
          <a:srcRect/>
          <a:stretch>
            <a:fillRect/>
          </a:stretch>
        </p:blipFill>
        <p:spPr bwMode="auto">
          <a:xfrm>
            <a:off x="7452320" y="6333626"/>
            <a:ext cx="1691680" cy="524374"/>
          </a:xfrm>
          <a:prstGeom prst="rect">
            <a:avLst/>
          </a:prstGeom>
          <a:noFill/>
          <a:ln w="9525">
            <a:noFill/>
            <a:miter lim="800000"/>
            <a:headEnd/>
            <a:tailEnd/>
          </a:ln>
        </p:spPr>
      </p:pic>
      <p:sp>
        <p:nvSpPr>
          <p:cNvPr id="11" name="Élőláb helye 3"/>
          <p:cNvSpPr txBox="1">
            <a:spLocks/>
          </p:cNvSpPr>
          <p:nvPr/>
        </p:nvSpPr>
        <p:spPr>
          <a:xfrm>
            <a:off x="239242" y="0"/>
            <a:ext cx="3546945"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200" b="0" i="1" u="none" strike="noStrike" kern="1200" cap="none" spc="0" normalizeH="0" baseline="0" noProof="0" dirty="0" smtClean="0">
                <a:ln>
                  <a:noFill/>
                </a:ln>
                <a:solidFill>
                  <a:schemeClr val="bg1"/>
                </a:solidFill>
                <a:effectLst/>
                <a:uLnTx/>
                <a:uFillTx/>
                <a:latin typeface="+mn-lt"/>
                <a:ea typeface="+mn-ea"/>
                <a:cs typeface="+mn-cs"/>
              </a:rPr>
              <a:t>Mozgásos játékok</a:t>
            </a:r>
            <a:endParaRPr kumimoji="0" lang="en-US" sz="1200" b="1" i="1"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Áramlás">
  <a:themeElements>
    <a:clrScheme name="Áramlás">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Áramlás">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Áramlás">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426</TotalTime>
  <Words>1912</Words>
  <Application>Microsoft Office PowerPoint</Application>
  <PresentationFormat>Diavetítés a képernyőre (4:3 oldalarány)</PresentationFormat>
  <Paragraphs>506</Paragraphs>
  <Slides>54</Slides>
  <Notes>30</Notes>
  <HiddenSlides>0</HiddenSlides>
  <MMClips>0</MMClips>
  <ScaleCrop>false</ScaleCrop>
  <HeadingPairs>
    <vt:vector size="6" baseType="variant">
      <vt:variant>
        <vt:lpstr>Téma</vt:lpstr>
      </vt:variant>
      <vt:variant>
        <vt:i4>1</vt:i4>
      </vt:variant>
      <vt:variant>
        <vt:lpstr>Beágyazott OLE kiszolgálók</vt:lpstr>
      </vt:variant>
      <vt:variant>
        <vt:i4>1</vt:i4>
      </vt:variant>
      <vt:variant>
        <vt:lpstr>Diacímek</vt:lpstr>
      </vt:variant>
      <vt:variant>
        <vt:i4>54</vt:i4>
      </vt:variant>
    </vt:vector>
  </HeadingPairs>
  <TitlesOfParts>
    <vt:vector size="56" baseType="lpstr">
      <vt:lpstr>Áramlás</vt:lpstr>
      <vt:lpstr>VISIO</vt:lpstr>
      <vt:lpstr>Mozgásos játékok</vt:lpstr>
      <vt:lpstr>A játék fogalma</vt:lpstr>
      <vt:lpstr>Rubinstein:</vt:lpstr>
      <vt:lpstr>Detre Pál:</vt:lpstr>
      <vt:lpstr>A játék tartalmi és formai jegyei:</vt:lpstr>
      <vt:lpstr>A játék kialakulása</vt:lpstr>
      <vt:lpstr>Az ókori népek játékai</vt:lpstr>
      <vt:lpstr>Az ókori kelet</vt:lpstr>
      <vt:lpstr>PowerPoint bemutató</vt:lpstr>
      <vt:lpstr>Ókori görög világ</vt:lpstr>
      <vt:lpstr>PowerPoint bemutató</vt:lpstr>
      <vt:lpstr>PowerPoint bemutató</vt:lpstr>
      <vt:lpstr>PowerPoint bemutató</vt:lpstr>
      <vt:lpstr>PowerPoint bemutató</vt:lpstr>
      <vt:lpstr>PowerPoint bemutató</vt:lpstr>
      <vt:lpstr>PowerPoint bemutató</vt:lpstr>
      <vt:lpstr>RÓMAI BIRODALOM </vt:lpstr>
      <vt:lpstr>AMERIKAI KONTINENS</vt:lpstr>
      <vt:lpstr>Játékok a középkori  Európában</vt:lpstr>
      <vt:lpstr>Német nyelvterület </vt:lpstr>
      <vt:lpstr>Olasz terület </vt:lpstr>
      <vt:lpstr>Anglia </vt:lpstr>
      <vt:lpstr>Európa - Magyarország</vt:lpstr>
      <vt:lpstr>PowerPoint bemutató</vt:lpstr>
      <vt:lpstr>PowerPoint bemutató</vt:lpstr>
      <vt:lpstr>A játékfogalom vázlatos értelmezése </vt:lpstr>
      <vt:lpstr>Játékelméletek</vt:lpstr>
      <vt:lpstr>Biológiai játékelmélet </vt:lpstr>
      <vt:lpstr>PowerPoint bemutató</vt:lpstr>
      <vt:lpstr>Karl Gross</vt:lpstr>
      <vt:lpstr>Herbert Spencer</vt:lpstr>
      <vt:lpstr>Moritz Lazarus</vt:lpstr>
      <vt:lpstr>Bühler</vt:lpstr>
      <vt:lpstr>Stanley Hall</vt:lpstr>
      <vt:lpstr>Esztétikai játékelmélet</vt:lpstr>
      <vt:lpstr>Schiller</vt:lpstr>
      <vt:lpstr>Wundt</vt:lpstr>
      <vt:lpstr>Szemere Samu</vt:lpstr>
      <vt:lpstr>Kultúrtörténeti játékelmélet</vt:lpstr>
      <vt:lpstr>Johann Huizinga</vt:lpstr>
      <vt:lpstr>Edward L. Thorndike</vt:lpstr>
      <vt:lpstr>Pedagógiai, pszichológiai játékelmélet</vt:lpstr>
      <vt:lpstr>Usinszkij</vt:lpstr>
      <vt:lpstr>Rubinstein</vt:lpstr>
      <vt:lpstr>Piaget</vt:lpstr>
      <vt:lpstr>A játékok felosztása, fajtái</vt:lpstr>
      <vt:lpstr>PowerPoint bemutató</vt:lpstr>
      <vt:lpstr>A játék szerep a gyerek életében</vt:lpstr>
      <vt:lpstr>PowerPoint bemutató</vt:lpstr>
      <vt:lpstr>Játékok alkalmazása az iskolában</vt:lpstr>
      <vt:lpstr>A játéktanítás fő mozzanatai</vt:lpstr>
      <vt:lpstr>A játékoktatás módszere</vt:lpstr>
      <vt:lpstr>Játékversenyek szervezése, lebonyolítása</vt:lpstr>
      <vt:lpstr>Irodalom jegyzék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Cím</dc:title>
  <dc:creator>EKF</dc:creator>
  <cp:lastModifiedBy>User</cp:lastModifiedBy>
  <cp:revision>70</cp:revision>
  <dcterms:created xsi:type="dcterms:W3CDTF">2013-12-11T11:50:00Z</dcterms:created>
  <dcterms:modified xsi:type="dcterms:W3CDTF">2014-09-03T07:11:53Z</dcterms:modified>
</cp:coreProperties>
</file>