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88" r:id="rId2"/>
    <p:sldId id="291" r:id="rId3"/>
    <p:sldId id="258" r:id="rId4"/>
    <p:sldId id="266" r:id="rId5"/>
    <p:sldId id="267" r:id="rId6"/>
    <p:sldId id="268" r:id="rId7"/>
    <p:sldId id="286" r:id="rId8"/>
    <p:sldId id="279" r:id="rId9"/>
    <p:sldId id="276" r:id="rId10"/>
    <p:sldId id="277" r:id="rId11"/>
    <p:sldId id="271" r:id="rId12"/>
    <p:sldId id="280" r:id="rId13"/>
    <p:sldId id="281" r:id="rId14"/>
    <p:sldId id="287" r:id="rId15"/>
    <p:sldId id="282" r:id="rId16"/>
    <p:sldId id="283" r:id="rId17"/>
    <p:sldId id="284" r:id="rId18"/>
    <p:sldId id="269" r:id="rId19"/>
    <p:sldId id="289" r:id="rId20"/>
    <p:sldId id="270" r:id="rId21"/>
    <p:sldId id="272" r:id="rId22"/>
    <p:sldId id="274" r:id="rId23"/>
    <p:sldId id="275" r:id="rId24"/>
    <p:sldId id="292" r:id="rId25"/>
    <p:sldId id="290" r:id="rId26"/>
    <p:sldId id="285" r:id="rId27"/>
  </p:sldIdLst>
  <p:sldSz cx="46451838" cy="26133425"/>
  <p:notesSz cx="6858000" cy="9144000"/>
  <p:defaultTextStyle>
    <a:defPPr>
      <a:defRPr lang="en-US"/>
    </a:defPPr>
    <a:lvl1pPr marL="0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1pPr>
    <a:lvl2pPr marL="2322713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2pPr>
    <a:lvl3pPr marL="4645426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3pPr>
    <a:lvl4pPr marL="6968139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4pPr>
    <a:lvl5pPr marL="9290853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5pPr>
    <a:lvl6pPr marL="11613566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6pPr>
    <a:lvl7pPr marL="13936279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7pPr>
    <a:lvl8pPr marL="16258992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8pPr>
    <a:lvl9pPr marL="18581705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31">
          <p15:clr>
            <a:srgbClr val="A4A3A4"/>
          </p15:clr>
        </p15:guide>
        <p15:guide id="2" pos="146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F0F04D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4" autoAdjust="0"/>
  </p:normalViewPr>
  <p:slideViewPr>
    <p:cSldViewPr snapToGrid="0" snapToObjects="1">
      <p:cViewPr varScale="1">
        <p:scale>
          <a:sx n="21" d="100"/>
          <a:sy n="21" d="100"/>
        </p:scale>
        <p:origin x="778" y="115"/>
      </p:cViewPr>
      <p:guideLst>
        <p:guide orient="horz" pos="8231"/>
        <p:guide pos="146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806480" y="4276930"/>
            <a:ext cx="34838879" cy="9098304"/>
          </a:xfrm>
        </p:spPr>
        <p:txBody>
          <a:bodyPr anchor="b"/>
          <a:lstStyle>
            <a:lvl1pPr algn="ctr">
              <a:defRPr sz="2286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806480" y="13726100"/>
            <a:ext cx="34838879" cy="6309526"/>
          </a:xfrm>
        </p:spPr>
        <p:txBody>
          <a:bodyPr/>
          <a:lstStyle>
            <a:lvl1pPr marL="0" indent="0" algn="ctr">
              <a:buNone/>
              <a:defRPr sz="9144"/>
            </a:lvl1pPr>
            <a:lvl2pPr marL="1741932" indent="0" algn="ctr">
              <a:buNone/>
              <a:defRPr sz="7620"/>
            </a:lvl2pPr>
            <a:lvl3pPr marL="3483864" indent="0" algn="ctr">
              <a:buNone/>
              <a:defRPr sz="6858"/>
            </a:lvl3pPr>
            <a:lvl4pPr marL="5225796" indent="0" algn="ctr">
              <a:buNone/>
              <a:defRPr sz="6096"/>
            </a:lvl4pPr>
            <a:lvl5pPr marL="6967728" indent="0" algn="ctr">
              <a:buNone/>
              <a:defRPr sz="6096"/>
            </a:lvl5pPr>
            <a:lvl6pPr marL="8709660" indent="0" algn="ctr">
              <a:buNone/>
              <a:defRPr sz="6096"/>
            </a:lvl6pPr>
            <a:lvl7pPr marL="10451592" indent="0" algn="ctr">
              <a:buNone/>
              <a:defRPr sz="6096"/>
            </a:lvl7pPr>
            <a:lvl8pPr marL="12193524" indent="0" algn="ctr">
              <a:buNone/>
              <a:defRPr sz="6096"/>
            </a:lvl8pPr>
            <a:lvl9pPr marL="13935456" indent="0" algn="ctr">
              <a:buNone/>
              <a:defRPr sz="6096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9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6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33242096" y="1391363"/>
            <a:ext cx="10016178" cy="2214687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193564" y="1391363"/>
            <a:ext cx="29467885" cy="2214687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86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7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69370" y="6515212"/>
            <a:ext cx="40064710" cy="10870777"/>
          </a:xfrm>
        </p:spPr>
        <p:txBody>
          <a:bodyPr anchor="b"/>
          <a:lstStyle>
            <a:lvl1pPr>
              <a:defRPr sz="2286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169370" y="17488830"/>
            <a:ext cx="40064710" cy="5716685"/>
          </a:xfrm>
        </p:spPr>
        <p:txBody>
          <a:bodyPr/>
          <a:lstStyle>
            <a:lvl1pPr marL="0" indent="0">
              <a:buNone/>
              <a:defRPr sz="9144">
                <a:solidFill>
                  <a:schemeClr val="tx1">
                    <a:tint val="75000"/>
                  </a:schemeClr>
                </a:solidFill>
              </a:defRPr>
            </a:lvl1pPr>
            <a:lvl2pPr marL="1741932" indent="0">
              <a:buNone/>
              <a:defRPr sz="7620">
                <a:solidFill>
                  <a:schemeClr val="tx1">
                    <a:tint val="75000"/>
                  </a:schemeClr>
                </a:solidFill>
              </a:defRPr>
            </a:lvl2pPr>
            <a:lvl3pPr marL="3483864" indent="0">
              <a:buNone/>
              <a:defRPr sz="6858">
                <a:solidFill>
                  <a:schemeClr val="tx1">
                    <a:tint val="75000"/>
                  </a:schemeClr>
                </a:solidFill>
              </a:defRPr>
            </a:lvl3pPr>
            <a:lvl4pPr marL="5225796" indent="0">
              <a:buNone/>
              <a:defRPr sz="6096">
                <a:solidFill>
                  <a:schemeClr val="tx1">
                    <a:tint val="75000"/>
                  </a:schemeClr>
                </a:solidFill>
              </a:defRPr>
            </a:lvl4pPr>
            <a:lvl5pPr marL="6967728" indent="0">
              <a:buNone/>
              <a:defRPr sz="6096">
                <a:solidFill>
                  <a:schemeClr val="tx1">
                    <a:tint val="75000"/>
                  </a:schemeClr>
                </a:solidFill>
              </a:defRPr>
            </a:lvl5pPr>
            <a:lvl6pPr marL="8709660" indent="0">
              <a:buNone/>
              <a:defRPr sz="6096">
                <a:solidFill>
                  <a:schemeClr val="tx1">
                    <a:tint val="75000"/>
                  </a:schemeClr>
                </a:solidFill>
              </a:defRPr>
            </a:lvl6pPr>
            <a:lvl7pPr marL="10451592" indent="0">
              <a:buNone/>
              <a:defRPr sz="6096">
                <a:solidFill>
                  <a:schemeClr val="tx1">
                    <a:tint val="75000"/>
                  </a:schemeClr>
                </a:solidFill>
              </a:defRPr>
            </a:lvl7pPr>
            <a:lvl8pPr marL="12193524" indent="0">
              <a:buNone/>
              <a:defRPr sz="6096">
                <a:solidFill>
                  <a:schemeClr val="tx1">
                    <a:tint val="75000"/>
                  </a:schemeClr>
                </a:solidFill>
              </a:defRPr>
            </a:lvl8pPr>
            <a:lvl9pPr marL="13935456" indent="0">
              <a:buNone/>
              <a:defRPr sz="60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9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193564" y="6956815"/>
            <a:ext cx="19742031" cy="1658141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23516243" y="6956815"/>
            <a:ext cx="19742031" cy="1658141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52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99614" y="1391365"/>
            <a:ext cx="40064710" cy="5051254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199616" y="6406321"/>
            <a:ext cx="19651303" cy="3139639"/>
          </a:xfrm>
        </p:spPr>
        <p:txBody>
          <a:bodyPr anchor="b"/>
          <a:lstStyle>
            <a:lvl1pPr marL="0" indent="0">
              <a:buNone/>
              <a:defRPr sz="9144" b="1"/>
            </a:lvl1pPr>
            <a:lvl2pPr marL="1741932" indent="0">
              <a:buNone/>
              <a:defRPr sz="7620" b="1"/>
            </a:lvl2pPr>
            <a:lvl3pPr marL="3483864" indent="0">
              <a:buNone/>
              <a:defRPr sz="6858" b="1"/>
            </a:lvl3pPr>
            <a:lvl4pPr marL="5225796" indent="0">
              <a:buNone/>
              <a:defRPr sz="6096" b="1"/>
            </a:lvl4pPr>
            <a:lvl5pPr marL="6967728" indent="0">
              <a:buNone/>
              <a:defRPr sz="6096" b="1"/>
            </a:lvl5pPr>
            <a:lvl6pPr marL="8709660" indent="0">
              <a:buNone/>
              <a:defRPr sz="6096" b="1"/>
            </a:lvl6pPr>
            <a:lvl7pPr marL="10451592" indent="0">
              <a:buNone/>
              <a:defRPr sz="6096" b="1"/>
            </a:lvl7pPr>
            <a:lvl8pPr marL="12193524" indent="0">
              <a:buNone/>
              <a:defRPr sz="6096" b="1"/>
            </a:lvl8pPr>
            <a:lvl9pPr marL="13935456" indent="0">
              <a:buNone/>
              <a:defRPr sz="6096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199616" y="9545960"/>
            <a:ext cx="19651303" cy="140406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23516243" y="6406321"/>
            <a:ext cx="19748081" cy="3139639"/>
          </a:xfrm>
        </p:spPr>
        <p:txBody>
          <a:bodyPr anchor="b"/>
          <a:lstStyle>
            <a:lvl1pPr marL="0" indent="0">
              <a:buNone/>
              <a:defRPr sz="9144" b="1"/>
            </a:lvl1pPr>
            <a:lvl2pPr marL="1741932" indent="0">
              <a:buNone/>
              <a:defRPr sz="7620" b="1"/>
            </a:lvl2pPr>
            <a:lvl3pPr marL="3483864" indent="0">
              <a:buNone/>
              <a:defRPr sz="6858" b="1"/>
            </a:lvl3pPr>
            <a:lvl4pPr marL="5225796" indent="0">
              <a:buNone/>
              <a:defRPr sz="6096" b="1"/>
            </a:lvl4pPr>
            <a:lvl5pPr marL="6967728" indent="0">
              <a:buNone/>
              <a:defRPr sz="6096" b="1"/>
            </a:lvl5pPr>
            <a:lvl6pPr marL="8709660" indent="0">
              <a:buNone/>
              <a:defRPr sz="6096" b="1"/>
            </a:lvl6pPr>
            <a:lvl7pPr marL="10451592" indent="0">
              <a:buNone/>
              <a:defRPr sz="6096" b="1"/>
            </a:lvl7pPr>
            <a:lvl8pPr marL="12193524" indent="0">
              <a:buNone/>
              <a:defRPr sz="6096" b="1"/>
            </a:lvl8pPr>
            <a:lvl9pPr marL="13935456" indent="0">
              <a:buNone/>
              <a:defRPr sz="6096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3516243" y="9545960"/>
            <a:ext cx="19748081" cy="140406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4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9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99616" y="1742228"/>
            <a:ext cx="14981926" cy="6097799"/>
          </a:xfrm>
        </p:spPr>
        <p:txBody>
          <a:bodyPr anchor="b"/>
          <a:lstStyle>
            <a:lvl1pPr>
              <a:defRPr sz="12192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748081" y="3762731"/>
            <a:ext cx="23516243" cy="18571670"/>
          </a:xfrm>
        </p:spPr>
        <p:txBody>
          <a:bodyPr/>
          <a:lstStyle>
            <a:lvl1pPr>
              <a:defRPr sz="12192"/>
            </a:lvl1pPr>
            <a:lvl2pPr>
              <a:defRPr sz="10668"/>
            </a:lvl2pPr>
            <a:lvl3pPr>
              <a:defRPr sz="9144"/>
            </a:lvl3pPr>
            <a:lvl4pPr>
              <a:defRPr sz="7620"/>
            </a:lvl4pPr>
            <a:lvl5pPr>
              <a:defRPr sz="7620"/>
            </a:lvl5pPr>
            <a:lvl6pPr>
              <a:defRPr sz="7620"/>
            </a:lvl6pPr>
            <a:lvl7pPr>
              <a:defRPr sz="7620"/>
            </a:lvl7pPr>
            <a:lvl8pPr>
              <a:defRPr sz="7620"/>
            </a:lvl8pPr>
            <a:lvl9pPr>
              <a:defRPr sz="762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199616" y="7840027"/>
            <a:ext cx="14981926" cy="14524621"/>
          </a:xfrm>
        </p:spPr>
        <p:txBody>
          <a:bodyPr/>
          <a:lstStyle>
            <a:lvl1pPr marL="0" indent="0">
              <a:buNone/>
              <a:defRPr sz="6096"/>
            </a:lvl1pPr>
            <a:lvl2pPr marL="1741932" indent="0">
              <a:buNone/>
              <a:defRPr sz="5334"/>
            </a:lvl2pPr>
            <a:lvl3pPr marL="3483864" indent="0">
              <a:buNone/>
              <a:defRPr sz="4572"/>
            </a:lvl3pPr>
            <a:lvl4pPr marL="5225796" indent="0">
              <a:buNone/>
              <a:defRPr sz="3810"/>
            </a:lvl4pPr>
            <a:lvl5pPr marL="6967728" indent="0">
              <a:buNone/>
              <a:defRPr sz="3810"/>
            </a:lvl5pPr>
            <a:lvl6pPr marL="8709660" indent="0">
              <a:buNone/>
              <a:defRPr sz="3810"/>
            </a:lvl6pPr>
            <a:lvl7pPr marL="10451592" indent="0">
              <a:buNone/>
              <a:defRPr sz="3810"/>
            </a:lvl7pPr>
            <a:lvl8pPr marL="12193524" indent="0">
              <a:buNone/>
              <a:defRPr sz="3810"/>
            </a:lvl8pPr>
            <a:lvl9pPr marL="13935456" indent="0">
              <a:buNone/>
              <a:defRPr sz="381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7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99616" y="1742228"/>
            <a:ext cx="14981926" cy="6097799"/>
          </a:xfrm>
        </p:spPr>
        <p:txBody>
          <a:bodyPr anchor="b"/>
          <a:lstStyle>
            <a:lvl1pPr>
              <a:defRPr sz="12192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9748081" y="3762731"/>
            <a:ext cx="23516243" cy="18571670"/>
          </a:xfrm>
        </p:spPr>
        <p:txBody>
          <a:bodyPr/>
          <a:lstStyle>
            <a:lvl1pPr marL="0" indent="0">
              <a:buNone/>
              <a:defRPr sz="12192"/>
            </a:lvl1pPr>
            <a:lvl2pPr marL="1741932" indent="0">
              <a:buNone/>
              <a:defRPr sz="10668"/>
            </a:lvl2pPr>
            <a:lvl3pPr marL="3483864" indent="0">
              <a:buNone/>
              <a:defRPr sz="9144"/>
            </a:lvl3pPr>
            <a:lvl4pPr marL="5225796" indent="0">
              <a:buNone/>
              <a:defRPr sz="7620"/>
            </a:lvl4pPr>
            <a:lvl5pPr marL="6967728" indent="0">
              <a:buNone/>
              <a:defRPr sz="7620"/>
            </a:lvl5pPr>
            <a:lvl6pPr marL="8709660" indent="0">
              <a:buNone/>
              <a:defRPr sz="7620"/>
            </a:lvl6pPr>
            <a:lvl7pPr marL="10451592" indent="0">
              <a:buNone/>
              <a:defRPr sz="7620"/>
            </a:lvl7pPr>
            <a:lvl8pPr marL="12193524" indent="0">
              <a:buNone/>
              <a:defRPr sz="7620"/>
            </a:lvl8pPr>
            <a:lvl9pPr marL="13935456" indent="0">
              <a:buNone/>
              <a:defRPr sz="762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199616" y="7840027"/>
            <a:ext cx="14981926" cy="14524621"/>
          </a:xfrm>
        </p:spPr>
        <p:txBody>
          <a:bodyPr/>
          <a:lstStyle>
            <a:lvl1pPr marL="0" indent="0">
              <a:buNone/>
              <a:defRPr sz="6096"/>
            </a:lvl1pPr>
            <a:lvl2pPr marL="1741932" indent="0">
              <a:buNone/>
              <a:defRPr sz="5334"/>
            </a:lvl2pPr>
            <a:lvl3pPr marL="3483864" indent="0">
              <a:buNone/>
              <a:defRPr sz="4572"/>
            </a:lvl3pPr>
            <a:lvl4pPr marL="5225796" indent="0">
              <a:buNone/>
              <a:defRPr sz="3810"/>
            </a:lvl4pPr>
            <a:lvl5pPr marL="6967728" indent="0">
              <a:buNone/>
              <a:defRPr sz="3810"/>
            </a:lvl5pPr>
            <a:lvl6pPr marL="8709660" indent="0">
              <a:buNone/>
              <a:defRPr sz="3810"/>
            </a:lvl6pPr>
            <a:lvl7pPr marL="10451592" indent="0">
              <a:buNone/>
              <a:defRPr sz="3810"/>
            </a:lvl7pPr>
            <a:lvl8pPr marL="12193524" indent="0">
              <a:buNone/>
              <a:defRPr sz="3810"/>
            </a:lvl8pPr>
            <a:lvl9pPr marL="13935456" indent="0">
              <a:buNone/>
              <a:defRPr sz="381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6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3193564" y="1391365"/>
            <a:ext cx="40064710" cy="5051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193564" y="6956815"/>
            <a:ext cx="40064710" cy="16581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3193564" y="24221815"/>
            <a:ext cx="10451664" cy="1391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2B06D-4C5B-8D4F-955F-7DF9BA801E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5387172" y="24221815"/>
            <a:ext cx="15677495" cy="1391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32806610" y="24221815"/>
            <a:ext cx="10451664" cy="1391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9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3483864" rtl="0" eaLnBrk="1" latinLnBrk="0" hangingPunct="1">
        <a:lnSpc>
          <a:spcPct val="90000"/>
        </a:lnSpc>
        <a:spcBef>
          <a:spcPct val="0"/>
        </a:spcBef>
        <a:buNone/>
        <a:defRPr sz="16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70966" indent="-870966" algn="l" defTabSz="3483864" rtl="0" eaLnBrk="1" latinLnBrk="0" hangingPunct="1">
        <a:lnSpc>
          <a:spcPct val="90000"/>
        </a:lnSpc>
        <a:spcBef>
          <a:spcPts val="3810"/>
        </a:spcBef>
        <a:buFont typeface="Arial" panose="020B0604020202020204" pitchFamily="34" charset="0"/>
        <a:buChar char="•"/>
        <a:defRPr sz="10668" kern="1200">
          <a:solidFill>
            <a:schemeClr val="tx1"/>
          </a:solidFill>
          <a:latin typeface="+mn-lt"/>
          <a:ea typeface="+mn-ea"/>
          <a:cs typeface="+mn-cs"/>
        </a:defRPr>
      </a:lvl1pPr>
      <a:lvl2pPr marL="2612898" indent="-870966" algn="l" defTabSz="3483864" rtl="0" eaLnBrk="1" latinLnBrk="0" hangingPunct="1">
        <a:lnSpc>
          <a:spcPct val="90000"/>
        </a:lnSpc>
        <a:spcBef>
          <a:spcPts val="1905"/>
        </a:spcBef>
        <a:buFont typeface="Arial" panose="020B0604020202020204" pitchFamily="34" charset="0"/>
        <a:buChar char="•"/>
        <a:defRPr sz="9144" kern="1200">
          <a:solidFill>
            <a:schemeClr val="tx1"/>
          </a:solidFill>
          <a:latin typeface="+mn-lt"/>
          <a:ea typeface="+mn-ea"/>
          <a:cs typeface="+mn-cs"/>
        </a:defRPr>
      </a:lvl2pPr>
      <a:lvl3pPr marL="4354830" indent="-870966" algn="l" defTabSz="3483864" rtl="0" eaLnBrk="1" latinLnBrk="0" hangingPunct="1">
        <a:lnSpc>
          <a:spcPct val="90000"/>
        </a:lnSpc>
        <a:spcBef>
          <a:spcPts val="1905"/>
        </a:spcBef>
        <a:buFont typeface="Arial" panose="020B0604020202020204" pitchFamily="34" charset="0"/>
        <a:buChar char="•"/>
        <a:defRPr sz="7620" kern="1200">
          <a:solidFill>
            <a:schemeClr val="tx1"/>
          </a:solidFill>
          <a:latin typeface="+mn-lt"/>
          <a:ea typeface="+mn-ea"/>
          <a:cs typeface="+mn-cs"/>
        </a:defRPr>
      </a:lvl3pPr>
      <a:lvl4pPr marL="6096762" indent="-870966" algn="l" defTabSz="3483864" rtl="0" eaLnBrk="1" latinLnBrk="0" hangingPunct="1">
        <a:lnSpc>
          <a:spcPct val="90000"/>
        </a:lnSpc>
        <a:spcBef>
          <a:spcPts val="1905"/>
        </a:spcBef>
        <a:buFont typeface="Arial" panose="020B0604020202020204" pitchFamily="34" charset="0"/>
        <a:buChar char="•"/>
        <a:defRPr sz="6858" kern="1200">
          <a:solidFill>
            <a:schemeClr val="tx1"/>
          </a:solidFill>
          <a:latin typeface="+mn-lt"/>
          <a:ea typeface="+mn-ea"/>
          <a:cs typeface="+mn-cs"/>
        </a:defRPr>
      </a:lvl4pPr>
      <a:lvl5pPr marL="7838694" indent="-870966" algn="l" defTabSz="3483864" rtl="0" eaLnBrk="1" latinLnBrk="0" hangingPunct="1">
        <a:lnSpc>
          <a:spcPct val="90000"/>
        </a:lnSpc>
        <a:spcBef>
          <a:spcPts val="1905"/>
        </a:spcBef>
        <a:buFont typeface="Arial" panose="020B0604020202020204" pitchFamily="34" charset="0"/>
        <a:buChar char="•"/>
        <a:defRPr sz="6858" kern="1200">
          <a:solidFill>
            <a:schemeClr val="tx1"/>
          </a:solidFill>
          <a:latin typeface="+mn-lt"/>
          <a:ea typeface="+mn-ea"/>
          <a:cs typeface="+mn-cs"/>
        </a:defRPr>
      </a:lvl5pPr>
      <a:lvl6pPr marL="9580626" indent="-870966" algn="l" defTabSz="3483864" rtl="0" eaLnBrk="1" latinLnBrk="0" hangingPunct="1">
        <a:lnSpc>
          <a:spcPct val="90000"/>
        </a:lnSpc>
        <a:spcBef>
          <a:spcPts val="1905"/>
        </a:spcBef>
        <a:buFont typeface="Arial" panose="020B0604020202020204" pitchFamily="34" charset="0"/>
        <a:buChar char="•"/>
        <a:defRPr sz="6858" kern="1200">
          <a:solidFill>
            <a:schemeClr val="tx1"/>
          </a:solidFill>
          <a:latin typeface="+mn-lt"/>
          <a:ea typeface="+mn-ea"/>
          <a:cs typeface="+mn-cs"/>
        </a:defRPr>
      </a:lvl6pPr>
      <a:lvl7pPr marL="11322558" indent="-870966" algn="l" defTabSz="3483864" rtl="0" eaLnBrk="1" latinLnBrk="0" hangingPunct="1">
        <a:lnSpc>
          <a:spcPct val="90000"/>
        </a:lnSpc>
        <a:spcBef>
          <a:spcPts val="1905"/>
        </a:spcBef>
        <a:buFont typeface="Arial" panose="020B0604020202020204" pitchFamily="34" charset="0"/>
        <a:buChar char="•"/>
        <a:defRPr sz="6858" kern="1200">
          <a:solidFill>
            <a:schemeClr val="tx1"/>
          </a:solidFill>
          <a:latin typeface="+mn-lt"/>
          <a:ea typeface="+mn-ea"/>
          <a:cs typeface="+mn-cs"/>
        </a:defRPr>
      </a:lvl7pPr>
      <a:lvl8pPr marL="13064490" indent="-870966" algn="l" defTabSz="3483864" rtl="0" eaLnBrk="1" latinLnBrk="0" hangingPunct="1">
        <a:lnSpc>
          <a:spcPct val="90000"/>
        </a:lnSpc>
        <a:spcBef>
          <a:spcPts val="1905"/>
        </a:spcBef>
        <a:buFont typeface="Arial" panose="020B0604020202020204" pitchFamily="34" charset="0"/>
        <a:buChar char="•"/>
        <a:defRPr sz="6858" kern="1200">
          <a:solidFill>
            <a:schemeClr val="tx1"/>
          </a:solidFill>
          <a:latin typeface="+mn-lt"/>
          <a:ea typeface="+mn-ea"/>
          <a:cs typeface="+mn-cs"/>
        </a:defRPr>
      </a:lvl8pPr>
      <a:lvl9pPr marL="14806422" indent="-870966" algn="l" defTabSz="3483864" rtl="0" eaLnBrk="1" latinLnBrk="0" hangingPunct="1">
        <a:lnSpc>
          <a:spcPct val="90000"/>
        </a:lnSpc>
        <a:spcBef>
          <a:spcPts val="1905"/>
        </a:spcBef>
        <a:buFont typeface="Arial" panose="020B0604020202020204" pitchFamily="34" charset="0"/>
        <a:buChar char="•"/>
        <a:defRPr sz="68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3483864" rtl="0" eaLnBrk="1" latinLnBrk="0" hangingPunct="1">
        <a:defRPr sz="6858" kern="1200">
          <a:solidFill>
            <a:schemeClr val="tx1"/>
          </a:solidFill>
          <a:latin typeface="+mn-lt"/>
          <a:ea typeface="+mn-ea"/>
          <a:cs typeface="+mn-cs"/>
        </a:defRPr>
      </a:lvl1pPr>
      <a:lvl2pPr marL="1741932" algn="l" defTabSz="3483864" rtl="0" eaLnBrk="1" latinLnBrk="0" hangingPunct="1">
        <a:defRPr sz="6858" kern="1200">
          <a:solidFill>
            <a:schemeClr val="tx1"/>
          </a:solidFill>
          <a:latin typeface="+mn-lt"/>
          <a:ea typeface="+mn-ea"/>
          <a:cs typeface="+mn-cs"/>
        </a:defRPr>
      </a:lvl2pPr>
      <a:lvl3pPr marL="3483864" algn="l" defTabSz="3483864" rtl="0" eaLnBrk="1" latinLnBrk="0" hangingPunct="1">
        <a:defRPr sz="6858" kern="1200">
          <a:solidFill>
            <a:schemeClr val="tx1"/>
          </a:solidFill>
          <a:latin typeface="+mn-lt"/>
          <a:ea typeface="+mn-ea"/>
          <a:cs typeface="+mn-cs"/>
        </a:defRPr>
      </a:lvl3pPr>
      <a:lvl4pPr marL="5225796" algn="l" defTabSz="3483864" rtl="0" eaLnBrk="1" latinLnBrk="0" hangingPunct="1">
        <a:defRPr sz="6858" kern="1200">
          <a:solidFill>
            <a:schemeClr val="tx1"/>
          </a:solidFill>
          <a:latin typeface="+mn-lt"/>
          <a:ea typeface="+mn-ea"/>
          <a:cs typeface="+mn-cs"/>
        </a:defRPr>
      </a:lvl4pPr>
      <a:lvl5pPr marL="6967728" algn="l" defTabSz="3483864" rtl="0" eaLnBrk="1" latinLnBrk="0" hangingPunct="1">
        <a:defRPr sz="6858" kern="1200">
          <a:solidFill>
            <a:schemeClr val="tx1"/>
          </a:solidFill>
          <a:latin typeface="+mn-lt"/>
          <a:ea typeface="+mn-ea"/>
          <a:cs typeface="+mn-cs"/>
        </a:defRPr>
      </a:lvl5pPr>
      <a:lvl6pPr marL="8709660" algn="l" defTabSz="3483864" rtl="0" eaLnBrk="1" latinLnBrk="0" hangingPunct="1">
        <a:defRPr sz="6858" kern="1200">
          <a:solidFill>
            <a:schemeClr val="tx1"/>
          </a:solidFill>
          <a:latin typeface="+mn-lt"/>
          <a:ea typeface="+mn-ea"/>
          <a:cs typeface="+mn-cs"/>
        </a:defRPr>
      </a:lvl6pPr>
      <a:lvl7pPr marL="10451592" algn="l" defTabSz="3483864" rtl="0" eaLnBrk="1" latinLnBrk="0" hangingPunct="1">
        <a:defRPr sz="6858" kern="1200">
          <a:solidFill>
            <a:schemeClr val="tx1"/>
          </a:solidFill>
          <a:latin typeface="+mn-lt"/>
          <a:ea typeface="+mn-ea"/>
          <a:cs typeface="+mn-cs"/>
        </a:defRPr>
      </a:lvl7pPr>
      <a:lvl8pPr marL="12193524" algn="l" defTabSz="3483864" rtl="0" eaLnBrk="1" latinLnBrk="0" hangingPunct="1">
        <a:defRPr sz="6858" kern="1200">
          <a:solidFill>
            <a:schemeClr val="tx1"/>
          </a:solidFill>
          <a:latin typeface="+mn-lt"/>
          <a:ea typeface="+mn-ea"/>
          <a:cs typeface="+mn-cs"/>
        </a:defRPr>
      </a:lvl8pPr>
      <a:lvl9pPr marL="13935456" algn="l" defTabSz="3483864" rtl="0" eaLnBrk="1" latinLnBrk="0" hangingPunct="1">
        <a:defRPr sz="68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uni-eszterhazy.hu/search/F%C3%B3kuszban%20a%20di%C3%A1k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506070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4464424" y="1936376"/>
            <a:ext cx="32918400" cy="2077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u-HU" sz="9600" b="1" dirty="0">
              <a:latin typeface="Arial Bold"/>
              <a:cs typeface="Arial Bold"/>
            </a:endParaRPr>
          </a:p>
          <a:p>
            <a:pPr algn="ctr"/>
            <a:r>
              <a:rPr lang="hu-HU" sz="9600" b="1" dirty="0">
                <a:latin typeface="Arial Bold"/>
                <a:cs typeface="Arial Bold"/>
              </a:rPr>
              <a:t>„FÓKUSZBAN A DIÁK“ tantárgy</a:t>
            </a:r>
          </a:p>
          <a:p>
            <a:pPr algn="ctr"/>
            <a:endParaRPr lang="hu-HU" sz="9600" b="1" dirty="0">
              <a:latin typeface="Arial Bold"/>
              <a:cs typeface="Arial Bold"/>
            </a:endParaRPr>
          </a:p>
          <a:p>
            <a:pPr algn="ctr"/>
            <a:endParaRPr lang="hu-HU" sz="9600" b="1" dirty="0">
              <a:latin typeface="Arial Bold"/>
              <a:cs typeface="Arial Bold"/>
            </a:endParaRPr>
          </a:p>
          <a:p>
            <a:pPr algn="ctr"/>
            <a:endParaRPr lang="hu-HU" sz="9600" b="1" dirty="0">
              <a:latin typeface="Arial Bold"/>
              <a:cs typeface="Arial Bold"/>
            </a:endParaRPr>
          </a:p>
          <a:p>
            <a:pPr algn="ctr"/>
            <a:r>
              <a:rPr lang="hu-HU" sz="9600" b="1" dirty="0">
                <a:latin typeface="Arial Bold"/>
                <a:cs typeface="Arial Bold"/>
              </a:rPr>
              <a:t>Hallgatói tájékoztató </a:t>
            </a:r>
          </a:p>
          <a:p>
            <a:pPr algn="ctr"/>
            <a:r>
              <a:rPr lang="hu-HU" sz="9600" b="1" dirty="0">
                <a:latin typeface="Arial Bold"/>
                <a:cs typeface="Arial Bold"/>
              </a:rPr>
              <a:t>2024.</a:t>
            </a:r>
          </a:p>
          <a:p>
            <a:pPr algn="ctr"/>
            <a:endParaRPr lang="hu-HU" sz="9600" b="1" dirty="0">
              <a:latin typeface="Arial Bold"/>
              <a:cs typeface="Arial Bold"/>
            </a:endParaRPr>
          </a:p>
          <a:p>
            <a:pPr algn="ctr"/>
            <a:endParaRPr lang="hu-HU" sz="9600" b="1" dirty="0">
              <a:latin typeface="Arial Bold"/>
              <a:cs typeface="Arial Bold"/>
            </a:endParaRPr>
          </a:p>
          <a:p>
            <a:pPr algn="ctr"/>
            <a:r>
              <a:rPr lang="hu-HU" sz="6000" dirty="0">
                <a:latin typeface="Arial Bold"/>
                <a:cs typeface="Arial Bold"/>
              </a:rPr>
              <a:t>Oktatók: Dr. habil. Hanák Zsuzsanna és Dr. Taskó Tünde Anna</a:t>
            </a:r>
          </a:p>
          <a:p>
            <a:pPr algn="ctr"/>
            <a:endParaRPr lang="hu-HU" sz="9600" dirty="0">
              <a:latin typeface="Arial Bold"/>
              <a:cs typeface="Arial Bold"/>
            </a:endParaRPr>
          </a:p>
          <a:p>
            <a:pPr algn="ctr"/>
            <a:endParaRPr lang="hu-HU" sz="9600" dirty="0">
              <a:latin typeface="Arial Bold"/>
              <a:cs typeface="Arial Bold"/>
            </a:endParaRPr>
          </a:p>
          <a:p>
            <a:pPr algn="ctr"/>
            <a:endParaRPr lang="hu-HU" sz="9600" b="1" dirty="0">
              <a:latin typeface="Arial Bold"/>
              <a:cs typeface="Arial Bold"/>
            </a:endParaRPr>
          </a:p>
          <a:p>
            <a:pPr algn="ctr"/>
            <a:r>
              <a:rPr lang="hu-HU" sz="9600" b="1" dirty="0">
                <a:latin typeface="Arial Bold"/>
                <a:cs typeface="Arial Bold"/>
              </a:rPr>
              <a:t> </a:t>
            </a: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563" y="16747450"/>
            <a:ext cx="22460896" cy="671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281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886460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3657600" y="1882588"/>
            <a:ext cx="34370681" cy="20446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hu-HU" sz="9600" b="1" dirty="0"/>
              <a:t>„Fókuszban a diák tanórán” c. gyakorlat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hu-HU" sz="9600" b="1" dirty="0"/>
              <a:t>3. lehetőség</a:t>
            </a:r>
          </a:p>
          <a:p>
            <a:pPr lvl="0" algn="ctr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hu-HU" sz="9600" dirty="0">
                <a:ea typeface="Calibri" panose="020F0502020204030204" pitchFamily="34" charset="0"/>
                <a:cs typeface="Times New Roman" panose="02020603050405020304" pitchFamily="18" charset="0"/>
              </a:rPr>
              <a:t>Mérje fel egy tanuló tanulási erősségeit, ehhez kérje az iskolai mentor segítségét  </a:t>
            </a:r>
          </a:p>
          <a:p>
            <a:pPr lvl="0" algn="ctr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hu-HU" sz="9600" i="1" dirty="0">
                <a:ea typeface="Calibri" panose="020F0502020204030204" pitchFamily="34" charset="0"/>
                <a:cs typeface="Times New Roman" panose="02020603050405020304" pitchFamily="18" charset="0"/>
              </a:rPr>
              <a:t>Szempontok Dr. Tóth László (2004): Pszichológiai vizsgálati módszerek a tanulók megismeréséhez. Pedellus Kiadó Debrecen 7-10.old. </a:t>
            </a:r>
            <a:r>
              <a:rPr lang="hu-HU" sz="9600" dirty="0">
                <a:ea typeface="Calibri" panose="020F0502020204030204" pitchFamily="34" charset="0"/>
                <a:cs typeface="Times New Roman" panose="02020603050405020304" pitchFamily="18" charset="0"/>
              </a:rPr>
              <a:t>A felmérés kiértékelése után, egy oldal terjedelemben foglalja össze tapasztalatait. </a:t>
            </a:r>
          </a:p>
          <a:p>
            <a:pPr lvl="0" algn="ctr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hu-HU" sz="9600" i="1" dirty="0">
                <a:ea typeface="Calibri" panose="020F0502020204030204" pitchFamily="34" charset="0"/>
                <a:cs typeface="Times New Roman" panose="02020603050405020304" pitchFamily="18" charset="0"/>
              </a:rPr>
              <a:t>(max.:30. pont)</a:t>
            </a:r>
            <a:endParaRPr lang="hu-HU" sz="9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310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96235" y="-1"/>
            <a:ext cx="34800989" cy="2484498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 algn="ctr"/>
            <a:endParaRPr lang="hu-HU" sz="9600" b="1" dirty="0"/>
          </a:p>
          <a:p>
            <a:pPr marL="0" lvl="1" algn="ctr"/>
            <a:endParaRPr lang="hu-HU" sz="9600" b="1" dirty="0"/>
          </a:p>
          <a:p>
            <a:pPr marL="0" lvl="1" algn="ctr"/>
            <a:r>
              <a:rPr lang="hu-HU" sz="9600" b="1" dirty="0"/>
              <a:t>„Fókuszban a diák délutáni foglalkozáson” c. gyakorlat</a:t>
            </a:r>
          </a:p>
          <a:p>
            <a:pPr marL="0" lvl="1" algn="ctr"/>
            <a:endParaRPr lang="hu-HU" sz="9600" b="1" dirty="0"/>
          </a:p>
          <a:p>
            <a:pPr marL="0" lvl="1" algn="ctr"/>
            <a:r>
              <a:rPr lang="hu-HU" sz="9600" b="1" dirty="0"/>
              <a:t>1. lehetőség</a:t>
            </a:r>
            <a:endParaRPr lang="hu-HU" sz="9600" dirty="0"/>
          </a:p>
          <a:p>
            <a:r>
              <a:rPr lang="hu-HU" sz="9600" b="1" dirty="0"/>
              <a:t> </a:t>
            </a:r>
            <a:endParaRPr lang="hu-HU" sz="96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Végezzen megfigyelést délutáni foglalkozáson egy-egy kiválasztott tanuló esetében, (napközi/tanulószoba/KAP program stb.) Majd gondolja át a látottakat és fogalmazza meg a tapasztalatait, délutáni foglalkozáson látottakról, foglalja ezt össze írásban, kb. egy oldal terjedelemben.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/>
              <a:t>Megfigyelési szempontok melléklet. 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/>
              <a:t>(max.:30. pont)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1042317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24203" y="0"/>
            <a:ext cx="33573021" cy="20413000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 algn="ctr">
              <a:lnSpc>
                <a:spcPct val="150000"/>
              </a:lnSpc>
            </a:pPr>
            <a:endParaRPr lang="hu-HU" sz="9600" b="1" dirty="0"/>
          </a:p>
          <a:p>
            <a:pPr marL="0" lvl="1" algn="ctr">
              <a:lnSpc>
                <a:spcPct val="150000"/>
              </a:lnSpc>
            </a:pPr>
            <a:r>
              <a:rPr lang="hu-HU" sz="9600" b="1" dirty="0"/>
              <a:t>„Fókuszban a diák délutáni foglalkozáson” c. gyakorlat</a:t>
            </a:r>
          </a:p>
          <a:p>
            <a:pPr marL="0" lvl="1" algn="ctr">
              <a:lnSpc>
                <a:spcPct val="150000"/>
              </a:lnSpc>
            </a:pPr>
            <a:endParaRPr lang="hu-HU" sz="9600" b="1" dirty="0"/>
          </a:p>
          <a:p>
            <a:pPr marL="0" lvl="1" algn="ctr">
              <a:lnSpc>
                <a:spcPct val="150000"/>
              </a:lnSpc>
            </a:pPr>
            <a:r>
              <a:rPr lang="hu-HU" sz="9600" b="1" dirty="0"/>
              <a:t>2.lehetőség </a:t>
            </a:r>
            <a:endParaRPr lang="hu-HU" sz="96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Korrepetálja szaktárgyi felkészülésben az egyik segítséget kérő tanulót az iskolai mentor javaslatai alapján, majd írja le tapasztalatait kb. egy oldal terjedelemben.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/>
              <a:t>(max.:30. pont)</a:t>
            </a:r>
            <a:endParaRPr lang="hu-HU" sz="9600" dirty="0"/>
          </a:p>
          <a:p>
            <a:pPr algn="ctr">
              <a:lnSpc>
                <a:spcPct val="150000"/>
              </a:lnSpc>
            </a:pPr>
            <a:endParaRPr lang="en-US" sz="9600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061915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24203" y="0"/>
            <a:ext cx="33573021" cy="22628991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 algn="ctr">
              <a:lnSpc>
                <a:spcPct val="150000"/>
              </a:lnSpc>
            </a:pPr>
            <a:endParaRPr lang="hu-HU" sz="9600" b="1" dirty="0"/>
          </a:p>
          <a:p>
            <a:pPr marL="0" lvl="1" algn="ctr">
              <a:lnSpc>
                <a:spcPct val="150000"/>
              </a:lnSpc>
            </a:pPr>
            <a:r>
              <a:rPr lang="hu-HU" sz="9600" b="1" dirty="0"/>
              <a:t>„Fókuszban a diák délutáni foglalkozáson” c. gyakorlat</a:t>
            </a:r>
          </a:p>
          <a:p>
            <a:pPr marL="0" lvl="1" algn="ctr">
              <a:lnSpc>
                <a:spcPct val="150000"/>
              </a:lnSpc>
            </a:pPr>
            <a:endParaRPr lang="hu-HU" sz="9600" b="1" dirty="0"/>
          </a:p>
          <a:p>
            <a:pPr marL="0" lvl="1" algn="ctr">
              <a:lnSpc>
                <a:spcPct val="150000"/>
              </a:lnSpc>
            </a:pPr>
            <a:r>
              <a:rPr lang="hu-HU" sz="9600" b="1" dirty="0"/>
              <a:t>3. lehetőség </a:t>
            </a:r>
            <a:endParaRPr lang="hu-HU" sz="96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Szervezzen a diákok számára egy délutáni programot, az iskolai mentor segítségével, írja le a foglalkozás tervét , és számoljon be az eredményekről, a program sikeréről. </a:t>
            </a:r>
            <a:r>
              <a:rPr lang="hu-HU" sz="9600" i="1" dirty="0"/>
              <a:t>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/>
              <a:t>(max.:30. pont)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/>
              <a:t>(Ez a program az egész osztályra/csoportra vonatkozik, nem egy tanulónak szervezi a hallgató a programot.)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2248407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68188" y="1237129"/>
            <a:ext cx="40161483" cy="20413000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i="1" dirty="0"/>
              <a:t>Választható feladatok </a:t>
            </a:r>
          </a:p>
          <a:p>
            <a:pPr algn="ctr">
              <a:lnSpc>
                <a:spcPct val="150000"/>
              </a:lnSpc>
            </a:pPr>
            <a:endParaRPr lang="hu-HU" sz="9600" b="1" i="1" dirty="0"/>
          </a:p>
          <a:p>
            <a:pPr algn="ctr">
              <a:lnSpc>
                <a:spcPct val="150000"/>
              </a:lnSpc>
            </a:pPr>
            <a:r>
              <a:rPr lang="hu-HU" sz="9600" b="1" dirty="0"/>
              <a:t>„Fókuszban a diák tanórán kívüli, de iskolán belüli tevékenységben” </a:t>
            </a:r>
          </a:p>
          <a:p>
            <a:pPr algn="ctr">
              <a:lnSpc>
                <a:spcPct val="150000"/>
              </a:lnSpc>
            </a:pPr>
            <a:r>
              <a:rPr lang="hu-HU" sz="9600" b="1" dirty="0"/>
              <a:t>„Fókuszban a diák iskolán kívüli programon”</a:t>
            </a:r>
          </a:p>
          <a:p>
            <a:pPr lvl="0" algn="ctr">
              <a:lnSpc>
                <a:spcPct val="150000"/>
              </a:lnSpc>
            </a:pPr>
            <a:r>
              <a:rPr lang="hu-HU" sz="9600" b="1" dirty="0"/>
              <a:t>„Egyéb”</a:t>
            </a:r>
          </a:p>
          <a:p>
            <a:pPr lvl="0" algn="ctr">
              <a:lnSpc>
                <a:spcPct val="150000"/>
              </a:lnSpc>
            </a:pPr>
            <a:endParaRPr lang="hu-HU" sz="96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Ezek közül egy teljesítése kötelező a hallgató választása és a lehetőségek alapján.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/>
              <a:t>(A feladat az egész osztályra/csoportra vonatkozik nem egy tanulóra.)</a:t>
            </a:r>
          </a:p>
        </p:txBody>
      </p:sp>
    </p:spTree>
    <p:extLst>
      <p:ext uri="{BB962C8B-B14F-4D97-AF65-F5344CB8AC3E}">
        <p14:creationId xmlns:p14="http://schemas.microsoft.com/office/powerpoint/2010/main" val="927552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37129" y="0"/>
            <a:ext cx="37060095" cy="2402937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 algn="ctr"/>
            <a:r>
              <a:rPr lang="hu-HU" sz="9600" b="1" dirty="0"/>
              <a:t> </a:t>
            </a:r>
          </a:p>
          <a:p>
            <a:pPr marL="0" lvl="1" algn="ctr"/>
            <a:endParaRPr lang="hu-HU" sz="9600" dirty="0"/>
          </a:p>
          <a:p>
            <a:pPr lvl="0" algn="ctr"/>
            <a:r>
              <a:rPr lang="hu-HU" sz="9600" b="1" dirty="0"/>
              <a:t>1. Fókuszban a diák tanórán kívüli, de iskolán belüli tevékenységben</a:t>
            </a:r>
          </a:p>
          <a:p>
            <a:pPr lvl="0" algn="ctr"/>
            <a:r>
              <a:rPr lang="hu-HU" sz="9600" b="1" dirty="0"/>
              <a:t> </a:t>
            </a:r>
            <a:endParaRPr lang="hu-HU" sz="9600" dirty="0"/>
          </a:p>
          <a:p>
            <a:pPr lvl="0" algn="ctr"/>
            <a:r>
              <a:rPr lang="hu-HU" sz="9600" dirty="0"/>
              <a:t>Vegyen részt és számoljon be egy szervezett tanórán kívüli, de iskolán belüli programról/rendezvényről, melyen tanulók vesznek részt, pl.:</a:t>
            </a:r>
          </a:p>
          <a:p>
            <a:pPr lvl="0" algn="ctr"/>
            <a:r>
              <a:rPr lang="hu-HU" sz="9600" b="1" dirty="0"/>
              <a:t>tanulói iskolai szabadprogram</a:t>
            </a:r>
          </a:p>
          <a:p>
            <a:pPr lvl="0" algn="ctr"/>
            <a:r>
              <a:rPr lang="hu-HU" sz="9600" b="1" dirty="0"/>
              <a:t>szakkör</a:t>
            </a:r>
          </a:p>
          <a:p>
            <a:pPr lvl="0" algn="ctr"/>
            <a:r>
              <a:rPr lang="hu-HU" sz="9600" b="1" dirty="0"/>
              <a:t>sportkör/edzés</a:t>
            </a:r>
          </a:p>
          <a:p>
            <a:pPr lvl="0" algn="ctr"/>
            <a:r>
              <a:rPr lang="hu-HU" sz="9600" b="1" dirty="0"/>
              <a:t>étkezés</a:t>
            </a:r>
          </a:p>
          <a:p>
            <a:pPr lvl="0" algn="ctr"/>
            <a:r>
              <a:rPr lang="hu-HU" sz="9600" b="1" dirty="0"/>
              <a:t>stb.</a:t>
            </a:r>
          </a:p>
          <a:p>
            <a:pPr algn="ctr"/>
            <a:r>
              <a:rPr lang="hu-HU" sz="9600" dirty="0"/>
              <a:t>A hallgató foglalja össze írásban, egy oldal terjedelemben a program célját, feladatát, a tanulói aktivitást és esetleg-ha be tudott kapcsolódni a programba- a saját tapasztalatait. </a:t>
            </a:r>
          </a:p>
          <a:p>
            <a:pPr algn="ctr"/>
            <a:r>
              <a:rPr lang="hu-HU" sz="9600" i="1" dirty="0"/>
              <a:t> (max.:30. pont)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414524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24203" y="0"/>
            <a:ext cx="33573021" cy="23213767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/>
            <a:endParaRPr lang="hu-HU" b="1" dirty="0"/>
          </a:p>
          <a:p>
            <a:pPr algn="ctr"/>
            <a:endParaRPr lang="hu-HU" sz="9600" b="1" dirty="0"/>
          </a:p>
          <a:p>
            <a:pPr algn="ctr"/>
            <a:r>
              <a:rPr lang="hu-HU" sz="9600" b="1" dirty="0"/>
              <a:t> 2. Fókuszban a diák iskolán kívüli programon </a:t>
            </a:r>
          </a:p>
          <a:p>
            <a:pPr algn="ctr"/>
            <a:endParaRPr lang="hu-HU" sz="9600" b="1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Vegyen részt és számoljon be egy szervezett iskolán kívüli programról/rendezvényről, melyen tanulók vesznek részt, pl.: </a:t>
            </a:r>
            <a:r>
              <a:rPr lang="hu-HU" sz="9600" b="1" dirty="0"/>
              <a:t>osztálykirándulás , intézménylátogatás , sportrendezvény, színház, mozilátogatás, stb.</a:t>
            </a:r>
          </a:p>
          <a:p>
            <a:pPr algn="ctr">
              <a:lnSpc>
                <a:spcPct val="150000"/>
              </a:lnSpc>
            </a:pPr>
            <a:r>
              <a:rPr lang="hu-HU" sz="9600" dirty="0"/>
              <a:t>Foglalja össze írásban, egy oldal terjedelemben a program célját, feladatát, a tanulói aktivitást és esetleg-ha be tudott kapcsolódni a programba- a saját tapasztalatait. </a:t>
            </a:r>
            <a:r>
              <a:rPr lang="hu-HU" sz="9600" i="1" dirty="0"/>
              <a:t>(max.:30. pont)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544688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24203" y="0"/>
            <a:ext cx="33573021" cy="27722693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/>
            <a:endParaRPr lang="hu-HU" b="1" dirty="0"/>
          </a:p>
          <a:p>
            <a:pPr lvl="0" algn="ctr">
              <a:lnSpc>
                <a:spcPct val="150000"/>
              </a:lnSpc>
            </a:pPr>
            <a:r>
              <a:rPr lang="hu-HU" sz="9600" b="1" dirty="0"/>
              <a:t> 3. Egyéb</a:t>
            </a:r>
            <a:r>
              <a:rPr lang="hu-HU" sz="9600" dirty="0"/>
              <a:t> (pl.: pályaorientációs program, iskolai fogászat stb.)</a:t>
            </a:r>
          </a:p>
          <a:p>
            <a:pPr lvl="0" algn="ctr">
              <a:lnSpc>
                <a:spcPct val="150000"/>
              </a:lnSpc>
            </a:pPr>
            <a:r>
              <a:rPr lang="hu-HU" sz="9600" dirty="0"/>
              <a:t>Mérje fel például, egy pályaválasztás előtt álló tanuló munkával kapcsolatos értékválasztasát az iskolai mentor segítségével. Beszélgessen a tanulóval, a tanuló tanáraival, esetleg a szülőkkel is e témában.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/>
              <a:t>Kérdőív megtalálható: Dr. Tóth László (2004): Pszichológiai vizsgálati módszerek a tanulók megismeréséhez. Pedellus Kiadó Debrecen 121-123.old.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/>
              <a:t> </a:t>
            </a:r>
            <a:r>
              <a:rPr lang="hu-HU" sz="9600" dirty="0"/>
              <a:t>A hallgató foglalja össze írásban, egy oldal terjedelemben a munka célját, feladatát, a tanulói aktivitást és  a saját tapasztalatait. </a:t>
            </a:r>
            <a:r>
              <a:rPr lang="hu-HU" sz="9600" i="1" dirty="0"/>
              <a:t>(max.:30. pont)</a:t>
            </a:r>
            <a:endParaRPr lang="hu-HU" sz="9600" dirty="0"/>
          </a:p>
          <a:p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3906219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312894" y="376518"/>
            <a:ext cx="37974494" cy="25398980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dirty="0"/>
              <a:t>Időterv</a:t>
            </a:r>
          </a:p>
          <a:p>
            <a:pPr algn="ctr">
              <a:lnSpc>
                <a:spcPct val="150000"/>
              </a:lnSpc>
            </a:pPr>
            <a:r>
              <a:rPr lang="hu-HU" sz="9600" b="1" dirty="0"/>
              <a:t>NAPPALI TAGOZATON</a:t>
            </a:r>
          </a:p>
          <a:p>
            <a:pPr>
              <a:lnSpc>
                <a:spcPct val="150000"/>
              </a:lnSpc>
            </a:pPr>
            <a:r>
              <a:rPr lang="hu-HU" sz="9600" u="sng" dirty="0"/>
              <a:t>Hallgatói tájékoztató: </a:t>
            </a:r>
            <a:r>
              <a:rPr lang="hu-HU" sz="9600" dirty="0"/>
              <a:t>2 tanóra az egyetemen </a:t>
            </a:r>
          </a:p>
          <a:p>
            <a:pPr>
              <a:lnSpc>
                <a:spcPct val="150000"/>
              </a:lnSpc>
            </a:pPr>
            <a:r>
              <a:rPr lang="hu-HU" sz="6000" dirty="0"/>
              <a:t>2023. február 27:  Dr. Taskó Tünde csoportja</a:t>
            </a:r>
          </a:p>
          <a:p>
            <a:pPr>
              <a:lnSpc>
                <a:spcPct val="150000"/>
              </a:lnSpc>
            </a:pPr>
            <a:r>
              <a:rPr lang="hu-HU" sz="6000" dirty="0"/>
              <a:t>2023. március 02: Dr. Hanák Zsuzsanna csoportja</a:t>
            </a:r>
          </a:p>
          <a:p>
            <a:pPr>
              <a:lnSpc>
                <a:spcPct val="150000"/>
              </a:lnSpc>
            </a:pPr>
            <a:r>
              <a:rPr lang="hu-HU" sz="9600" u="sng" dirty="0"/>
              <a:t>Március hónapban </a:t>
            </a:r>
            <a:r>
              <a:rPr lang="hu-HU" sz="9600" dirty="0"/>
              <a:t>összesen: 6 tanóra az iskolában 2 tanóra az egyetemen</a:t>
            </a:r>
          </a:p>
          <a:p>
            <a:pPr>
              <a:lnSpc>
                <a:spcPct val="150000"/>
              </a:lnSpc>
            </a:pPr>
            <a:r>
              <a:rPr lang="hu-HU" sz="9600" i="1" dirty="0"/>
              <a:t>Kötelező feladatok elvégzése</a:t>
            </a:r>
            <a:r>
              <a:rPr lang="hu-HU" sz="9600" dirty="0"/>
              <a:t> „Fókuszban a diák tanórán” c. feladat </a:t>
            </a:r>
          </a:p>
          <a:p>
            <a:pPr>
              <a:lnSpc>
                <a:spcPct val="150000"/>
              </a:lnSpc>
            </a:pPr>
            <a:r>
              <a:rPr lang="hu-HU" sz="9600" u="sng" dirty="0"/>
              <a:t>Április hónapban </a:t>
            </a:r>
            <a:r>
              <a:rPr lang="hu-HU" sz="9600" dirty="0"/>
              <a:t>összesen: 6 tanóra az iskolában 2 tanóra az egyetemen </a:t>
            </a:r>
          </a:p>
          <a:p>
            <a:pPr>
              <a:lnSpc>
                <a:spcPct val="150000"/>
              </a:lnSpc>
            </a:pPr>
            <a:r>
              <a:rPr lang="hu-HU" sz="9600" i="1" dirty="0"/>
              <a:t>Kötelező feladatok elvégzése</a:t>
            </a:r>
            <a:r>
              <a:rPr lang="hu-HU" sz="9600" dirty="0"/>
              <a:t> „Fókuszban a diák délutáni foglalkozáson” c. feladat elvégzése. </a:t>
            </a:r>
          </a:p>
          <a:p>
            <a:pPr>
              <a:lnSpc>
                <a:spcPct val="150000"/>
              </a:lnSpc>
            </a:pPr>
            <a:r>
              <a:rPr lang="hu-HU" sz="9600" u="sng" dirty="0"/>
              <a:t>Május hónapban </a:t>
            </a:r>
            <a:r>
              <a:rPr lang="hu-HU" sz="9600" dirty="0"/>
              <a:t>összesen: 6 tanóra az iskolában </a:t>
            </a:r>
            <a:r>
              <a:rPr lang="hu-HU" sz="9600" i="1" dirty="0"/>
              <a:t>Választható feladat elvégzése</a:t>
            </a:r>
            <a:r>
              <a:rPr lang="hu-HU" sz="9600" dirty="0"/>
              <a:t> és 2 tanóra az egyetemen Hallgatói beszámoló és reflexiók.</a:t>
            </a:r>
          </a:p>
        </p:txBody>
      </p:sp>
    </p:spTree>
    <p:extLst>
      <p:ext uri="{BB962C8B-B14F-4D97-AF65-F5344CB8AC3E}">
        <p14:creationId xmlns:p14="http://schemas.microsoft.com/office/powerpoint/2010/main" val="1945200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312894" y="376518"/>
            <a:ext cx="37974494" cy="2521431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dirty="0"/>
              <a:t>Időterv</a:t>
            </a:r>
          </a:p>
          <a:p>
            <a:pPr algn="ctr">
              <a:lnSpc>
                <a:spcPct val="150000"/>
              </a:lnSpc>
            </a:pPr>
            <a:r>
              <a:rPr lang="hu-HU" sz="9600" b="1" dirty="0"/>
              <a:t>LEVELEZŐ TAGOZATON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Hallgatói tájékoztató: on-line 2024. március 02. (szombat 9.00 óra) -online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 </a:t>
            </a:r>
          </a:p>
          <a:p>
            <a:pPr>
              <a:lnSpc>
                <a:spcPct val="150000"/>
              </a:lnSpc>
            </a:pPr>
            <a:r>
              <a:rPr lang="hu-HU" sz="8000" dirty="0"/>
              <a:t>A feladatok elvégzésére javasolt időterv:</a:t>
            </a:r>
          </a:p>
          <a:p>
            <a:pPr>
              <a:lnSpc>
                <a:spcPct val="150000"/>
              </a:lnSpc>
            </a:pPr>
            <a:r>
              <a:rPr lang="hu-HU" sz="8000" dirty="0"/>
              <a:t>Március hónapban: a </a:t>
            </a:r>
            <a:r>
              <a:rPr lang="hu-HU" sz="8000" i="1" dirty="0"/>
              <a:t>Kötelező feladatok elvégzése</a:t>
            </a:r>
            <a:r>
              <a:rPr lang="hu-HU" sz="8000" dirty="0"/>
              <a:t> „Fókuszban a diák tanórán” c. feladat </a:t>
            </a:r>
          </a:p>
          <a:p>
            <a:pPr>
              <a:lnSpc>
                <a:spcPct val="150000"/>
              </a:lnSpc>
            </a:pPr>
            <a:r>
              <a:rPr lang="hu-HU" sz="8000" dirty="0"/>
              <a:t>Április hónapban: </a:t>
            </a:r>
            <a:r>
              <a:rPr lang="hu-HU" sz="8000" i="1" dirty="0"/>
              <a:t>Kötelező feladatok elvégzése</a:t>
            </a:r>
            <a:r>
              <a:rPr lang="hu-HU" sz="8000" dirty="0"/>
              <a:t> „Fókuszban a diák délutáni foglalkozáson” c. feladat elvégzése. </a:t>
            </a:r>
          </a:p>
          <a:p>
            <a:pPr>
              <a:lnSpc>
                <a:spcPct val="150000"/>
              </a:lnSpc>
            </a:pPr>
            <a:r>
              <a:rPr lang="hu-HU" sz="8000" dirty="0"/>
              <a:t>Május hónapban: </a:t>
            </a:r>
            <a:r>
              <a:rPr lang="hu-HU" sz="8000" i="1" dirty="0"/>
              <a:t>Választható feladat elvégzése</a:t>
            </a:r>
            <a:r>
              <a:rPr lang="hu-HU" sz="8000" dirty="0"/>
              <a:t> 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Hallgatói beszámoló és reflexiók beküldési határideje: 2024. május 27.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Az e-portfólió felületére kell majd feltölteniük, erről majd kapnak </a:t>
            </a:r>
            <a:r>
              <a:rPr lang="hu-HU" sz="9600" dirty="0" err="1"/>
              <a:t>neptunüzenetet</a:t>
            </a:r>
            <a:r>
              <a:rPr lang="hu-HU" sz="9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4914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Beszámítás </a:t>
            </a: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Legalább egy év iskolai munkatapasztalat (iskolatitkár, pedagógiai asszisztens is).</a:t>
            </a:r>
          </a:p>
          <a:p>
            <a:r>
              <a:rPr lang="hu-HU" dirty="0"/>
              <a:t>Tanítsunk Magyarországért programban való minimum egy félév </a:t>
            </a:r>
            <a:r>
              <a:rPr lang="hu-HU" dirty="0" err="1"/>
              <a:t>mentorálás</a:t>
            </a:r>
            <a:r>
              <a:rPr lang="hu-HU"/>
              <a:t> esetén.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1343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11388" y="1183341"/>
            <a:ext cx="32380518" cy="2993868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dirty="0"/>
              <a:t>Megvalósítás nappali tagozaton</a:t>
            </a:r>
            <a:endParaRPr lang="hu-HU" sz="9600" dirty="0"/>
          </a:p>
          <a:p>
            <a:pPr algn="ctr">
              <a:lnSpc>
                <a:spcPct val="150000"/>
              </a:lnSpc>
            </a:pPr>
            <a:r>
              <a:rPr lang="hu-HU" sz="9600" dirty="0"/>
              <a:t>Két iskolában 25/30-25/30 hallgató dolgozik. </a:t>
            </a:r>
          </a:p>
          <a:p>
            <a:pPr algn="ctr">
              <a:lnSpc>
                <a:spcPct val="150000"/>
              </a:lnSpc>
            </a:pPr>
            <a:r>
              <a:rPr lang="hu-HU" sz="9600" dirty="0"/>
              <a:t>Az iskolai mentorok száma 2X5/6 mentor, egy mentorhoz 5-6 hallgató tartozik. </a:t>
            </a:r>
          </a:p>
          <a:p>
            <a:pPr algn="ctr">
              <a:lnSpc>
                <a:spcPct val="150000"/>
              </a:lnSpc>
            </a:pPr>
            <a:r>
              <a:rPr lang="hu-HU" sz="9600" dirty="0"/>
              <a:t>Az 5-6 fős kiscsoportok felváltva, hetente részt vesznek a Neptunban meghatározott szemináriumon is, a munka zömét az iskolákban végzik. </a:t>
            </a:r>
          </a:p>
          <a:p>
            <a:pPr algn="ctr">
              <a:lnSpc>
                <a:spcPct val="150000"/>
              </a:lnSpc>
            </a:pPr>
            <a:endParaRPr lang="hu-HU" sz="9600" dirty="0"/>
          </a:p>
          <a:p>
            <a:pPr algn="ctr">
              <a:lnSpc>
                <a:spcPct val="150000"/>
              </a:lnSpc>
            </a:pPr>
            <a:r>
              <a:rPr lang="hu-HU" sz="9600" b="1" dirty="0"/>
              <a:t>Megvalósítás levelező tagozaton</a:t>
            </a:r>
          </a:p>
          <a:p>
            <a:pPr algn="ctr">
              <a:lnSpc>
                <a:spcPct val="150000"/>
              </a:lnSpc>
            </a:pPr>
            <a:r>
              <a:rPr lang="hu-HU" sz="9600" dirty="0"/>
              <a:t>A hallgató által választott iskolában lehetséges, a helyszín egyeztetése szükséges.</a:t>
            </a:r>
          </a:p>
          <a:p>
            <a:pPr algn="ctr">
              <a:lnSpc>
                <a:spcPct val="150000"/>
              </a:lnSpc>
            </a:pPr>
            <a:endParaRPr lang="hu-HU" sz="9600" dirty="0"/>
          </a:p>
          <a:p>
            <a:r>
              <a:rPr lang="hu-HU" sz="9600" b="1" dirty="0"/>
              <a:t> 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15401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11388" y="1129553"/>
            <a:ext cx="36091906" cy="26245366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dirty="0"/>
              <a:t>A számonkérés módja</a:t>
            </a:r>
          </a:p>
          <a:p>
            <a:pPr algn="ctr">
              <a:lnSpc>
                <a:spcPct val="150000"/>
              </a:lnSpc>
            </a:pPr>
            <a:endParaRPr lang="hu-HU" sz="9600" dirty="0"/>
          </a:p>
          <a:p>
            <a:pPr algn="ctr">
              <a:lnSpc>
                <a:spcPct val="150000"/>
              </a:lnSpc>
            </a:pPr>
            <a:r>
              <a:rPr lang="hu-HU" sz="9600" dirty="0"/>
              <a:t>A hallgató a „Portfóliójában” (elektronikus felület) segítségével dokumentálja az elvégzet feladatokat. A portfólió tartalmára kap érdemjegyet, valamint az iskolai mentor véleménye alapján. A hallgatónak két kötelező és egy választható feladatot kell teljesítenie</a:t>
            </a:r>
            <a:r>
              <a:rPr lang="hu-HU" sz="9600" b="1" dirty="0"/>
              <a:t>, összesen a portfólió legalább három elvégzett feladat dokumentumait kell, hogy tartalmazza. </a:t>
            </a:r>
          </a:p>
          <a:p>
            <a:pPr algn="ctr">
              <a:lnSpc>
                <a:spcPct val="150000"/>
              </a:lnSpc>
            </a:pPr>
            <a:r>
              <a:rPr lang="hu-HU" sz="9600" i="1" dirty="0"/>
              <a:t>(Több feladat elvégzése és annak dokumentálása, plusz pontszámot jelent az értékelésnél.)</a:t>
            </a:r>
            <a:endParaRPr lang="hu-HU" sz="9600" dirty="0"/>
          </a:p>
          <a:p>
            <a:pPr algn="ctr">
              <a:lnSpc>
                <a:spcPct val="150000"/>
              </a:lnSpc>
            </a:pPr>
            <a:r>
              <a:rPr lang="hu-HU" sz="9600" b="1" dirty="0"/>
              <a:t> 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020349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11388" y="1344707"/>
            <a:ext cx="36468424" cy="19999361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dirty="0"/>
              <a:t>A „Portfólió” értékelése az érdemjegy megállapításához</a:t>
            </a:r>
          </a:p>
          <a:p>
            <a:pPr algn="ctr">
              <a:lnSpc>
                <a:spcPct val="150000"/>
              </a:lnSpc>
            </a:pPr>
            <a:endParaRPr lang="hu-HU" sz="88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Kötelező feladat: Fókuszban a diák tanórákon (max.:30. pont)</a:t>
            </a:r>
            <a:endParaRPr lang="hu-HU" sz="88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Kötelező feladat: Fókuszban a diák délutáni foglalkozásokon (max.:30. pont)</a:t>
            </a:r>
            <a:endParaRPr lang="hu-HU" sz="88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Választott feladat (max.:30. pont)</a:t>
            </a:r>
            <a:endParaRPr lang="hu-HU" sz="88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Hallgatói aktivitás, pontosság, az iskolai munkába történő bekapcsolódás (max.:10. pont)</a:t>
            </a:r>
            <a:endParaRPr lang="hu-HU" sz="8800" dirty="0"/>
          </a:p>
          <a:p>
            <a:pPr algn="ctr">
              <a:lnSpc>
                <a:spcPct val="150000"/>
              </a:lnSpc>
            </a:pPr>
            <a:r>
              <a:rPr lang="hu-HU" sz="9600" dirty="0"/>
              <a:t>Összesen: 100 pont</a:t>
            </a:r>
            <a:endParaRPr lang="hu-HU" sz="8800" dirty="0"/>
          </a:p>
        </p:txBody>
      </p:sp>
    </p:spTree>
    <p:extLst>
      <p:ext uri="{BB962C8B-B14F-4D97-AF65-F5344CB8AC3E}">
        <p14:creationId xmlns:p14="http://schemas.microsoft.com/office/powerpoint/2010/main" val="2563203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11388" y="1129553"/>
            <a:ext cx="34478259" cy="1959739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9600" b="1" dirty="0"/>
              <a:t>Osztályozás</a:t>
            </a:r>
          </a:p>
          <a:p>
            <a:pPr>
              <a:lnSpc>
                <a:spcPct val="150000"/>
              </a:lnSpc>
            </a:pPr>
            <a:endParaRPr lang="hu-HU" sz="9600" dirty="0"/>
          </a:p>
          <a:p>
            <a:pPr>
              <a:lnSpc>
                <a:spcPct val="150000"/>
              </a:lnSpc>
            </a:pPr>
            <a:r>
              <a:rPr lang="hu-HU" sz="9600" dirty="0"/>
              <a:t>91-100 pont: jeles (5)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78-90 pont: jó (4)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65-77 pont: közepes (3) 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50-64 pont: elégséges (2)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0-49 pont: elégtelen (1)</a:t>
            </a:r>
          </a:p>
          <a:p>
            <a:pPr>
              <a:lnSpc>
                <a:spcPct val="150000"/>
              </a:lnSpc>
            </a:pPr>
            <a:r>
              <a:rPr lang="hu-HU" sz="9600" b="1" dirty="0"/>
              <a:t> 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68828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Feltöltési határidő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2024. május 27. </a:t>
            </a:r>
          </a:p>
          <a:p>
            <a:r>
              <a:rPr lang="hu-HU" dirty="0"/>
              <a:t>Az elkészült munkákat egy portfólióba szerkesztve kell feltölteni majd az e-portfólió felületére</a:t>
            </a:r>
          </a:p>
          <a:p>
            <a:r>
              <a:rPr lang="hu-HU" dirty="0"/>
              <a:t>Az etikai elveket kérem betartani az anyagok elkészítésénél.</a:t>
            </a:r>
          </a:p>
          <a:p>
            <a:r>
              <a:rPr lang="hu-HU" dirty="0"/>
              <a:t>Az elkészült munkák formai követelménye: </a:t>
            </a:r>
          </a:p>
          <a:p>
            <a:pPr lvl="1"/>
            <a:r>
              <a:rPr lang="hu-HU" dirty="0"/>
              <a:t>Times New </a:t>
            </a:r>
            <a:r>
              <a:rPr lang="hu-HU" dirty="0" err="1"/>
              <a:t>Roman</a:t>
            </a:r>
            <a:r>
              <a:rPr lang="hu-HU" dirty="0"/>
              <a:t> betűtípus</a:t>
            </a:r>
          </a:p>
          <a:p>
            <a:pPr lvl="1"/>
            <a:r>
              <a:rPr lang="hu-HU" dirty="0"/>
              <a:t>1,5-es sorköz</a:t>
            </a:r>
          </a:p>
          <a:p>
            <a:pPr lvl="1"/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4599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Pedagógusképző Központ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alábbi linken fontos információkat és dokumentumokat találnak:</a:t>
            </a:r>
          </a:p>
          <a:p>
            <a:r>
              <a:rPr lang="hu-HU" dirty="0">
                <a:hlinkClick r:id="rId2"/>
              </a:rPr>
              <a:t>https://uni-eszterhazy.hu/search/F%C3%B3kuszban%20a%20di%C3%A1k</a:t>
            </a: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3822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11388" y="1183341"/>
            <a:ext cx="35607812" cy="1959739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9600" b="1" dirty="0"/>
              <a:t>Szakirodalmak</a:t>
            </a:r>
          </a:p>
          <a:p>
            <a:pPr>
              <a:lnSpc>
                <a:spcPct val="150000"/>
              </a:lnSpc>
            </a:pPr>
            <a:endParaRPr lang="hu-HU" sz="9600" dirty="0"/>
          </a:p>
          <a:p>
            <a:pPr lvl="0">
              <a:lnSpc>
                <a:spcPct val="150000"/>
              </a:lnSpc>
            </a:pPr>
            <a:r>
              <a:rPr lang="hu-HU" sz="9600" dirty="0"/>
              <a:t>Dr. Tóth László (2004): Pszichológiai vizsgálati módszerek a tanulók megismeréséhez. Pedellus Kiadó Debrecen </a:t>
            </a:r>
          </a:p>
          <a:p>
            <a:pPr lvl="0">
              <a:lnSpc>
                <a:spcPct val="150000"/>
              </a:lnSpc>
            </a:pPr>
            <a:r>
              <a:rPr lang="hu-HU" sz="9600" dirty="0"/>
              <a:t>A gyakorló intézmény Pedagógiai Programja</a:t>
            </a:r>
          </a:p>
          <a:p>
            <a:pPr lvl="0">
              <a:lnSpc>
                <a:spcPct val="150000"/>
              </a:lnSpc>
            </a:pPr>
            <a:r>
              <a:rPr lang="hu-HU" sz="9600" dirty="0"/>
              <a:t>A gyakorló intézmény Házirendje</a:t>
            </a:r>
          </a:p>
          <a:p>
            <a:pPr lvl="0">
              <a:lnSpc>
                <a:spcPct val="150000"/>
              </a:lnSpc>
            </a:pPr>
            <a:r>
              <a:rPr lang="hu-HU" sz="9600" dirty="0"/>
              <a:t>A gyakorló intézmény Szervezeti és Működési Szabályzata</a:t>
            </a:r>
          </a:p>
          <a:p>
            <a:pPr>
              <a:lnSpc>
                <a:spcPct val="150000"/>
              </a:lnSpc>
            </a:pPr>
            <a:r>
              <a:rPr lang="hu-HU" sz="9600" b="1" dirty="0"/>
              <a:t> 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27911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802783" y="1933957"/>
            <a:ext cx="27761076" cy="265429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sz="14200" b="1" dirty="0">
                <a:latin typeface="Arial Bold"/>
                <a:cs typeface="Arial Bold"/>
              </a:rPr>
              <a:t>A tájékoztató tartalma</a:t>
            </a:r>
            <a:endParaRPr lang="en-US" sz="14200" b="1" dirty="0">
              <a:latin typeface="Arial Bold"/>
              <a:cs typeface="Arial Bol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11388" y="6662951"/>
            <a:ext cx="31681271" cy="16642737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1143000" lvl="1" indent="-1143000">
              <a:buFont typeface="Wingdings" panose="05000000000000000000" pitchFamily="2" charset="2"/>
              <a:buChar char="v"/>
            </a:pPr>
            <a:r>
              <a:rPr lang="hu-HU" sz="9600" dirty="0"/>
              <a:t>„Fókuszban a diák”-c. kurzus koncepciója.</a:t>
            </a:r>
          </a:p>
          <a:p>
            <a:pPr marL="0" lvl="1"/>
            <a:endParaRPr lang="hu-HU" sz="9600" dirty="0"/>
          </a:p>
          <a:p>
            <a:pPr marL="1143000" lvl="1" indent="-1143000">
              <a:buFont typeface="Wingdings" panose="05000000000000000000" pitchFamily="2" charset="2"/>
              <a:buChar char="v"/>
            </a:pPr>
            <a:r>
              <a:rPr lang="hu-HU" sz="9600" dirty="0"/>
              <a:t>„Fókuszban a diák” c. kurzus feladatai, a kötelező és a választható feladatok részletes áttekintése.</a:t>
            </a:r>
          </a:p>
          <a:p>
            <a:pPr marL="0" lvl="1"/>
            <a:endParaRPr lang="hu-HU" sz="9600" dirty="0"/>
          </a:p>
          <a:p>
            <a:pPr marL="1143000" lvl="1" indent="-1143000">
              <a:buFont typeface="Wingdings" panose="05000000000000000000" pitchFamily="2" charset="2"/>
              <a:buChar char="v"/>
            </a:pPr>
            <a:r>
              <a:rPr lang="hu-HU" sz="9600" dirty="0"/>
              <a:t>„Fókuszban a diák” c. kurzus feladatainak megvalósítása, </a:t>
            </a:r>
            <a:r>
              <a:rPr lang="hu-HU" sz="9600" dirty="0" err="1"/>
              <a:t>mentorálása</a:t>
            </a:r>
            <a:r>
              <a:rPr lang="hu-HU" sz="9600" dirty="0"/>
              <a:t>. </a:t>
            </a:r>
          </a:p>
          <a:p>
            <a:pPr marL="0" lvl="1"/>
            <a:endParaRPr lang="hu-HU" sz="9600" dirty="0"/>
          </a:p>
          <a:p>
            <a:pPr marL="1143000" lvl="1" indent="-1143000">
              <a:buFont typeface="Wingdings" panose="05000000000000000000" pitchFamily="2" charset="2"/>
              <a:buChar char="v"/>
            </a:pPr>
            <a:r>
              <a:rPr lang="hu-HU" sz="9600" dirty="0"/>
              <a:t>„Fókuszban a diák” c. kurzus értékelése, reflexiók. </a:t>
            </a:r>
          </a:p>
          <a:p>
            <a:r>
              <a:rPr lang="hu-HU" sz="9600" b="1" dirty="0"/>
              <a:t> 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350279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4094" y="2004330"/>
            <a:ext cx="40233600" cy="265429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/>
            <a:r>
              <a:rPr lang="hu-HU" sz="14200" b="1" dirty="0">
                <a:latin typeface="Arial Bold"/>
              </a:rPr>
              <a:t>„Fókuszban a diák”-c. kurzus koncepciója.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11388" y="6662951"/>
            <a:ext cx="31681271" cy="15865601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9600" dirty="0"/>
              <a:t>A tantárgy oktatásának alapvető célja, hogy szocializálja a hallgatót a pedagógusi pályára. További cél, hogy a hallgató szerezzen ismereteket a pálya jellemzőiről, különös tekintettel a tanulókkal kapcsolatos tevékenységekről, ill. a tanulók tevékenységéről az oktatás és nevelés különböző színterein.</a:t>
            </a:r>
          </a:p>
          <a:p>
            <a:pPr algn="ctr">
              <a:lnSpc>
                <a:spcPct val="150000"/>
              </a:lnSpc>
            </a:pPr>
            <a:r>
              <a:rPr lang="hu-HU" sz="9600" b="1" dirty="0"/>
              <a:t> </a:t>
            </a:r>
            <a:endParaRPr lang="hu-HU" sz="9600" dirty="0"/>
          </a:p>
          <a:p>
            <a:pPr algn="ctr">
              <a:lnSpc>
                <a:spcPct val="150000"/>
              </a:lnSpc>
            </a:pPr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975397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36376" y="2850776"/>
            <a:ext cx="35930542" cy="18197009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9600" dirty="0"/>
              <a:t>A hallgató bázisiskolákban teljesíti a gyakorlatot, egyetemi mentor („e mentor”) és a bázis iskolában dolgozó iskolai mentor („i mentor”) támogatása és felügyelete alatt. A bázis iskolai gyakorlatokat a félév elején megelőzi a gyakorlatra történő felkészítés, amely az egyetemen történik, majd a hallgató az iskolában elvégzi a feladatokat az „i mentor” felügyelete, és az „e” mentor szakmai szupervíziója mellett, majd a félév végén egyetemi keretek között beszámol az elvégzett szakmai feladatok teljesítéséről.</a:t>
            </a:r>
          </a:p>
        </p:txBody>
      </p:sp>
    </p:spTree>
    <p:extLst>
      <p:ext uri="{BB962C8B-B14F-4D97-AF65-F5344CB8AC3E}">
        <p14:creationId xmlns:p14="http://schemas.microsoft.com/office/powerpoint/2010/main" val="374176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68188" y="1237129"/>
            <a:ext cx="40161483" cy="2484498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9600" b="1" i="1" dirty="0"/>
              <a:t>Kötelező feladatok áttekintése:</a:t>
            </a:r>
            <a:endParaRPr lang="hu-HU" sz="9600" b="1" dirty="0"/>
          </a:p>
          <a:p>
            <a:pPr>
              <a:lnSpc>
                <a:spcPct val="150000"/>
              </a:lnSpc>
            </a:pPr>
            <a:r>
              <a:rPr lang="hu-HU" sz="9600" dirty="0"/>
              <a:t>„Fókuszban a diák tanórán” c. gyakorlat célja, feladata, óraszáma, követelményei</a:t>
            </a:r>
          </a:p>
          <a:p>
            <a:pPr lvl="0">
              <a:lnSpc>
                <a:spcPct val="150000"/>
              </a:lnSpc>
            </a:pPr>
            <a:r>
              <a:rPr lang="hu-HU" sz="9600" dirty="0"/>
              <a:t>„Fókuszban a diák délutáni foglalkozáson” c. gyakorlat célja, feladata, óraszáma, követelményei</a:t>
            </a:r>
          </a:p>
          <a:p>
            <a:pPr>
              <a:lnSpc>
                <a:spcPct val="150000"/>
              </a:lnSpc>
            </a:pPr>
            <a:r>
              <a:rPr lang="hu-HU" sz="9600" b="1" i="1" dirty="0"/>
              <a:t>Választható feladatok áttekintése:</a:t>
            </a:r>
            <a:endParaRPr lang="hu-HU" sz="9600" b="1" dirty="0"/>
          </a:p>
          <a:p>
            <a:pPr lvl="0">
              <a:lnSpc>
                <a:spcPct val="150000"/>
              </a:lnSpc>
            </a:pPr>
            <a:r>
              <a:rPr lang="hu-HU" sz="9600" dirty="0"/>
              <a:t>„Fókuszban a diák tanórán kívüli, de iskolán belüli tevékenységben” c. gyakorlat célja, feladata, óraszáma, követelménye</a:t>
            </a:r>
          </a:p>
          <a:p>
            <a:pPr lvl="0">
              <a:lnSpc>
                <a:spcPct val="150000"/>
              </a:lnSpc>
            </a:pPr>
            <a:r>
              <a:rPr lang="hu-HU" sz="9600" dirty="0"/>
              <a:t> „Fókuszban a diák iskolán kívüli programon” célja, feladata, óraszáma, követelményei </a:t>
            </a:r>
          </a:p>
          <a:p>
            <a:pPr lvl="0">
              <a:lnSpc>
                <a:spcPct val="150000"/>
              </a:lnSpc>
            </a:pPr>
            <a:r>
              <a:rPr lang="hu-HU" sz="9600" dirty="0"/>
              <a:t>„Egyéb” c. gyakorlat célja, feladata, óraszáma, követelményei</a:t>
            </a:r>
          </a:p>
        </p:txBody>
      </p:sp>
    </p:spTree>
    <p:extLst>
      <p:ext uri="{BB962C8B-B14F-4D97-AF65-F5344CB8AC3E}">
        <p14:creationId xmlns:p14="http://schemas.microsoft.com/office/powerpoint/2010/main" val="1360592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68188" y="1237128"/>
            <a:ext cx="39534353" cy="2484498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i="1" dirty="0"/>
              <a:t>Kötelező feladatok áttekintése</a:t>
            </a:r>
          </a:p>
          <a:p>
            <a:pPr algn="ctr">
              <a:lnSpc>
                <a:spcPct val="150000"/>
              </a:lnSpc>
            </a:pPr>
            <a:endParaRPr lang="hu-HU" sz="9600" b="1" dirty="0"/>
          </a:p>
          <a:p>
            <a:pPr algn="ctr">
              <a:lnSpc>
                <a:spcPct val="150000"/>
              </a:lnSpc>
            </a:pPr>
            <a:r>
              <a:rPr lang="hu-HU" sz="9600" b="1" dirty="0"/>
              <a:t>„Fókuszban a diák tanórán”</a:t>
            </a:r>
          </a:p>
          <a:p>
            <a:pPr algn="ctr">
              <a:lnSpc>
                <a:spcPct val="150000"/>
              </a:lnSpc>
            </a:pPr>
            <a:r>
              <a:rPr lang="hu-HU" sz="9600" b="1" dirty="0"/>
              <a:t> „Fókuszban a diák délutáni foglalkozáson”</a:t>
            </a:r>
          </a:p>
          <a:p>
            <a:pPr algn="ctr">
              <a:lnSpc>
                <a:spcPct val="150000"/>
              </a:lnSpc>
            </a:pPr>
            <a:endParaRPr lang="hu-HU" sz="9600" b="1" dirty="0"/>
          </a:p>
          <a:p>
            <a:pPr algn="ctr">
              <a:lnSpc>
                <a:spcPct val="150000"/>
              </a:lnSpc>
            </a:pPr>
            <a:r>
              <a:rPr lang="hu-HU" sz="9600" dirty="0"/>
              <a:t>A hallgató előzetes tanulmányai, végzettsége, tapasztalatai, érdeklődése, „bátorsága” szerint válaszhat az 1. 2. 3. feladat közül és azt szükséges elvégeznie</a:t>
            </a:r>
            <a:r>
              <a:rPr lang="hu-HU" sz="9600" i="1" dirty="0"/>
              <a:t> (ezek közül egyet-egyet, nem követelmény az összes lehetőség elvégzése!!!).</a:t>
            </a:r>
          </a:p>
          <a:p>
            <a:pPr algn="ctr">
              <a:lnSpc>
                <a:spcPct val="150000"/>
              </a:lnSpc>
            </a:pPr>
            <a:r>
              <a:rPr lang="hu-HU" sz="9600" dirty="0"/>
              <a:t> Ezek a feladatok egy-egy tanulóra vonatkozó feladatok, nem az egész osztályra. </a:t>
            </a:r>
          </a:p>
        </p:txBody>
      </p:sp>
    </p:spTree>
    <p:extLst>
      <p:ext uri="{BB962C8B-B14F-4D97-AF65-F5344CB8AC3E}">
        <p14:creationId xmlns:p14="http://schemas.microsoft.com/office/powerpoint/2010/main" val="779906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68188" y="1237129"/>
            <a:ext cx="40161483" cy="22628991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hu-HU" sz="9600" b="1" dirty="0"/>
              <a:t>„Fókuszban a diák tanórán” c. gyakorlat </a:t>
            </a:r>
          </a:p>
          <a:p>
            <a:pPr lvl="0" algn="ctr">
              <a:lnSpc>
                <a:spcPct val="150000"/>
              </a:lnSpc>
            </a:pPr>
            <a:r>
              <a:rPr lang="hu-HU" sz="9600" b="1" dirty="0"/>
              <a:t>1. lehetőség</a:t>
            </a:r>
          </a:p>
          <a:p>
            <a:pPr lvl="0" algn="ctr">
              <a:lnSpc>
                <a:spcPct val="150000"/>
              </a:lnSpc>
            </a:pPr>
            <a:endParaRPr lang="hu-HU" sz="96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Végezzen megfigyelést két (lehetőleg a szakjával megegyező tanórán) és egy osztályfőnöki órán, gondolja át a látottakat, majd fogalmazza meg a tapasztalatait, külön-külön az órákon látottakról egy-egy diák megfigyelése segítségével. 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/>
              <a:t>Megfigyelési szempontok melléklet.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/>
              <a:t>(max.:10-10-10 pont)</a:t>
            </a:r>
            <a:endParaRPr lang="hu-HU" sz="9600" dirty="0"/>
          </a:p>
          <a:p>
            <a:pPr>
              <a:lnSpc>
                <a:spcPct val="150000"/>
              </a:lnSpc>
            </a:pP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3653151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699247" y="1344706"/>
            <a:ext cx="39910871" cy="2586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dirty="0"/>
              <a:t>„Fókuszban a diák tanórán” c. gyakorlat</a:t>
            </a:r>
          </a:p>
          <a:p>
            <a:pPr algn="ctr">
              <a:lnSpc>
                <a:spcPct val="150000"/>
              </a:lnSpc>
            </a:pPr>
            <a:r>
              <a:rPr lang="hu-HU" sz="9600" b="1" dirty="0"/>
              <a:t>2. lehetőség</a:t>
            </a:r>
          </a:p>
          <a:p>
            <a:pPr algn="ctr">
              <a:lnSpc>
                <a:spcPct val="150000"/>
              </a:lnSpc>
            </a:pPr>
            <a:endParaRPr lang="hu-HU" sz="9600" b="1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Tanulmányozzon dokumentumok alapján egy tanulót, annak iskolai, főleg tanulmányi előmenetelét, azaz végezzen áttekintést a rendelkezésre álló dokumentumok alapján (füzetek, rajzok, dolgozatok, egyéb tanulói dokumentumok pl. szakvélemény stb.), majd beszélgessen a tanulóval az iskolai tanóráiról (mely tárgyakat kedveli, miért), ezt követően fogalmazza meg tapasztalatait írásban. 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/>
              <a:t>(max.:30. pont)</a:t>
            </a:r>
            <a:endParaRPr lang="hu-HU" sz="9600" dirty="0"/>
          </a:p>
          <a:p>
            <a:pPr algn="ctr">
              <a:lnSpc>
                <a:spcPct val="150000"/>
              </a:lnSpc>
            </a:pPr>
            <a:r>
              <a:rPr lang="hu-HU" sz="9600" dirty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0443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3815</TotalTime>
  <Words>1640</Words>
  <Application>Microsoft Office PowerPoint</Application>
  <PresentationFormat>Egyéni</PresentationFormat>
  <Paragraphs>180</Paragraphs>
  <Slides>26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3" baseType="lpstr">
      <vt:lpstr>Arial</vt:lpstr>
      <vt:lpstr>Arial Bold</vt:lpstr>
      <vt:lpstr>Arial Regular</vt:lpstr>
      <vt:lpstr>Calibri</vt:lpstr>
      <vt:lpstr>Calibri Light</vt:lpstr>
      <vt:lpstr>Wingdings</vt:lpstr>
      <vt:lpstr>Office-téma</vt:lpstr>
      <vt:lpstr>PowerPoint-bemutató</vt:lpstr>
      <vt:lpstr>Beszámítás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Feltöltési határidő</vt:lpstr>
      <vt:lpstr>Pedagógusképző Központ 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coollab</dc:creator>
  <cp:lastModifiedBy>EKKE</cp:lastModifiedBy>
  <cp:revision>70</cp:revision>
  <dcterms:created xsi:type="dcterms:W3CDTF">2021-02-22T15:24:10Z</dcterms:created>
  <dcterms:modified xsi:type="dcterms:W3CDTF">2024-03-18T10:10:33Z</dcterms:modified>
</cp:coreProperties>
</file>