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56"/>
  </p:notesMasterIdLst>
  <p:handoutMasterIdLst>
    <p:handoutMasterId r:id="rId157"/>
  </p:handoutMasterIdLst>
  <p:sldIdLst>
    <p:sldId id="710" r:id="rId2"/>
    <p:sldId id="712" r:id="rId3"/>
    <p:sldId id="664" r:id="rId4"/>
    <p:sldId id="666" r:id="rId5"/>
    <p:sldId id="667" r:id="rId6"/>
    <p:sldId id="669" r:id="rId7"/>
    <p:sldId id="670" r:id="rId8"/>
    <p:sldId id="671" r:id="rId9"/>
    <p:sldId id="672" r:id="rId10"/>
    <p:sldId id="673" r:id="rId11"/>
    <p:sldId id="674" r:id="rId12"/>
    <p:sldId id="675" r:id="rId13"/>
    <p:sldId id="676" r:id="rId14"/>
    <p:sldId id="677" r:id="rId15"/>
    <p:sldId id="678" r:id="rId16"/>
    <p:sldId id="679" r:id="rId17"/>
    <p:sldId id="680" r:id="rId18"/>
    <p:sldId id="681" r:id="rId19"/>
    <p:sldId id="682" r:id="rId20"/>
    <p:sldId id="683" r:id="rId21"/>
    <p:sldId id="684" r:id="rId22"/>
    <p:sldId id="685" r:id="rId23"/>
    <p:sldId id="686" r:id="rId24"/>
    <p:sldId id="687" r:id="rId25"/>
    <p:sldId id="688" r:id="rId26"/>
    <p:sldId id="689" r:id="rId27"/>
    <p:sldId id="690" r:id="rId28"/>
    <p:sldId id="691" r:id="rId29"/>
    <p:sldId id="692" r:id="rId30"/>
    <p:sldId id="694" r:id="rId31"/>
    <p:sldId id="696" r:id="rId32"/>
    <p:sldId id="697" r:id="rId33"/>
    <p:sldId id="699" r:id="rId34"/>
    <p:sldId id="700" r:id="rId35"/>
    <p:sldId id="701" r:id="rId36"/>
    <p:sldId id="703" r:id="rId37"/>
    <p:sldId id="704" r:id="rId38"/>
    <p:sldId id="705" r:id="rId39"/>
    <p:sldId id="702" r:id="rId40"/>
    <p:sldId id="706" r:id="rId41"/>
    <p:sldId id="707" r:id="rId42"/>
    <p:sldId id="708" r:id="rId43"/>
    <p:sldId id="709" r:id="rId44"/>
    <p:sldId id="256" r:id="rId45"/>
    <p:sldId id="298" r:id="rId46"/>
    <p:sldId id="563" r:id="rId47"/>
    <p:sldId id="564" r:id="rId48"/>
    <p:sldId id="565" r:id="rId49"/>
    <p:sldId id="566" r:id="rId50"/>
    <p:sldId id="567" r:id="rId51"/>
    <p:sldId id="323" r:id="rId52"/>
    <p:sldId id="568" r:id="rId53"/>
    <p:sldId id="569" r:id="rId54"/>
    <p:sldId id="570" r:id="rId55"/>
    <p:sldId id="571" r:id="rId56"/>
    <p:sldId id="572" r:id="rId57"/>
    <p:sldId id="573" r:id="rId58"/>
    <p:sldId id="574" r:id="rId59"/>
    <p:sldId id="575" r:id="rId60"/>
    <p:sldId id="576" r:id="rId61"/>
    <p:sldId id="373" r:id="rId62"/>
    <p:sldId id="355" r:id="rId63"/>
    <p:sldId id="371" r:id="rId64"/>
    <p:sldId id="372" r:id="rId65"/>
    <p:sldId id="375" r:id="rId66"/>
    <p:sldId id="577" r:id="rId67"/>
    <p:sldId id="578" r:id="rId68"/>
    <p:sldId id="579" r:id="rId69"/>
    <p:sldId id="378" r:id="rId70"/>
    <p:sldId id="379" r:id="rId71"/>
    <p:sldId id="580" r:id="rId72"/>
    <p:sldId id="530" r:id="rId73"/>
    <p:sldId id="531" r:id="rId74"/>
    <p:sldId id="532" r:id="rId75"/>
    <p:sldId id="533" r:id="rId76"/>
    <p:sldId id="534" r:id="rId77"/>
    <p:sldId id="535" r:id="rId78"/>
    <p:sldId id="536" r:id="rId79"/>
    <p:sldId id="658" r:id="rId80"/>
    <p:sldId id="659" r:id="rId81"/>
    <p:sldId id="660" r:id="rId82"/>
    <p:sldId id="661" r:id="rId83"/>
    <p:sldId id="662" r:id="rId84"/>
    <p:sldId id="663" r:id="rId85"/>
    <p:sldId id="537" r:id="rId86"/>
    <p:sldId id="581" r:id="rId87"/>
    <p:sldId id="582" r:id="rId88"/>
    <p:sldId id="583" r:id="rId89"/>
    <p:sldId id="584" r:id="rId90"/>
    <p:sldId id="585" r:id="rId91"/>
    <p:sldId id="390" r:id="rId92"/>
    <p:sldId id="391" r:id="rId93"/>
    <p:sldId id="586" r:id="rId94"/>
    <p:sldId id="587" r:id="rId95"/>
    <p:sldId id="588" r:id="rId96"/>
    <p:sldId id="393" r:id="rId97"/>
    <p:sldId id="589" r:id="rId98"/>
    <p:sldId id="590" r:id="rId99"/>
    <p:sldId id="591" r:id="rId100"/>
    <p:sldId id="592" r:id="rId101"/>
    <p:sldId id="594" r:id="rId102"/>
    <p:sldId id="395" r:id="rId103"/>
    <p:sldId id="595" r:id="rId104"/>
    <p:sldId id="596" r:id="rId105"/>
    <p:sldId id="597" r:id="rId106"/>
    <p:sldId id="598" r:id="rId107"/>
    <p:sldId id="507" r:id="rId108"/>
    <p:sldId id="599" r:id="rId109"/>
    <p:sldId id="600" r:id="rId110"/>
    <p:sldId id="601" r:id="rId111"/>
    <p:sldId id="602" r:id="rId112"/>
    <p:sldId id="603" r:id="rId113"/>
    <p:sldId id="604" r:id="rId114"/>
    <p:sldId id="605" r:id="rId115"/>
    <p:sldId id="495" r:id="rId116"/>
    <p:sldId id="496" r:id="rId117"/>
    <p:sldId id="497" r:id="rId118"/>
    <p:sldId id="606" r:id="rId119"/>
    <p:sldId id="607" r:id="rId120"/>
    <p:sldId id="608" r:id="rId121"/>
    <p:sldId id="609" r:id="rId122"/>
    <p:sldId id="610" r:id="rId123"/>
    <p:sldId id="611" r:id="rId124"/>
    <p:sldId id="612" r:id="rId125"/>
    <p:sldId id="613" r:id="rId126"/>
    <p:sldId id="639" r:id="rId127"/>
    <p:sldId id="640" r:id="rId128"/>
    <p:sldId id="641" r:id="rId129"/>
    <p:sldId id="642" r:id="rId130"/>
    <p:sldId id="643" r:id="rId131"/>
    <p:sldId id="644" r:id="rId132"/>
    <p:sldId id="645" r:id="rId133"/>
    <p:sldId id="646" r:id="rId134"/>
    <p:sldId id="352" r:id="rId135"/>
    <p:sldId id="334" r:id="rId136"/>
    <p:sldId id="335" r:id="rId137"/>
    <p:sldId id="336" r:id="rId138"/>
    <p:sldId id="337" r:id="rId139"/>
    <p:sldId id="338" r:id="rId140"/>
    <p:sldId id="339" r:id="rId141"/>
    <p:sldId id="340" r:id="rId142"/>
    <p:sldId id="341" r:id="rId143"/>
    <p:sldId id="342" r:id="rId144"/>
    <p:sldId id="324" r:id="rId145"/>
    <p:sldId id="648" r:id="rId146"/>
    <p:sldId id="650" r:id="rId147"/>
    <p:sldId id="651" r:id="rId148"/>
    <p:sldId id="652" r:id="rId149"/>
    <p:sldId id="653" r:id="rId150"/>
    <p:sldId id="654" r:id="rId151"/>
    <p:sldId id="655" r:id="rId152"/>
    <p:sldId id="656" r:id="rId153"/>
    <p:sldId id="657" r:id="rId154"/>
    <p:sldId id="361" r:id="rId155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1F0F"/>
    <a:srgbClr val="272713"/>
    <a:srgbClr val="66FF33"/>
    <a:srgbClr val="57527A"/>
    <a:srgbClr val="5B439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éma alapján készült stílus 1 – 3. jelölőszín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4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viewProps" Target="view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theme" Target="theme/theme1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notesMaster" Target="notesMasters/notesMaster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handoutMaster" Target="handoutMasters/handout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FF9783-3A58-4F6F-B20E-C0FA86B82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3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4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790FBE1-FDEB-4DB5-8117-936D813D5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455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1A4595-B687-44F3-82CB-DB089F94C7FA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5D073E-5A88-41A1-AF4E-36CB0EEA132E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628018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B32A57-82DB-418E-8E8F-656EE2B6A006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164CEA-EE09-4E58-8D12-4A0B32B49C9C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285539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AF5E6EB-35ED-4E87-BFDC-573A5186E0DC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F9458D-7DAC-4607-B934-1461E56203FA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608671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D4C90-7B55-46BE-8E9A-4EE29C4FDB14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00B0B7-921D-40FE-B6A4-6E8AE7EE7B34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2251927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EBE509-CC36-45A5-8CF5-7967E668E9D9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020AF0-C49D-409C-83EF-8A40E6B4406C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3618310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8D714C-E00A-4217-91A2-4EBDA0332485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88C1B8-4B73-4FCC-B873-379E2FE60DDB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265481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E842D2-3A90-49E1-BD75-F6970B4C8557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D77E80-63AF-4935-8689-1AE5225B007A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3530982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000C6F-34A1-4E68-B1D4-EBAD4CEF2695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B6107B-AE4D-4816-90F7-690AF994307A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368276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21C14A-5CB2-40BA-A887-72B4BBD50D84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3886201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887FED-B072-416D-AFE5-E31564894D2A}" type="slidenum">
              <a:rPr kumimoji="0" 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3369883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085C85-A379-4D92-B7E0-8147A9F596EC}" type="slidenum">
              <a:rPr kumimoji="0" lang="hu-HU" alt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hu-HU" alt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3886200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37C973-719C-4969-845A-BB9D032606A9}" type="slidenum">
              <a:rPr kumimoji="0" lang="hu-HU" alt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hu-HU" alt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898793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DA7725-78A3-48ED-9F41-27F41F2F50D6}" type="slidenum">
              <a:rPr kumimoji="0" lang="hu-HU" altLang="hu-H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hu-HU" altLang="hu-H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3886200" y="868362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b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D9A20E-44C0-4EB0-B806-5275D7520DB1}" type="slidenum">
              <a:rPr kumimoji="0" lang="hu-HU" altLang="hu-H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hu-HU" altLang="hu-H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2885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hu-HU" altLang="en-US" noProof="0" smtClean="0"/>
              <a:t>Mintacím szerkesztése</a:t>
            </a:r>
          </a:p>
        </p:txBody>
      </p:sp>
      <p:sp>
        <p:nvSpPr>
          <p:cNvPr id="321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hu-HU" altLang="en-US" noProof="0" smtClean="0"/>
              <a:t>Alcím mintájának szerkesztése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13F32-71B1-4F1B-8779-0C73AF25CA69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6674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13F2C-3C94-46CE-BD71-E859BA71FF4D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36620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4EAEC-EBC3-4F97-9AFE-A633B71ECE4D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87181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E5906-2939-4341-892B-748386AE6A3D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990738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8C0968-E60F-47B7-902D-C3B79CD5BB56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840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32DF9-1E10-4D81-9EE8-F33D617637B0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764895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994F3-BF3A-4CB1-A73B-C3A6C39E73E1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400025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7348F-F515-4513-BA88-A8A8F8B7551B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198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A57B9-2921-46E4-86D2-EEAC590AD40B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781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33681-BF5A-4948-B220-822AE0CAEC35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91899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9371B-641A-44E4-9045-DD5A41CEAA28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39980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FFC03-90E4-4DA6-A300-E1F87B3F5B8F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23848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D8C02-9F81-4025-A77E-20926B1C227E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</p:spTree>
    <p:extLst>
      <p:ext uri="{BB962C8B-B14F-4D97-AF65-F5344CB8AC3E}">
        <p14:creationId xmlns:p14="http://schemas.microsoft.com/office/powerpoint/2010/main" val="51557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en-US" smtClean="0"/>
              <a:t>Mintacím szerkesztése</a:t>
            </a:r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en-US" smtClean="0"/>
              <a:t>Mintaszöveg szerkesztése</a:t>
            </a:r>
          </a:p>
          <a:p>
            <a:pPr lvl="1"/>
            <a:r>
              <a:rPr lang="hu-HU" altLang="en-US" smtClean="0"/>
              <a:t>Második szint</a:t>
            </a:r>
          </a:p>
          <a:p>
            <a:pPr lvl="2"/>
            <a:r>
              <a:rPr lang="hu-HU" altLang="en-US" smtClean="0"/>
              <a:t>Harmadik szint</a:t>
            </a:r>
          </a:p>
          <a:p>
            <a:pPr lvl="3"/>
            <a:r>
              <a:rPr lang="hu-HU" altLang="en-US" smtClean="0"/>
              <a:t>Negyedik szint</a:t>
            </a:r>
          </a:p>
          <a:p>
            <a:pPr lvl="4"/>
            <a:r>
              <a:rPr lang="hu-HU" altLang="en-US" smtClean="0"/>
              <a:t>Ötödik szint</a:t>
            </a:r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3205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hu-HU" altLang="en-US"/>
          </a:p>
        </p:txBody>
      </p:sp>
      <p:sp>
        <p:nvSpPr>
          <p:cNvPr id="3205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F43D51C9-2364-4B0F-8C8B-3E6DB889F83A}" type="slidenum">
              <a:rPr lang="hu-HU" altLang="en-US"/>
              <a:pPr>
                <a:defRPr/>
              </a:pPr>
              <a:t>‹#›</a:t>
            </a:fld>
            <a:endParaRPr lang="hu-HU" altLang="en-US"/>
          </a:p>
        </p:txBody>
      </p:sp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8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09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0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1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  <p:sp>
          <p:nvSpPr>
            <p:cNvPr id="311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hu-HU" altLang="hu-H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2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0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0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0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20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20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/>
      <p:bldP spid="32051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05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051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05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051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05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051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05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051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05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05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iszem.hu/sites/default/files/hatekony_tanulo.pdf" TargetMode="External"/><Relationship Id="rId2" Type="http://schemas.openxmlformats.org/officeDocument/2006/relationships/hyperlink" Target="http://okt.ektf.hu/?mm=elearning&amp;content=hunline_psz_nevtud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auti.hu/index.php/alapveto-informaciok/mi-az-autizmu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noszhangforras.hu/wp/tudaspont/hasznos-informaciok/a-cochlearis-implantac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82613" y="620688"/>
            <a:ext cx="6781800" cy="2133600"/>
          </a:xfrm>
        </p:spPr>
        <p:txBody>
          <a:bodyPr/>
          <a:lstStyle/>
          <a:p>
            <a:r>
              <a:rPr lang="hu-HU" sz="4400" dirty="0" smtClean="0"/>
              <a:t>A tanulók </a:t>
            </a:r>
            <a:r>
              <a:rPr lang="hu-HU" sz="4400" dirty="0" err="1" smtClean="0"/>
              <a:t>megsimerésének</a:t>
            </a:r>
            <a:r>
              <a:rPr lang="hu-HU" sz="4400" dirty="0" smtClean="0"/>
              <a:t> és egyéni bánásmódjának pszichológiája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5819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smtClean="0"/>
              <a:t>A hatékony </a:t>
            </a:r>
            <a:br>
              <a:rPr lang="hu-HU" smtClean="0"/>
            </a:br>
            <a:r>
              <a:rPr lang="hu-HU" smtClean="0"/>
              <a:t>tanuló megismerés alapelvei</a:t>
            </a:r>
            <a:endParaRPr lang="hu-HU" dirty="0" smtClean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360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Okai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/>
              <a:t>örökletes,</a:t>
            </a:r>
          </a:p>
          <a:p>
            <a:r>
              <a:rPr lang="hu-HU" sz="2800" dirty="0"/>
              <a:t>fogamzás előtt és után ért ártalom,</a:t>
            </a:r>
          </a:p>
          <a:p>
            <a:r>
              <a:rPr lang="hu-HU" sz="2800" dirty="0"/>
              <a:t>terhesség ideje alatti fertőző megbetegedések,</a:t>
            </a:r>
          </a:p>
          <a:p>
            <a:r>
              <a:rPr lang="hu-HU" sz="2800" dirty="0"/>
              <a:t>szülés közben jelentkező károsodás,</a:t>
            </a:r>
          </a:p>
          <a:p>
            <a:r>
              <a:rPr lang="hu-HU" sz="2800" dirty="0"/>
              <a:t>születés után fellépő ártó hatások,</a:t>
            </a:r>
          </a:p>
          <a:p>
            <a:r>
              <a:rPr lang="hu-HU" sz="2800" dirty="0"/>
              <a:t>betegség, egyes gyógyszerek hatása,</a:t>
            </a:r>
          </a:p>
          <a:p>
            <a:r>
              <a:rPr lang="hu-HU" sz="2800" dirty="0"/>
              <a:t>zajártalmak az élet bármelyik szakaszában.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397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Tünetei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077201" cy="482453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u-HU" altLang="hu-HU" sz="2800" dirty="0"/>
              <a:t>Sérül a beszédértés, hangképzés nehezített</a:t>
            </a:r>
          </a:p>
          <a:p>
            <a:pPr>
              <a:lnSpc>
                <a:spcPct val="80000"/>
              </a:lnSpc>
            </a:pPr>
            <a:r>
              <a:rPr lang="hu-HU" altLang="hu-HU" sz="2800" dirty="0"/>
              <a:t>Kiejtési tempó, hangsúly sérül – érthetőséggel baj lesz</a:t>
            </a:r>
          </a:p>
          <a:p>
            <a:pPr>
              <a:lnSpc>
                <a:spcPct val="80000"/>
              </a:lnSpc>
            </a:pPr>
            <a:r>
              <a:rPr lang="hu-HU" altLang="hu-HU" sz="2800" dirty="0"/>
              <a:t>Grammatikai hibák</a:t>
            </a:r>
          </a:p>
          <a:p>
            <a:pPr>
              <a:lnSpc>
                <a:spcPct val="80000"/>
              </a:lnSpc>
            </a:pPr>
            <a:r>
              <a:rPr lang="hu-HU" altLang="hu-HU" sz="2800" dirty="0"/>
              <a:t>Szűkebb szókincs – értelmezési </a:t>
            </a:r>
            <a:r>
              <a:rPr lang="hu-HU" altLang="hu-HU" sz="2800" dirty="0" smtClean="0"/>
              <a:t>nehézség</a:t>
            </a:r>
          </a:p>
          <a:p>
            <a:pPr>
              <a:lnSpc>
                <a:spcPct val="80000"/>
              </a:lnSpc>
            </a:pPr>
            <a:r>
              <a:rPr lang="hu-HU" sz="2800" dirty="0" smtClean="0"/>
              <a:t>Később - Szövegértés </a:t>
            </a:r>
            <a:r>
              <a:rPr lang="hu-HU" sz="2800" dirty="0"/>
              <a:t>problémája </a:t>
            </a:r>
            <a:r>
              <a:rPr lang="hu-HU" sz="2800" dirty="0" smtClean="0"/>
              <a:t>olvasás </a:t>
            </a:r>
            <a:r>
              <a:rPr lang="hu-HU" sz="2800" dirty="0"/>
              <a:t>közben is </a:t>
            </a:r>
            <a:r>
              <a:rPr lang="hu-HU" sz="2800" dirty="0" smtClean="0"/>
              <a:t>jelentkezik  - olvasási nehézségek, melyek nem olvasástechnikai eredetűek</a:t>
            </a:r>
            <a:endParaRPr lang="hu-HU" altLang="hu-HU" sz="2800" dirty="0"/>
          </a:p>
          <a:p>
            <a:pPr>
              <a:lnSpc>
                <a:spcPct val="80000"/>
              </a:lnSpc>
            </a:pPr>
            <a:r>
              <a:rPr lang="hu-HU" altLang="hu-HU" sz="2800" dirty="0"/>
              <a:t>Feszültség levezetés nem meg beszéd útján - indulatkitörések</a:t>
            </a:r>
          </a:p>
        </p:txBody>
      </p:sp>
    </p:spTree>
    <p:extLst>
      <p:ext uri="{BB962C8B-B14F-4D97-AF65-F5344CB8AC3E}">
        <p14:creationId xmlns:p14="http://schemas.microsoft.com/office/powerpoint/2010/main" val="12440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60960"/>
            <a:ext cx="7543800" cy="1295400"/>
          </a:xfrm>
        </p:spPr>
        <p:txBody>
          <a:bodyPr/>
          <a:lstStyle/>
          <a:p>
            <a:pPr eaLnBrk="1" hangingPunct="1"/>
            <a:r>
              <a:rPr lang="hu-HU" altLang="hu-HU" dirty="0" smtClean="0"/>
              <a:t>Bánásmód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5183187"/>
          </a:xfrm>
        </p:spPr>
        <p:txBody>
          <a:bodyPr/>
          <a:lstStyle/>
          <a:p>
            <a:pPr eaLnBrk="1" hangingPunct="1"/>
            <a:r>
              <a:rPr lang="hu-HU" altLang="hu-HU" sz="2600" dirty="0" smtClean="0"/>
              <a:t>Általános hangerő, szokványos artikuláció!!!!!!</a:t>
            </a:r>
          </a:p>
          <a:p>
            <a:pPr eaLnBrk="1" hangingPunct="1"/>
            <a:r>
              <a:rPr lang="hu-HU" altLang="hu-HU" sz="2600" dirty="0" smtClean="0"/>
              <a:t>Szájról olvas, szemből lássa a tanárt</a:t>
            </a:r>
          </a:p>
          <a:p>
            <a:pPr eaLnBrk="1" hangingPunct="1"/>
            <a:r>
              <a:rPr lang="hu-HU" altLang="hu-HU" sz="2600" dirty="0" smtClean="0"/>
              <a:t>Táblára írni amit csak lehet</a:t>
            </a:r>
          </a:p>
          <a:p>
            <a:pPr eaLnBrk="1" hangingPunct="1"/>
            <a:r>
              <a:rPr lang="hu-HU" altLang="hu-HU" sz="2600" dirty="0" smtClean="0"/>
              <a:t>Padszomszédról másolhasson</a:t>
            </a:r>
          </a:p>
          <a:p>
            <a:pPr eaLnBrk="1" hangingPunct="1"/>
            <a:r>
              <a:rPr lang="hu-HU" altLang="hu-HU" sz="2600" dirty="0" smtClean="0"/>
              <a:t>Tanulópárok</a:t>
            </a:r>
          </a:p>
          <a:p>
            <a:pPr eaLnBrk="1" hangingPunct="1"/>
            <a:r>
              <a:rPr lang="hu-HU" altLang="hu-HU" sz="2600" dirty="0" smtClean="0"/>
              <a:t>Jelzés, ha nem érti, ismétlést kér</a:t>
            </a:r>
          </a:p>
          <a:p>
            <a:pPr eaLnBrk="1" hangingPunct="1"/>
            <a:r>
              <a:rPr lang="hu-HU" altLang="hu-HU" sz="2600" dirty="0" smtClean="0"/>
              <a:t>Vázlatot előre odaadni – erős figyelem miatt hamarabb kifárad</a:t>
            </a:r>
          </a:p>
          <a:p>
            <a:pPr eaLnBrk="1" hangingPunct="1"/>
            <a:r>
              <a:rPr lang="hu-HU" altLang="hu-HU" sz="2600" dirty="0" smtClean="0"/>
              <a:t>Kifejezéseket úgy kell tanítani, mint az idegen szavakat – szójegyzék, rövid vázlat</a:t>
            </a:r>
          </a:p>
          <a:p>
            <a:pPr eaLnBrk="1" hangingPunct="1"/>
            <a:r>
              <a:rPr lang="hu-HU" altLang="hu-HU" sz="2600" dirty="0" smtClean="0"/>
              <a:t>Empátia felébresztése a társakban – gyakran csúfolják őket, szégyenlősek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669319" cy="1280890"/>
          </a:xfrm>
        </p:spPr>
        <p:txBody>
          <a:bodyPr/>
          <a:lstStyle/>
          <a:p>
            <a:r>
              <a:rPr lang="hu-HU" dirty="0" smtClean="0"/>
              <a:t>Beszédfejlődésben akadályozott - Definíció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556792"/>
            <a:ext cx="8317391" cy="4536504"/>
          </a:xfrm>
        </p:spPr>
        <p:txBody>
          <a:bodyPr>
            <a:normAutofit/>
          </a:bodyPr>
          <a:lstStyle/>
          <a:p>
            <a:r>
              <a:rPr lang="hu-HU" sz="2400" dirty="0" smtClean="0"/>
              <a:t>a veleszületett vagy szerzett idegrendszeri működési zavarok és környezeti hatások következtében jelentős mértékű a </a:t>
            </a:r>
            <a:r>
              <a:rPr lang="hu-HU" sz="2400" dirty="0" err="1" smtClean="0"/>
              <a:t>beszédbeli</a:t>
            </a:r>
            <a:r>
              <a:rPr lang="hu-HU" sz="2400" dirty="0" smtClean="0"/>
              <a:t> akadályozottság </a:t>
            </a:r>
          </a:p>
          <a:p>
            <a:r>
              <a:rPr lang="hu-HU" sz="2400" dirty="0" smtClean="0"/>
              <a:t>Ezért átmeneti és tartós zavarok léphetnek fel a nyelvi, kommunikációs és tanulási képességekben a szociális kapcsolatok kialakításában. </a:t>
            </a:r>
          </a:p>
          <a:p>
            <a:pPr marL="0" indent="0">
              <a:buNone/>
            </a:pPr>
            <a:endParaRPr lang="hu-HU" sz="2400" dirty="0" smtClean="0"/>
          </a:p>
          <a:p>
            <a:r>
              <a:rPr lang="hu-HU" sz="2400" dirty="0" smtClean="0"/>
              <a:t>A beszédfogyatékos </a:t>
            </a:r>
            <a:r>
              <a:rPr lang="hu-HU" sz="2400" dirty="0"/>
              <a:t>gyermek ellátása a </a:t>
            </a:r>
            <a:r>
              <a:rPr lang="hu-HU" sz="2400" b="1" dirty="0">
                <a:solidFill>
                  <a:srgbClr val="FF6600"/>
                </a:solidFill>
              </a:rPr>
              <a:t>logopédus </a:t>
            </a:r>
            <a:r>
              <a:rPr lang="hu-HU" sz="2400" dirty="0"/>
              <a:t>kompetenciája</a:t>
            </a:r>
            <a:r>
              <a:rPr lang="hu-HU" sz="2000" dirty="0"/>
              <a:t> </a:t>
            </a:r>
            <a:endParaRPr lang="hu-HU" sz="2000" dirty="0" smtClean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4006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885343" cy="1280890"/>
          </a:xfrm>
        </p:spPr>
        <p:txBody>
          <a:bodyPr/>
          <a:lstStyle/>
          <a:p>
            <a:r>
              <a:rPr lang="hu-HU" dirty="0"/>
              <a:t>A beszéd-rendellenességek csoportosítása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69530"/>
            <a:ext cx="8496943" cy="534384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sz="2600" b="1" dirty="0"/>
              <a:t>A beszéd és nyelvi fejlődés </a:t>
            </a:r>
            <a:r>
              <a:rPr lang="hu-HU" sz="2600" b="1" dirty="0" smtClean="0"/>
              <a:t>zavarai</a:t>
            </a:r>
            <a:endParaRPr lang="hu-HU" sz="2600" b="1" dirty="0"/>
          </a:p>
          <a:p>
            <a:r>
              <a:rPr lang="hu-HU" b="1" dirty="0" smtClean="0"/>
              <a:t>Megkésett </a:t>
            </a:r>
            <a:r>
              <a:rPr lang="hu-HU" b="1" dirty="0"/>
              <a:t>beszédfejlődés: </a:t>
            </a:r>
            <a:r>
              <a:rPr lang="hu-HU" dirty="0" smtClean="0"/>
              <a:t>ép </a:t>
            </a:r>
            <a:r>
              <a:rPr lang="hu-HU" dirty="0"/>
              <a:t>értelmű és </a:t>
            </a:r>
            <a:r>
              <a:rPr lang="hu-HU" dirty="0" smtClean="0"/>
              <a:t>érzékszervű </a:t>
            </a:r>
            <a:r>
              <a:rPr lang="hu-HU" dirty="0"/>
              <a:t>gyermek hároméves kora után kezd el beszélni, és beszédfejlődése hároméves korában elmarad az életkori és egyéni képességeknek megfelelő beszédszinttől.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Az </a:t>
            </a:r>
            <a:r>
              <a:rPr lang="hu-HU" b="1" dirty="0"/>
              <a:t>artikuláció </a:t>
            </a:r>
            <a:r>
              <a:rPr lang="hu-HU" b="1" dirty="0" smtClean="0"/>
              <a:t>zavarai</a:t>
            </a:r>
          </a:p>
          <a:p>
            <a:r>
              <a:rPr lang="hu-HU" b="1" dirty="0" smtClean="0"/>
              <a:t>Pöszeség </a:t>
            </a:r>
            <a:r>
              <a:rPr lang="hu-HU" b="1" dirty="0"/>
              <a:t>(</a:t>
            </a:r>
            <a:r>
              <a:rPr lang="hu-HU" b="1" dirty="0" err="1"/>
              <a:t>diszlália</a:t>
            </a:r>
            <a:r>
              <a:rPr lang="hu-HU" b="1" dirty="0"/>
              <a:t>): </a:t>
            </a:r>
            <a:r>
              <a:rPr lang="hu-HU" dirty="0"/>
              <a:t>a beszédhangok helytelen ejtésének, tisztaságának olyan zavara, amelyre jellemző az ép hallás és ép beszédszervek mellett megjelenő artikulációs zavar. A tünet jellege szerint lehet kihagyás (</a:t>
            </a:r>
            <a:r>
              <a:rPr lang="hu-HU" dirty="0" err="1"/>
              <a:t>alália</a:t>
            </a:r>
            <a:r>
              <a:rPr lang="hu-HU" dirty="0"/>
              <a:t>), felcserélés (</a:t>
            </a:r>
            <a:r>
              <a:rPr lang="hu-HU" dirty="0" err="1"/>
              <a:t>paralália</a:t>
            </a:r>
            <a:r>
              <a:rPr lang="hu-HU" dirty="0"/>
              <a:t>), vagy torzítás (</a:t>
            </a:r>
            <a:r>
              <a:rPr lang="hu-HU" dirty="0" err="1"/>
              <a:t>diszlália</a:t>
            </a:r>
            <a:r>
              <a:rPr lang="hu-HU" dirty="0" smtClean="0"/>
              <a:t>).</a:t>
            </a:r>
          </a:p>
          <a:p>
            <a:r>
              <a:rPr lang="hu-HU" b="1" dirty="0" smtClean="0"/>
              <a:t>Orrhangzós </a:t>
            </a:r>
            <a:r>
              <a:rPr lang="hu-HU" b="1" dirty="0"/>
              <a:t>beszéd: </a:t>
            </a:r>
            <a:r>
              <a:rPr lang="hu-HU" dirty="0"/>
              <a:t>A tiszta hangképzést biztosító anatómiai szerkezet eltérései miatt (pl. ajak- és </a:t>
            </a:r>
            <a:r>
              <a:rPr lang="hu-HU" dirty="0" err="1"/>
              <a:t>szájpadhasadék</a:t>
            </a:r>
            <a:r>
              <a:rPr lang="hu-HU" dirty="0"/>
              <a:t> vagy orrban, orrgaratban lévő akadály miatt) a beszédhang hangszínének megváltozásáról van szó. A beszéd elveszti csengését és jellegzetesen dünnyögő, orrhangzóssá, gyakran nehezen érthetővé válik</a:t>
            </a:r>
            <a:r>
              <a:rPr lang="hu-HU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027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412776"/>
            <a:ext cx="7778824" cy="3777622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/>
              <a:t>A beszéd folyamatosságának zavarai</a:t>
            </a:r>
          </a:p>
          <a:p>
            <a:r>
              <a:rPr lang="hu-HU" sz="2400" b="1" dirty="0"/>
              <a:t>Dadogás: </a:t>
            </a:r>
            <a:r>
              <a:rPr lang="hu-HU" sz="2400" dirty="0"/>
              <a:t>A beszéd összerendezettségének zavara, amely a ritmus és az ütem felbomlásában és a beszéd görcsös szaggatottságában jelentkezik. A folyamatos beszédet megszakítások jellemzik a hang, a szótag, a szó vagy a mondat egyes részeinek ismétlése által. </a:t>
            </a:r>
          </a:p>
          <a:p>
            <a:r>
              <a:rPr lang="hu-HU" sz="2400" b="1" dirty="0"/>
              <a:t>Hadarás: </a:t>
            </a:r>
            <a:r>
              <a:rPr lang="hu-HU" sz="2400" dirty="0"/>
              <a:t>A beszéd ritmusának és ütemének zavara, melyre jellemző a rendkívüli gyorsaság, a hangok, szótagok kihagyása, a pontatlan hangképzés, a monotónia és a szegényes szókincs. Az első jelek már óvodáskorban </a:t>
            </a:r>
            <a:r>
              <a:rPr lang="hu-HU" sz="2400" dirty="0" err="1"/>
              <a:t>felismerhetőek</a:t>
            </a:r>
            <a:r>
              <a:rPr lang="hu-HU" sz="2400" dirty="0"/>
              <a:t>, de a tünetek teljes köre az iskoláskorra alakul ki.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4409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63688" y="16531"/>
            <a:ext cx="6589199" cy="1280890"/>
          </a:xfrm>
        </p:spPr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332656"/>
            <a:ext cx="8064896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b="1" dirty="0"/>
              <a:t>A hangadás </a:t>
            </a:r>
            <a:r>
              <a:rPr lang="hu-HU" b="1" dirty="0" smtClean="0"/>
              <a:t>rendellenessége</a:t>
            </a:r>
          </a:p>
          <a:p>
            <a:r>
              <a:rPr lang="hu-HU" b="1" dirty="0" smtClean="0"/>
              <a:t>Rekedtség </a:t>
            </a:r>
            <a:r>
              <a:rPr lang="hu-HU" b="1" dirty="0"/>
              <a:t>(</a:t>
            </a:r>
            <a:r>
              <a:rPr lang="hu-HU" b="1" dirty="0" err="1"/>
              <a:t>diszfónia</a:t>
            </a:r>
            <a:r>
              <a:rPr lang="hu-HU" b="1" dirty="0"/>
              <a:t>): </a:t>
            </a:r>
            <a:r>
              <a:rPr lang="hu-HU" dirty="0"/>
              <a:t>Többnyire szervi okok következményeként alakul ki, de nem minden esetben, mivel a környezeti, a pszichés okok is eredményezhetik a fátyolos, rekedt hang létrejöttét.</a:t>
            </a:r>
          </a:p>
          <a:p>
            <a:pPr marL="0" indent="0">
              <a:buNone/>
            </a:pPr>
            <a:r>
              <a:rPr lang="hu-HU" b="1" dirty="0"/>
              <a:t>A kialakult beszéd </a:t>
            </a:r>
            <a:r>
              <a:rPr lang="hu-HU" b="1" dirty="0" smtClean="0"/>
              <a:t>zavara</a:t>
            </a:r>
          </a:p>
          <a:p>
            <a:r>
              <a:rPr lang="hu-HU" b="1" dirty="0" err="1" smtClean="0"/>
              <a:t>Mutizmus</a:t>
            </a:r>
            <a:r>
              <a:rPr lang="hu-HU" b="1" dirty="0"/>
              <a:t>: </a:t>
            </a:r>
            <a:r>
              <a:rPr lang="hu-HU" dirty="0"/>
              <a:t>Választott némaság.</a:t>
            </a:r>
            <a:r>
              <a:rPr lang="hu-HU" b="1" dirty="0"/>
              <a:t> </a:t>
            </a:r>
            <a:r>
              <a:rPr lang="hu-HU" dirty="0"/>
              <a:t>A korábban már jó szinten beszélő gyermek bizonyos helyzetekben vagy feltételek között nem szólal meg. A fellépő tünetek hirtelen jelentkeznek, minden azonosítható ok vagy előzmény nélkül. A gyermek, maga dönti el, hogy kit vesz be a kommunikációs </a:t>
            </a:r>
            <a:r>
              <a:rPr lang="hu-HU" dirty="0" smtClean="0"/>
              <a:t>körbe.</a:t>
            </a:r>
          </a:p>
          <a:p>
            <a:r>
              <a:rPr lang="hu-HU" b="1" dirty="0" smtClean="0"/>
              <a:t>Afázia</a:t>
            </a:r>
            <a:r>
              <a:rPr lang="hu-HU" b="1" dirty="0"/>
              <a:t>: </a:t>
            </a:r>
            <a:r>
              <a:rPr lang="hu-HU" dirty="0"/>
              <a:t>Olyan nyelvi zavar, amely a beszédfejlődés befejeződése után lép fel és a már kialakult beszéd részleges vagy teljes elvesztését jelenti, valamilyen sérülés vagy betegség következtében. A sérülés helyétől és kiterjedtségétől függően leginkább a hangos beszéd vagy a beszédmegértés teljesítményei károsodnak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b="1" dirty="0"/>
              <a:t>Az olvasás- és írásteljesítmény </a:t>
            </a:r>
            <a:r>
              <a:rPr lang="hu-HU" b="1" dirty="0" smtClean="0"/>
              <a:t>zavara</a:t>
            </a:r>
          </a:p>
          <a:p>
            <a:r>
              <a:rPr lang="hu-HU" b="1" dirty="0" smtClean="0"/>
              <a:t>Diszlexia, Diszgráfia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3749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Bánásmód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4411662"/>
          </a:xfrm>
        </p:spPr>
        <p:txBody>
          <a:bodyPr/>
          <a:lstStyle/>
          <a:p>
            <a:pPr lvl="0"/>
            <a:r>
              <a:rPr lang="hu-HU" sz="2400" dirty="0" smtClean="0"/>
              <a:t>Beszéljen </a:t>
            </a:r>
            <a:r>
              <a:rPr lang="hu-HU" sz="2400" dirty="0"/>
              <a:t>lassabban, egyszerű, áttekinthető mondatokban a pedagógus, kerülje a tartalom nélküli verbalizmusokat.</a:t>
            </a:r>
          </a:p>
          <a:p>
            <a:pPr lvl="0"/>
            <a:r>
              <a:rPr lang="hu-HU" sz="2400" dirty="0"/>
              <a:t>Mindig pontos, nyelvileg azonos tartalmú utasításokat adjon azonos típusú feladatoknál.</a:t>
            </a:r>
          </a:p>
          <a:p>
            <a:pPr lvl="0"/>
            <a:r>
              <a:rPr lang="hu-HU" sz="2400" dirty="0" smtClean="0"/>
              <a:t>Pösze, orrhangzós, gátlásos </a:t>
            </a:r>
            <a:r>
              <a:rPr lang="hu-HU" sz="2400" dirty="0"/>
              <a:t>dadogó és </a:t>
            </a:r>
            <a:r>
              <a:rPr lang="hu-HU" sz="2400" dirty="0" err="1"/>
              <a:t>elektív</a:t>
            </a:r>
            <a:r>
              <a:rPr lang="hu-HU" sz="2400" dirty="0"/>
              <a:t> </a:t>
            </a:r>
            <a:r>
              <a:rPr lang="hu-HU" sz="2400" dirty="0" err="1"/>
              <a:t>mutista</a:t>
            </a:r>
            <a:r>
              <a:rPr lang="hu-HU" sz="2400" dirty="0"/>
              <a:t> gyermeket ne beszéltesse a pedagógus</a:t>
            </a:r>
          </a:p>
          <a:p>
            <a:pPr lvl="0"/>
            <a:r>
              <a:rPr lang="hu-HU" sz="2400" dirty="0"/>
              <a:t>Diszlexiás, diszgráfiás gyermeket inkább szóban ne írásban értékelje.</a:t>
            </a:r>
          </a:p>
          <a:p>
            <a:pPr lvl="0"/>
            <a:r>
              <a:rPr lang="hu-HU" sz="2400" dirty="0"/>
              <a:t>A nem helyesírási értékelésre szánt dolgozatokban ne javítsa a helyesírási hibákat.</a:t>
            </a:r>
          </a:p>
          <a:p>
            <a:pPr lvl="0"/>
            <a:r>
              <a:rPr lang="hu-HU" sz="2400" dirty="0"/>
              <a:t>Gyakran győződjön meg a gyermek figyelmének állapotáról, a hallottak megértéséről.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049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Mozgássérülés - Definíció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556792"/>
            <a:ext cx="8176161" cy="5112568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hu-HU" altLang="hu-HU" sz="1900" dirty="0" smtClean="0"/>
          </a:p>
          <a:p>
            <a:pPr eaLnBrk="1" hangingPunct="1">
              <a:lnSpc>
                <a:spcPct val="90000"/>
              </a:lnSpc>
            </a:pPr>
            <a:r>
              <a:rPr lang="hu-HU" altLang="hu-HU" sz="2400" dirty="0" smtClean="0"/>
              <a:t>Helyváltoztatási, helyzetváltoztatási vagy manipulációs készsége a mozgás aktív vagy passzív szervrendszerének elváltozásai miatt tartósan korlátozott</a:t>
            </a:r>
          </a:p>
          <a:p>
            <a:pPr>
              <a:lnSpc>
                <a:spcPct val="90000"/>
              </a:lnSpc>
            </a:pPr>
            <a:r>
              <a:rPr lang="hu-HU" sz="2400" dirty="0"/>
              <a:t>mozgássérültek rehabilitációjára szakosodott </a:t>
            </a:r>
            <a:r>
              <a:rPr lang="hu-HU" sz="2400" dirty="0" smtClean="0"/>
              <a:t>gyógypedagógus a </a:t>
            </a:r>
            <a:r>
              <a:rPr lang="hu-HU" sz="2400" b="1" dirty="0" err="1" smtClean="0">
                <a:solidFill>
                  <a:srgbClr val="FF6600"/>
                </a:solidFill>
              </a:rPr>
              <a:t>szomatopedagógus</a:t>
            </a:r>
            <a:r>
              <a:rPr lang="hu-HU" sz="2400" dirty="0" smtClean="0"/>
              <a:t>, </a:t>
            </a:r>
            <a:r>
              <a:rPr lang="hu-HU" sz="2400" dirty="0"/>
              <a:t>vagy </a:t>
            </a:r>
            <a:r>
              <a:rPr lang="hu-HU" sz="2400" dirty="0" smtClean="0"/>
              <a:t>konduktor</a:t>
            </a:r>
            <a:endParaRPr lang="hu-HU" altLang="hu-HU" sz="2400" dirty="0" smtClean="0"/>
          </a:p>
          <a:p>
            <a:pPr eaLnBrk="1" hangingPunct="1">
              <a:lnSpc>
                <a:spcPct val="90000"/>
              </a:lnSpc>
            </a:pP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73196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Kórformák csoportosítása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184576"/>
          </a:xfrm>
        </p:spPr>
        <p:txBody>
          <a:bodyPr>
            <a:normAutofit fontScale="70000" lnSpcReduction="20000"/>
          </a:bodyPr>
          <a:lstStyle/>
          <a:p>
            <a:endParaRPr lang="hu-HU" dirty="0"/>
          </a:p>
          <a:p>
            <a:pPr>
              <a:buFont typeface="+mj-lt"/>
              <a:buAutoNum type="arabicPeriod"/>
            </a:pPr>
            <a:r>
              <a:rPr lang="hu-HU" dirty="0"/>
              <a:t>Végtagredukciós fejlődési rendellenességek, </a:t>
            </a:r>
            <a:r>
              <a:rPr lang="hu-HU" dirty="0" smtClean="0"/>
              <a:t>szerzett végtaghiányok </a:t>
            </a:r>
          </a:p>
          <a:p>
            <a:pPr>
              <a:buFont typeface="+mj-lt"/>
              <a:buAutoNum type="arabicPeriod"/>
            </a:pPr>
            <a:r>
              <a:rPr lang="hu-HU" dirty="0" smtClean="0"/>
              <a:t>Petyhüdt </a:t>
            </a:r>
            <a:r>
              <a:rPr lang="hu-HU" dirty="0"/>
              <a:t>bénulást okozó kórformák Pld. traumás események </a:t>
            </a:r>
            <a:r>
              <a:rPr lang="hu-HU" dirty="0" smtClean="0"/>
              <a:t>következtében </a:t>
            </a:r>
            <a:r>
              <a:rPr lang="hu-HU" dirty="0"/>
              <a:t>kialakuló </a:t>
            </a:r>
            <a:r>
              <a:rPr lang="hu-HU" dirty="0" err="1"/>
              <a:t>harántlézió</a:t>
            </a:r>
            <a:r>
              <a:rPr lang="hu-HU" dirty="0"/>
              <a:t> vagy harántsérülés, illetve izombetegségek </a:t>
            </a:r>
            <a:endParaRPr lang="hu-HU" dirty="0" smtClean="0"/>
          </a:p>
          <a:p>
            <a:pPr>
              <a:buFont typeface="+mj-lt"/>
              <a:buAutoNum type="arabicPeriod"/>
            </a:pPr>
            <a:r>
              <a:rPr lang="hu-HU" dirty="0" smtClean="0"/>
              <a:t>Korai </a:t>
            </a:r>
            <a:r>
              <a:rPr lang="hu-HU" dirty="0"/>
              <a:t>agykárosodás következtében kialakult mozgászavarok </a:t>
            </a:r>
          </a:p>
          <a:p>
            <a:r>
              <a:rPr lang="hu-HU" dirty="0"/>
              <a:t>A korai agykárosodás tüneteinek főbb jellemzői: </a:t>
            </a:r>
            <a:endParaRPr lang="hu-HU" dirty="0" smtClean="0"/>
          </a:p>
          <a:p>
            <a:pPr lvl="1"/>
            <a:r>
              <a:rPr lang="hu-HU" dirty="0" smtClean="0"/>
              <a:t>(</a:t>
            </a:r>
            <a:r>
              <a:rPr lang="hu-HU" dirty="0"/>
              <a:t>1) izomtónus változás (feszes, váltakozó, gyengült); </a:t>
            </a:r>
            <a:endParaRPr lang="hu-HU" dirty="0" smtClean="0"/>
          </a:p>
          <a:p>
            <a:pPr lvl="1"/>
            <a:r>
              <a:rPr lang="hu-HU" dirty="0" smtClean="0"/>
              <a:t>(</a:t>
            </a:r>
            <a:r>
              <a:rPr lang="hu-HU" dirty="0"/>
              <a:t>2) koordináció- és egyensúlyzavar</a:t>
            </a:r>
            <a:r>
              <a:rPr lang="hu-HU" dirty="0" smtClean="0"/>
              <a:t>;</a:t>
            </a:r>
          </a:p>
          <a:p>
            <a:pPr lvl="1"/>
            <a:r>
              <a:rPr lang="hu-HU" dirty="0" smtClean="0"/>
              <a:t>(</a:t>
            </a:r>
            <a:r>
              <a:rPr lang="hu-HU" dirty="0"/>
              <a:t>3) a </a:t>
            </a:r>
            <a:r>
              <a:rPr lang="hu-HU" dirty="0" err="1"/>
              <a:t>humánspecifikus</a:t>
            </a:r>
            <a:r>
              <a:rPr lang="hu-HU" dirty="0"/>
              <a:t> mozgások zavara, akadályozottsága, esetleg képtelensége</a:t>
            </a:r>
            <a:r>
              <a:rPr lang="hu-HU" dirty="0" smtClean="0"/>
              <a:t>;</a:t>
            </a:r>
          </a:p>
          <a:p>
            <a:pPr lvl="1"/>
            <a:r>
              <a:rPr lang="hu-HU" dirty="0" smtClean="0"/>
              <a:t>(</a:t>
            </a:r>
            <a:r>
              <a:rPr lang="hu-HU" dirty="0"/>
              <a:t>4) kóros tartásformák, deformitások; </a:t>
            </a:r>
            <a:endParaRPr lang="hu-HU" dirty="0" smtClean="0"/>
          </a:p>
          <a:p>
            <a:pPr lvl="1"/>
            <a:r>
              <a:rPr lang="hu-HU" dirty="0" smtClean="0"/>
              <a:t>(</a:t>
            </a:r>
            <a:r>
              <a:rPr lang="hu-HU" dirty="0"/>
              <a:t>5) a beszéd motoros szerveinek érintettsége</a:t>
            </a:r>
            <a:r>
              <a:rPr lang="hu-HU" dirty="0" smtClean="0"/>
              <a:t>.</a:t>
            </a:r>
          </a:p>
          <a:p>
            <a:pPr lvl="1"/>
            <a:r>
              <a:rPr lang="hu-HU" dirty="0" smtClean="0"/>
              <a:t>Kiterjedése </a:t>
            </a:r>
            <a:r>
              <a:rPr lang="hu-HU" dirty="0"/>
              <a:t>szerint: </a:t>
            </a:r>
            <a:r>
              <a:rPr lang="hu-HU" dirty="0" err="1"/>
              <a:t>monoplégia</a:t>
            </a:r>
            <a:r>
              <a:rPr lang="hu-HU" dirty="0"/>
              <a:t>, </a:t>
            </a:r>
            <a:r>
              <a:rPr lang="hu-HU" dirty="0" err="1"/>
              <a:t>paraplégia</a:t>
            </a:r>
            <a:r>
              <a:rPr lang="hu-HU" dirty="0"/>
              <a:t>, </a:t>
            </a:r>
            <a:r>
              <a:rPr lang="hu-HU" dirty="0" err="1"/>
              <a:t>h</a:t>
            </a:r>
            <a:r>
              <a:rPr lang="hu-HU" dirty="0" err="1" smtClean="0"/>
              <a:t>emiplégia</a:t>
            </a:r>
            <a:r>
              <a:rPr lang="hu-HU" dirty="0"/>
              <a:t>, </a:t>
            </a:r>
            <a:r>
              <a:rPr lang="hu-HU" dirty="0" err="1"/>
              <a:t>triplégia</a:t>
            </a:r>
            <a:r>
              <a:rPr lang="hu-HU" dirty="0"/>
              <a:t>, </a:t>
            </a:r>
            <a:r>
              <a:rPr lang="hu-HU" dirty="0" err="1"/>
              <a:t>tetraplégia</a:t>
            </a:r>
            <a:r>
              <a:rPr lang="hu-HU" dirty="0"/>
              <a:t>. </a:t>
            </a:r>
            <a:endParaRPr lang="hu-HU" dirty="0" smtClean="0"/>
          </a:p>
          <a:p>
            <a:pPr>
              <a:buFont typeface="+mj-lt"/>
              <a:buAutoNum type="arabicPeriod" startAt="4"/>
            </a:pPr>
            <a:r>
              <a:rPr lang="hu-HU" dirty="0" smtClean="0"/>
              <a:t>Egyéb </a:t>
            </a:r>
            <a:r>
              <a:rPr lang="hu-HU" dirty="0"/>
              <a:t>eredetű </a:t>
            </a:r>
            <a:r>
              <a:rPr lang="hu-HU" dirty="0" err="1"/>
              <a:t>mozgáskorlátozottságot</a:t>
            </a:r>
            <a:r>
              <a:rPr lang="hu-HU" dirty="0"/>
              <a:t> okozó kórformák (kóros csonttörékenység, a gerinc, csípő vagy a láb betegségei)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79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Alapelvek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pedagógus legyen </a:t>
            </a:r>
            <a:r>
              <a:rPr lang="hu-HU" b="1" i="1" dirty="0" smtClean="0"/>
              <a:t>motivált</a:t>
            </a:r>
            <a:r>
              <a:rPr lang="hu-HU" dirty="0" smtClean="0"/>
              <a:t> a tanulók megismerésében</a:t>
            </a:r>
          </a:p>
          <a:p>
            <a:r>
              <a:rPr lang="hu-HU" dirty="0" smtClean="0"/>
              <a:t>A tanulók személyiségének megismerése </a:t>
            </a:r>
            <a:r>
              <a:rPr lang="hu-HU" b="1" i="1" dirty="0" smtClean="0"/>
              <a:t>ne legyen akció jellegű,</a:t>
            </a:r>
            <a:r>
              <a:rPr lang="hu-HU" dirty="0" smtClean="0"/>
              <a:t> ágyazódjon egy komplex pedagógiai folyamatba</a:t>
            </a:r>
          </a:p>
          <a:p>
            <a:r>
              <a:rPr lang="hu-HU" dirty="0" smtClean="0"/>
              <a:t>Törekedni kell arra, hogy a tanulók </a:t>
            </a:r>
            <a:r>
              <a:rPr lang="hu-HU" b="1" i="1" dirty="0" smtClean="0"/>
              <a:t>teljes személyiségére</a:t>
            </a:r>
            <a:r>
              <a:rPr lang="hu-HU" dirty="0" smtClean="0"/>
              <a:t> vonatkozó kép alakuljon ki</a:t>
            </a:r>
          </a:p>
          <a:p>
            <a:r>
              <a:rPr lang="hu-HU" dirty="0" smtClean="0"/>
              <a:t>A gyermek </a:t>
            </a:r>
            <a:r>
              <a:rPr lang="hu-HU" b="1" i="1" dirty="0" smtClean="0"/>
              <a:t>teljes tevékenység- és kapcsolatrendszerének </a:t>
            </a:r>
            <a:r>
              <a:rPr lang="hu-HU" dirty="0" smtClean="0"/>
              <a:t>megismerése (holisztikus elv)</a:t>
            </a:r>
          </a:p>
        </p:txBody>
      </p:sp>
    </p:spTree>
    <p:extLst>
      <p:ext uri="{BB962C8B-B14F-4D97-AF65-F5344CB8AC3E}">
        <p14:creationId xmlns:p14="http://schemas.microsoft.com/office/powerpoint/2010/main" val="16780447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Bánásmód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12776"/>
            <a:ext cx="7600097" cy="4752528"/>
          </a:xfrm>
        </p:spPr>
        <p:txBody>
          <a:bodyPr>
            <a:noAutofit/>
          </a:bodyPr>
          <a:lstStyle/>
          <a:p>
            <a:r>
              <a:rPr lang="hu-HU" altLang="hu-HU" sz="2400" dirty="0"/>
              <a:t>Akik önmagukat el tudják látni, integráltan tanulnak</a:t>
            </a:r>
          </a:p>
          <a:p>
            <a:r>
              <a:rPr lang="hu-HU" sz="2400" dirty="0" smtClean="0"/>
              <a:t>környezet </a:t>
            </a:r>
            <a:r>
              <a:rPr lang="hu-HU" sz="2400" dirty="0"/>
              <a:t>akadálymentesítése, a speciális </a:t>
            </a:r>
            <a:r>
              <a:rPr lang="hu-HU" sz="2400" dirty="0" smtClean="0"/>
              <a:t>gyógyászati </a:t>
            </a:r>
            <a:r>
              <a:rPr lang="hu-HU" sz="2400" dirty="0"/>
              <a:t>segédeszközök használatának </a:t>
            </a:r>
            <a:r>
              <a:rPr lang="hu-HU" sz="2400" dirty="0" smtClean="0"/>
              <a:t>segítése,</a:t>
            </a:r>
          </a:p>
          <a:p>
            <a:r>
              <a:rPr lang="hu-HU" altLang="hu-HU" sz="2400" dirty="0" smtClean="0"/>
              <a:t>Csak olyan tevékenység alól menteni fel, ami valóban indokolt – különben elszigetelődésüket erősítjük</a:t>
            </a:r>
          </a:p>
          <a:p>
            <a:r>
              <a:rPr lang="hu-HU" sz="2400" dirty="0"/>
              <a:t>A gyermeket az egyéni adottságaiból adódó legmagasabb szintű önállóságra nevelje.</a:t>
            </a:r>
          </a:p>
          <a:p>
            <a:r>
              <a:rPr lang="hu-HU" sz="2400" dirty="0"/>
              <a:t>A korai agykárosodás zavart okozhat a kommunikációban, ezért ügyeljen arra, hogy ne értse félre a gyermek metakommunikatív jelzéseit.</a:t>
            </a:r>
          </a:p>
          <a:p>
            <a:r>
              <a:rPr lang="hu-HU" altLang="hu-HU" sz="2400" dirty="0" smtClean="0"/>
              <a:t>mozgásfejlesztés</a:t>
            </a:r>
          </a:p>
        </p:txBody>
      </p:sp>
    </p:spTree>
    <p:extLst>
      <p:ext uri="{BB962C8B-B14F-4D97-AF65-F5344CB8AC3E}">
        <p14:creationId xmlns:p14="http://schemas.microsoft.com/office/powerpoint/2010/main" val="368735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62800" cy="1280890"/>
          </a:xfrm>
        </p:spPr>
        <p:txBody>
          <a:bodyPr/>
          <a:lstStyle/>
          <a:p>
            <a:r>
              <a:rPr lang="hu-HU" dirty="0" smtClean="0"/>
              <a:t>Értelmi fogyatékosság - Definíció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988840"/>
            <a:ext cx="8136904" cy="377762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800" dirty="0" smtClean="0"/>
              <a:t>„…jelentősen </a:t>
            </a:r>
            <a:r>
              <a:rPr lang="hu-HU" sz="2800" dirty="0"/>
              <a:t>az átlag alatti intellektuális működés jellemez, az alábbiak közül két vagy több területen társulva az alkalmazkodási készségek akadályozottságával: kommunikáció, önellátás, otthoni életmód, szociális kapcsolatok, a közösségi lehetőségek használata, önrendelkezés, a saját egészség és biztonság védelme, az elméleti ismeretek funkcionális birtoklása, a szabadidő eltöltés és a munka</a:t>
            </a:r>
            <a:r>
              <a:rPr lang="hu-HU" sz="2800" dirty="0" smtClean="0"/>
              <a:t>.”</a:t>
            </a:r>
          </a:p>
          <a:p>
            <a:pPr lvl="0"/>
            <a:r>
              <a:rPr lang="hu-HU" sz="2800" dirty="0" smtClean="0"/>
              <a:t>Fejlesztő szakembere az </a:t>
            </a:r>
            <a:r>
              <a:rPr lang="hu-HU" sz="2800" dirty="0" err="1" smtClean="0">
                <a:solidFill>
                  <a:srgbClr val="FF6600"/>
                </a:solidFill>
              </a:rPr>
              <a:t>oligofrénpedagógus</a:t>
            </a:r>
            <a:endParaRPr lang="hu-HU" sz="2800" dirty="0">
              <a:solidFill>
                <a:srgbClr val="FF66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376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Okai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556792"/>
            <a:ext cx="7922841" cy="4896544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egyetlen gén rendellenessége,</a:t>
            </a:r>
          </a:p>
          <a:p>
            <a:r>
              <a:rPr lang="hu-HU" dirty="0"/>
              <a:t>kromoszóma-rendellenesség (pl. Down-szindróma),</a:t>
            </a:r>
          </a:p>
          <a:p>
            <a:r>
              <a:rPr lang="hu-HU" dirty="0"/>
              <a:t>hiányos táplálkozás magzati kórban,</a:t>
            </a:r>
          </a:p>
          <a:p>
            <a:r>
              <a:rPr lang="hu-HU" dirty="0"/>
              <a:t>az anya terhesség alatti fertőző betegségei (pl. rubeola, HIV, szifilisz),</a:t>
            </a:r>
          </a:p>
          <a:p>
            <a:r>
              <a:rPr lang="hu-HU" dirty="0"/>
              <a:t>az anya terhesség alatti szerhasználata (pl. drog, alkohol),</a:t>
            </a:r>
          </a:p>
          <a:p>
            <a:r>
              <a:rPr lang="hu-HU" dirty="0"/>
              <a:t>koraszülöttség,</a:t>
            </a:r>
          </a:p>
          <a:p>
            <a:r>
              <a:rPr lang="hu-HU" dirty="0"/>
              <a:t>születés utáni ólomnak való kitettség,</a:t>
            </a:r>
          </a:p>
          <a:p>
            <a:r>
              <a:rPr lang="hu-HU" dirty="0"/>
              <a:t>születés utáni agyvelőgyulladás (</a:t>
            </a:r>
            <a:r>
              <a:rPr lang="hu-HU" dirty="0" err="1"/>
              <a:t>encefalitis</a:t>
            </a:r>
            <a:r>
              <a:rPr lang="hu-HU" dirty="0"/>
              <a:t>) vagy agyhártyagyulladás (</a:t>
            </a:r>
            <a:r>
              <a:rPr lang="hu-HU" dirty="0" err="1"/>
              <a:t>meningitis</a:t>
            </a:r>
            <a:r>
              <a:rPr lang="hu-HU" dirty="0"/>
              <a:t>),</a:t>
            </a:r>
          </a:p>
          <a:p>
            <a:r>
              <a:rPr lang="hu-HU" dirty="0"/>
              <a:t>születés utáni koponyasérülés,</a:t>
            </a:r>
          </a:p>
          <a:p>
            <a:r>
              <a:rPr lang="hu-HU" dirty="0"/>
              <a:t>súlyos elhanyagolás vagy </a:t>
            </a:r>
            <a:r>
              <a:rPr lang="hu-HU" dirty="0" err="1"/>
              <a:t>depriváció</a:t>
            </a:r>
            <a:r>
              <a:rPr lang="hu-HU" dirty="0"/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6951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16244" y="402853"/>
            <a:ext cx="6589199" cy="1280890"/>
          </a:xfrm>
        </p:spPr>
        <p:txBody>
          <a:bodyPr/>
          <a:lstStyle/>
          <a:p>
            <a:r>
              <a:rPr lang="hu-HU" dirty="0" smtClean="0"/>
              <a:t>Enyhe értelmi fogyatékosság IQ 50-69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719262"/>
            <a:ext cx="8424936" cy="5022105"/>
          </a:xfrm>
        </p:spPr>
        <p:txBody>
          <a:bodyPr>
            <a:normAutofit fontScale="92500" lnSpcReduction="20000"/>
          </a:bodyPr>
          <a:lstStyle/>
          <a:p>
            <a:r>
              <a:rPr lang="hu-HU" sz="2400" dirty="0" smtClean="0"/>
              <a:t>Motoros és beszédfejlődés lelassulása</a:t>
            </a:r>
          </a:p>
          <a:p>
            <a:r>
              <a:rPr lang="hu-HU" sz="2400" dirty="0" smtClean="0"/>
              <a:t>Hiányos</a:t>
            </a:r>
            <a:r>
              <a:rPr lang="hu-HU" sz="2400" dirty="0"/>
              <a:t>, szakaszos észlelés</a:t>
            </a:r>
            <a:r>
              <a:rPr lang="hu-HU" sz="2400" dirty="0" smtClean="0"/>
              <a:t>,</a:t>
            </a:r>
          </a:p>
          <a:p>
            <a:r>
              <a:rPr lang="hu-HU" sz="2400" dirty="0" smtClean="0"/>
              <a:t>Alacsony</a:t>
            </a:r>
            <a:r>
              <a:rPr lang="hu-HU" sz="2400" dirty="0"/>
              <a:t> </a:t>
            </a:r>
            <a:r>
              <a:rPr lang="hu-HU" sz="2400" i="1" dirty="0"/>
              <a:t>pszichés aktivációs szint</a:t>
            </a:r>
            <a:r>
              <a:rPr lang="hu-HU" sz="2400" dirty="0"/>
              <a:t> miatt nehezen motiválhatók, figyelmük gyorsan elterelődik, rövid ideig képesek koncentrálni</a:t>
            </a:r>
          </a:p>
          <a:p>
            <a:r>
              <a:rPr lang="hu-HU" sz="2400" dirty="0"/>
              <a:t>Megnehezíti az </a:t>
            </a:r>
            <a:r>
              <a:rPr lang="hu-HU" sz="2400" i="1" dirty="0"/>
              <a:t>ismeretszerzést</a:t>
            </a:r>
            <a:r>
              <a:rPr lang="hu-HU" sz="2400" dirty="0"/>
              <a:t> a kognitív funkciók sérülése, a pontatlan megfigyelés, a célirányos mozgások kivitelezésének nehézségei, a hibás vizuális emlékezet, a kialakulatlan dominancia, tartós figyelem és feladattartás gyengesége, nyugtalan magatartás</a:t>
            </a:r>
          </a:p>
          <a:p>
            <a:r>
              <a:rPr lang="hu-HU" sz="2400" i="1" dirty="0"/>
              <a:t>Játékuk </a:t>
            </a:r>
            <a:r>
              <a:rPr lang="hu-HU" sz="2400" dirty="0"/>
              <a:t>a kortársaikhoz képest monotonabb, kevésbé </a:t>
            </a:r>
            <a:r>
              <a:rPr lang="hu-HU" sz="2400" dirty="0" smtClean="0"/>
              <a:t>fantáziadús </a:t>
            </a:r>
          </a:p>
          <a:p>
            <a:r>
              <a:rPr lang="hu-HU" sz="2400" dirty="0" smtClean="0"/>
              <a:t>gyenge </a:t>
            </a:r>
            <a:r>
              <a:rPr lang="hu-HU" sz="2400" dirty="0"/>
              <a:t>rövid távú és </a:t>
            </a:r>
            <a:r>
              <a:rPr lang="hu-HU" sz="2400" dirty="0" smtClean="0"/>
              <a:t>megtartó </a:t>
            </a:r>
            <a:r>
              <a:rPr lang="hu-HU" sz="2400" dirty="0"/>
              <a:t>emlékezet, </a:t>
            </a:r>
          </a:p>
          <a:p>
            <a:r>
              <a:rPr lang="hu-HU" sz="2400" dirty="0" smtClean="0"/>
              <a:t>az </a:t>
            </a:r>
            <a:r>
              <a:rPr lang="hu-HU" sz="2400" dirty="0"/>
              <a:t>életkor átlagától messze elmaradó gondolkodás, </a:t>
            </a:r>
            <a:endParaRPr lang="hu-HU" sz="2400" dirty="0" smtClean="0"/>
          </a:p>
          <a:p>
            <a:r>
              <a:rPr lang="hu-HU" sz="2400" dirty="0" smtClean="0"/>
              <a:t>konkrét </a:t>
            </a:r>
            <a:r>
              <a:rPr lang="hu-HU" sz="2400" dirty="0"/>
              <a:t>értés, értelmezés, nehézkes elvonatkoztatás </a:t>
            </a:r>
            <a:endParaRPr lang="hu-HU" sz="2400" dirty="0" smtClean="0"/>
          </a:p>
          <a:p>
            <a:r>
              <a:rPr lang="hu-HU" sz="2400" dirty="0" smtClean="0"/>
              <a:t>Kifejezőkészség csökkent</a:t>
            </a:r>
          </a:p>
          <a:p>
            <a:r>
              <a:rPr lang="hu-HU" sz="2400" dirty="0" smtClean="0"/>
              <a:t>Jobb-bal irány tévesztés</a:t>
            </a:r>
          </a:p>
        </p:txBody>
      </p:sp>
    </p:spTree>
    <p:extLst>
      <p:ext uri="{BB962C8B-B14F-4D97-AF65-F5344CB8AC3E}">
        <p14:creationId xmlns:p14="http://schemas.microsoft.com/office/powerpoint/2010/main" val="46945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Bánásmód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72816"/>
            <a:ext cx="8686800" cy="4896544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Megtanítani a szociális </a:t>
            </a:r>
            <a:r>
              <a:rPr lang="hu-HU" dirty="0"/>
              <a:t>viselkedés alapvető szabályait (pl. köszönés, dolgok kérése és megköszönése).</a:t>
            </a:r>
          </a:p>
          <a:p>
            <a:r>
              <a:rPr lang="hu-HU" dirty="0" smtClean="0"/>
              <a:t>Bevonni </a:t>
            </a:r>
            <a:r>
              <a:rPr lang="hu-HU" dirty="0"/>
              <a:t>a mindennapi tevékenységekbe. Kapjon a fejlettségi szintjének megfelelő feladatokat.</a:t>
            </a:r>
          </a:p>
          <a:p>
            <a:r>
              <a:rPr lang="hu-HU" dirty="0" smtClean="0"/>
              <a:t>Motiválja </a:t>
            </a:r>
            <a:r>
              <a:rPr lang="hu-HU" dirty="0"/>
              <a:t>a gyermekeket a közös szereplésen való részvételre, de vegye figyelembe, hogy van olyan gyermek, akit zavar a tömeg.</a:t>
            </a:r>
          </a:p>
          <a:p>
            <a:r>
              <a:rPr lang="hu-HU" dirty="0"/>
              <a:t>Nyújtson segítséget az önkiszolgálás területén.</a:t>
            </a:r>
          </a:p>
          <a:p>
            <a:r>
              <a:rPr lang="hu-HU" dirty="0"/>
              <a:t>Vegye figyelembe, hogy a higiénés szokások kialakítását nehezíti, hogy az értelmileg akadályozott gyermek nem tudja pontosan végrehajtani a mozdulatokat, és figyelme könnyen elterelődik (pl. pancsolnak kézmosás helyett) vagy kihagy a folyamatból mozdulatokat (pl. elfelejtenek kezet törölni).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815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Tehetséges tanulók</a:t>
            </a:r>
          </a:p>
        </p:txBody>
      </p:sp>
      <p:sp>
        <p:nvSpPr>
          <p:cNvPr id="6041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80382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artalom helye 368646"/>
          <p:cNvGrpSpPr>
            <a:grpSpLocks/>
          </p:cNvGrpSpPr>
          <p:nvPr/>
        </p:nvGrpSpPr>
        <p:grpSpPr bwMode="auto">
          <a:xfrm>
            <a:off x="458788" y="188913"/>
            <a:ext cx="8505825" cy="6480175"/>
            <a:chOff x="-64" y="10990"/>
            <a:chExt cx="11738" cy="11355"/>
          </a:xfrm>
        </p:grpSpPr>
        <p:sp>
          <p:nvSpPr>
            <p:cNvPr id="3" name="AutoShape 9"/>
            <p:cNvSpPr>
              <a:spLocks noChangeArrowheads="1"/>
            </p:cNvSpPr>
            <p:nvPr/>
          </p:nvSpPr>
          <p:spPr bwMode="auto">
            <a:xfrm>
              <a:off x="1485" y="12346"/>
              <a:ext cx="8640" cy="691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" name="_s1029"/>
            <p:cNvSpPr>
              <a:spLocks noChangeArrowheads="1" noTextEdit="1"/>
            </p:cNvSpPr>
            <p:nvPr/>
          </p:nvSpPr>
          <p:spPr bwMode="auto">
            <a:xfrm>
              <a:off x="4185" y="13814"/>
              <a:ext cx="3240" cy="3240"/>
            </a:xfrm>
            <a:prstGeom prst="ellipse">
              <a:avLst/>
            </a:prstGeom>
            <a:solidFill>
              <a:srgbClr val="333399">
                <a:alpha val="50000"/>
              </a:srgbClr>
            </a:solidFill>
            <a:ln w="467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5" name="_s1030"/>
            <p:cNvSpPr>
              <a:spLocks noChangeArrowheads="1"/>
            </p:cNvSpPr>
            <p:nvPr/>
          </p:nvSpPr>
          <p:spPr bwMode="auto">
            <a:xfrm>
              <a:off x="4638" y="12680"/>
              <a:ext cx="2335" cy="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_s1031"/>
            <p:cNvSpPr>
              <a:spLocks noChangeArrowheads="1" noTextEdit="1"/>
            </p:cNvSpPr>
            <p:nvPr/>
          </p:nvSpPr>
          <p:spPr bwMode="auto">
            <a:xfrm>
              <a:off x="5253" y="15665"/>
              <a:ext cx="3240" cy="3240"/>
            </a:xfrm>
            <a:prstGeom prst="ellipse">
              <a:avLst/>
            </a:prstGeom>
            <a:solidFill>
              <a:srgbClr val="009999">
                <a:alpha val="50000"/>
              </a:srgbClr>
            </a:solidFill>
            <a:ln w="4670">
              <a:solidFill>
                <a:srgbClr val="009999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7" name="_s1032"/>
            <p:cNvSpPr>
              <a:spLocks noChangeArrowheads="1"/>
            </p:cNvSpPr>
            <p:nvPr/>
          </p:nvSpPr>
          <p:spPr bwMode="auto">
            <a:xfrm>
              <a:off x="8557" y="18257"/>
              <a:ext cx="2335" cy="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_s1033"/>
            <p:cNvSpPr>
              <a:spLocks noChangeArrowheads="1" noTextEdit="1"/>
            </p:cNvSpPr>
            <p:nvPr/>
          </p:nvSpPr>
          <p:spPr bwMode="auto">
            <a:xfrm>
              <a:off x="3116" y="15664"/>
              <a:ext cx="3240" cy="3240"/>
            </a:xfrm>
            <a:prstGeom prst="ellipse">
              <a:avLst/>
            </a:prstGeom>
            <a:solidFill>
              <a:srgbClr val="99CC00">
                <a:alpha val="50000"/>
              </a:srgbClr>
            </a:solidFill>
            <a:ln w="4670">
              <a:solidFill>
                <a:srgbClr val="99CC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" name="_s1034"/>
            <p:cNvSpPr>
              <a:spLocks noChangeArrowheads="1"/>
            </p:cNvSpPr>
            <p:nvPr/>
          </p:nvSpPr>
          <p:spPr bwMode="auto">
            <a:xfrm>
              <a:off x="717" y="18256"/>
              <a:ext cx="2335" cy="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3339" y="17038"/>
              <a:ext cx="1671" cy="9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Kreativitás</a:t>
              </a:r>
            </a:p>
          </p:txBody>
        </p: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6011" y="16765"/>
              <a:ext cx="2353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Feladat iránti elkötelezettség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4974" y="14290"/>
              <a:ext cx="1827" cy="12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Átlag feletti intelligencia</a:t>
              </a:r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8169" y="19258"/>
              <a:ext cx="163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Szociális környezet</a:t>
              </a:r>
            </a:p>
          </p:txBody>
        </p:sp>
      </p:grpSp>
      <p:sp>
        <p:nvSpPr>
          <p:cNvPr id="1039" name="Rectangle 20"/>
          <p:cNvSpPr>
            <a:spLocks noChangeArrowheads="1"/>
          </p:cNvSpPr>
          <p:nvPr/>
        </p:nvSpPr>
        <p:spPr bwMode="auto">
          <a:xfrm>
            <a:off x="611188" y="5805488"/>
            <a:ext cx="2520950" cy="5032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altLang="hu-HU" b="1">
                <a:solidFill>
                  <a:srgbClr val="000000"/>
                </a:solidFill>
              </a:rPr>
              <a:t>Renzulli háromgyűrűs</a:t>
            </a:r>
          </a:p>
          <a:p>
            <a:pPr algn="ctr" eaLnBrk="1" hangingPunct="1"/>
            <a:r>
              <a:rPr lang="hu-HU" altLang="hu-HU" b="1">
                <a:solidFill>
                  <a:srgbClr val="000000"/>
                </a:solidFill>
              </a:rPr>
              <a:t> modellje (1977)</a:t>
            </a:r>
          </a:p>
        </p:txBody>
      </p:sp>
    </p:spTree>
    <p:extLst>
      <p:ext uri="{BB962C8B-B14F-4D97-AF65-F5344CB8AC3E}">
        <p14:creationId xmlns:p14="http://schemas.microsoft.com/office/powerpoint/2010/main" val="294733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artalom helye 393221"/>
          <p:cNvGrpSpPr>
            <a:grpSpLocks/>
          </p:cNvGrpSpPr>
          <p:nvPr/>
        </p:nvGrpSpPr>
        <p:grpSpPr bwMode="auto">
          <a:xfrm>
            <a:off x="431800" y="93663"/>
            <a:ext cx="8208963" cy="5976937"/>
            <a:chOff x="272" y="59"/>
            <a:chExt cx="5171" cy="3765"/>
          </a:xfrm>
        </p:grpSpPr>
        <p:sp>
          <p:nvSpPr>
            <p:cNvPr id="3" name="_s2052"/>
            <p:cNvSpPr>
              <a:spLocks noChangeArrowheads="1" noTextEdit="1"/>
            </p:cNvSpPr>
            <p:nvPr/>
          </p:nvSpPr>
          <p:spPr bwMode="auto">
            <a:xfrm>
              <a:off x="2151" y="698"/>
              <a:ext cx="1412" cy="1412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467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" name="_s2053"/>
            <p:cNvSpPr>
              <a:spLocks noChangeArrowheads="1"/>
            </p:cNvSpPr>
            <p:nvPr/>
          </p:nvSpPr>
          <p:spPr bwMode="auto">
            <a:xfrm>
              <a:off x="2336" y="204"/>
              <a:ext cx="1043" cy="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" name="_s2054"/>
            <p:cNvSpPr>
              <a:spLocks noChangeArrowheads="1" noTextEdit="1"/>
            </p:cNvSpPr>
            <p:nvPr/>
          </p:nvSpPr>
          <p:spPr bwMode="auto">
            <a:xfrm>
              <a:off x="2688" y="1235"/>
              <a:ext cx="1412" cy="1412"/>
            </a:xfrm>
            <a:prstGeom prst="ellipse">
              <a:avLst/>
            </a:prstGeom>
            <a:solidFill>
              <a:schemeClr val="hlink">
                <a:alpha val="50000"/>
              </a:schemeClr>
            </a:solidFill>
            <a:ln w="4670">
              <a:solidFill>
                <a:schemeClr val="hlink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6" name="_s2055"/>
            <p:cNvSpPr>
              <a:spLocks noChangeArrowheads="1"/>
            </p:cNvSpPr>
            <p:nvPr/>
          </p:nvSpPr>
          <p:spPr bwMode="auto">
            <a:xfrm>
              <a:off x="4241" y="1765"/>
              <a:ext cx="1043" cy="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_s2056"/>
            <p:cNvSpPr>
              <a:spLocks noChangeArrowheads="1" noTextEdit="1"/>
            </p:cNvSpPr>
            <p:nvPr/>
          </p:nvSpPr>
          <p:spPr bwMode="auto">
            <a:xfrm>
              <a:off x="2151" y="1772"/>
              <a:ext cx="1412" cy="1412"/>
            </a:xfrm>
            <a:prstGeom prst="ellipse">
              <a:avLst/>
            </a:prstGeom>
            <a:solidFill>
              <a:schemeClr val="folHlink">
                <a:alpha val="50000"/>
              </a:schemeClr>
            </a:solidFill>
            <a:ln w="4670">
              <a:solidFill>
                <a:schemeClr val="folHlink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8" name="_s2057"/>
            <p:cNvSpPr>
              <a:spLocks noChangeArrowheads="1"/>
            </p:cNvSpPr>
            <p:nvPr/>
          </p:nvSpPr>
          <p:spPr bwMode="auto">
            <a:xfrm>
              <a:off x="2336" y="3325"/>
              <a:ext cx="1043" cy="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_s2058"/>
            <p:cNvSpPr>
              <a:spLocks noChangeArrowheads="1" noTextEdit="1"/>
            </p:cNvSpPr>
            <p:nvPr/>
          </p:nvSpPr>
          <p:spPr bwMode="auto">
            <a:xfrm>
              <a:off x="1614" y="1235"/>
              <a:ext cx="1412" cy="1412"/>
            </a:xfrm>
            <a:prstGeom prst="ellipse">
              <a:avLst/>
            </a:prstGeom>
            <a:solidFill>
              <a:schemeClr val="folHlink">
                <a:alpha val="50000"/>
              </a:schemeClr>
            </a:solidFill>
            <a:ln w="4670">
              <a:solidFill>
                <a:schemeClr val="folHlink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" name="_s2059"/>
            <p:cNvSpPr>
              <a:spLocks noChangeArrowheads="1"/>
            </p:cNvSpPr>
            <p:nvPr/>
          </p:nvSpPr>
          <p:spPr bwMode="auto">
            <a:xfrm>
              <a:off x="430" y="1765"/>
              <a:ext cx="1043" cy="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3924300" y="1412875"/>
            <a:ext cx="151288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400" b="1"/>
              <a:t>Specifikus mentális adottságok</a:t>
            </a: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5364163" y="2781300"/>
            <a:ext cx="12239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400" b="1"/>
              <a:t>Kreativitás adottság</a:t>
            </a:r>
          </a:p>
        </p:txBody>
      </p:sp>
      <p:sp>
        <p:nvSpPr>
          <p:cNvPr id="2062" name="Text Box 17"/>
          <p:cNvSpPr txBox="1">
            <a:spLocks noChangeArrowheads="1"/>
          </p:cNvSpPr>
          <p:nvPr/>
        </p:nvSpPr>
        <p:spPr bwMode="auto">
          <a:xfrm>
            <a:off x="4140200" y="4292600"/>
            <a:ext cx="14414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400" b="1"/>
              <a:t>Motivációs adottság</a:t>
            </a:r>
          </a:p>
        </p:txBody>
      </p:sp>
      <p:sp>
        <p:nvSpPr>
          <p:cNvPr id="2063" name="Text Box 18"/>
          <p:cNvSpPr txBox="1">
            <a:spLocks noChangeArrowheads="1"/>
          </p:cNvSpPr>
          <p:nvPr/>
        </p:nvSpPr>
        <p:spPr bwMode="auto">
          <a:xfrm>
            <a:off x="2700338" y="2852738"/>
            <a:ext cx="1223962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400" b="1"/>
              <a:t>Általános értelmesség adottság</a:t>
            </a:r>
          </a:p>
        </p:txBody>
      </p:sp>
      <p:sp>
        <p:nvSpPr>
          <p:cNvPr id="2064" name="Line 20"/>
          <p:cNvSpPr>
            <a:spLocks noChangeShapeType="1"/>
          </p:cNvSpPr>
          <p:nvPr/>
        </p:nvSpPr>
        <p:spPr bwMode="auto">
          <a:xfrm>
            <a:off x="1979613" y="908050"/>
            <a:ext cx="1008062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65" name="Line 22"/>
          <p:cNvSpPr>
            <a:spLocks noChangeShapeType="1"/>
          </p:cNvSpPr>
          <p:nvPr/>
        </p:nvSpPr>
        <p:spPr bwMode="auto">
          <a:xfrm flipH="1">
            <a:off x="6084888" y="836613"/>
            <a:ext cx="935037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66" name="Line 23"/>
          <p:cNvSpPr>
            <a:spLocks noChangeShapeType="1"/>
          </p:cNvSpPr>
          <p:nvPr/>
        </p:nvSpPr>
        <p:spPr bwMode="auto">
          <a:xfrm flipV="1">
            <a:off x="1835150" y="4437063"/>
            <a:ext cx="1223963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67" name="Line 24"/>
          <p:cNvSpPr>
            <a:spLocks noChangeShapeType="1"/>
          </p:cNvSpPr>
          <p:nvPr/>
        </p:nvSpPr>
        <p:spPr bwMode="auto">
          <a:xfrm flipH="1" flipV="1">
            <a:off x="6156325" y="4437063"/>
            <a:ext cx="1223963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068" name="Text Box 25"/>
          <p:cNvSpPr txBox="1">
            <a:spLocks noChangeArrowheads="1"/>
          </p:cNvSpPr>
          <p:nvPr/>
        </p:nvSpPr>
        <p:spPr bwMode="auto">
          <a:xfrm>
            <a:off x="827088" y="4797425"/>
            <a:ext cx="12969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600" b="1"/>
              <a:t>Kortárs csoportok</a:t>
            </a:r>
          </a:p>
        </p:txBody>
      </p:sp>
      <p:sp>
        <p:nvSpPr>
          <p:cNvPr id="2069" name="Text Box 26"/>
          <p:cNvSpPr txBox="1">
            <a:spLocks noChangeArrowheads="1"/>
          </p:cNvSpPr>
          <p:nvPr/>
        </p:nvSpPr>
        <p:spPr bwMode="auto">
          <a:xfrm>
            <a:off x="7164388" y="4508500"/>
            <a:ext cx="1511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600" b="1"/>
              <a:t>Társadalom</a:t>
            </a:r>
          </a:p>
        </p:txBody>
      </p:sp>
      <p:sp>
        <p:nvSpPr>
          <p:cNvPr id="2070" name="Text Box 27"/>
          <p:cNvSpPr txBox="1">
            <a:spLocks noChangeArrowheads="1"/>
          </p:cNvSpPr>
          <p:nvPr/>
        </p:nvSpPr>
        <p:spPr bwMode="auto">
          <a:xfrm>
            <a:off x="6804025" y="1341438"/>
            <a:ext cx="1152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600" b="1"/>
              <a:t>Iskola</a:t>
            </a:r>
          </a:p>
        </p:txBody>
      </p:sp>
      <p:sp>
        <p:nvSpPr>
          <p:cNvPr id="2071" name="Text Box 28"/>
          <p:cNvSpPr txBox="1">
            <a:spLocks noChangeArrowheads="1"/>
          </p:cNvSpPr>
          <p:nvPr/>
        </p:nvSpPr>
        <p:spPr bwMode="auto">
          <a:xfrm>
            <a:off x="827088" y="1268413"/>
            <a:ext cx="1441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600" b="1"/>
              <a:t>Család</a:t>
            </a:r>
          </a:p>
        </p:txBody>
      </p:sp>
      <p:sp>
        <p:nvSpPr>
          <p:cNvPr id="2072" name="Text Box 29"/>
          <p:cNvSpPr txBox="1">
            <a:spLocks noChangeArrowheads="1"/>
          </p:cNvSpPr>
          <p:nvPr/>
        </p:nvSpPr>
        <p:spPr bwMode="auto">
          <a:xfrm>
            <a:off x="2916238" y="6021388"/>
            <a:ext cx="2808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sz="1600" b="1"/>
              <a:t>+ sorsfaktor</a:t>
            </a:r>
          </a:p>
        </p:txBody>
      </p:sp>
      <p:sp>
        <p:nvSpPr>
          <p:cNvPr id="2073" name="Text Box 30"/>
          <p:cNvSpPr txBox="1">
            <a:spLocks noChangeArrowheads="1"/>
          </p:cNvSpPr>
          <p:nvPr/>
        </p:nvSpPr>
        <p:spPr bwMode="auto">
          <a:xfrm>
            <a:off x="5003800" y="6237288"/>
            <a:ext cx="3889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b="1"/>
              <a:t>4x2+1 faktoros tálentum modell </a:t>
            </a:r>
          </a:p>
        </p:txBody>
      </p:sp>
    </p:spTree>
    <p:extLst>
      <p:ext uri="{BB962C8B-B14F-4D97-AF65-F5344CB8AC3E}">
        <p14:creationId xmlns:p14="http://schemas.microsoft.com/office/powerpoint/2010/main" val="112726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tehetséggondozás céljai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412776"/>
            <a:ext cx="6806049" cy="4247728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r>
              <a:rPr lang="hu-HU" sz="2800" dirty="0"/>
              <a:t>a tehetséges gyermek erős oldalának fejlesztése;</a:t>
            </a:r>
          </a:p>
          <a:p>
            <a:r>
              <a:rPr lang="hu-HU" sz="2800" dirty="0"/>
              <a:t>egy adott tehetséges gyermek (tehetséggel összefüggő) gyenge oldalainak kiegyenlítése;</a:t>
            </a:r>
          </a:p>
          <a:p>
            <a:r>
              <a:rPr lang="hu-HU" sz="2800" dirty="0"/>
              <a:t>„megelőzés”, „légkörjavítás”;</a:t>
            </a:r>
          </a:p>
          <a:p>
            <a:r>
              <a:rPr lang="hu-HU" sz="2800" dirty="0"/>
              <a:t>olyan területek támogatása, amelyek kiegészítik a direkt tehetségfejlesztést. (RELAXÁCIÓ) 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639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 tehetség fejlesztés stratégiái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z="2800" dirty="0" smtClean="0"/>
              <a:t>Gyorsítás, léptetés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z="2800" dirty="0" smtClean="0"/>
              <a:t>Gazdagítás, dúsítás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z="2800" dirty="0" smtClean="0"/>
              <a:t>Elkülönítés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97622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ím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179512" y="1196752"/>
            <a:ext cx="8640960" cy="4411662"/>
          </a:xfrm>
        </p:spPr>
        <p:txBody>
          <a:bodyPr/>
          <a:lstStyle/>
          <a:p>
            <a:r>
              <a:rPr lang="hu-HU" sz="2800" dirty="0" smtClean="0"/>
              <a:t>A tanulók személyiségének megismerése a </a:t>
            </a:r>
            <a:r>
              <a:rPr lang="hu-HU" sz="2800" b="1" i="1" dirty="0" smtClean="0"/>
              <a:t>humánökológia szemléletén alapuljon </a:t>
            </a:r>
            <a:r>
              <a:rPr lang="hu-HU" sz="2800" dirty="0" smtClean="0"/>
              <a:t>(</a:t>
            </a:r>
            <a:r>
              <a:rPr lang="hu-HU" sz="2800" dirty="0" err="1" smtClean="0"/>
              <a:t>intra-</a:t>
            </a:r>
            <a:r>
              <a:rPr lang="hu-HU" sz="2800" dirty="0" smtClean="0"/>
              <a:t>, </a:t>
            </a:r>
            <a:r>
              <a:rPr lang="hu-HU" sz="2800" dirty="0" err="1" smtClean="0"/>
              <a:t>interpszichés</a:t>
            </a:r>
            <a:r>
              <a:rPr lang="hu-HU" sz="2800" dirty="0" smtClean="0"/>
              <a:t> és interkulturális tényezők feltárása)</a:t>
            </a:r>
          </a:p>
          <a:p>
            <a:r>
              <a:rPr lang="hu-HU" sz="2800" dirty="0" smtClean="0"/>
              <a:t>A megismeréshez a pedagógus rendelkezzen </a:t>
            </a:r>
            <a:r>
              <a:rPr lang="hu-HU" sz="2800" b="1" i="1" dirty="0" smtClean="0"/>
              <a:t>megfelelő szakmai felkészültséggel és módszertani eszköztárral</a:t>
            </a:r>
          </a:p>
          <a:p>
            <a:r>
              <a:rPr lang="hu-HU" sz="2800" dirty="0" smtClean="0"/>
              <a:t>A megismerésnél legyen meghatározó a gyermek </a:t>
            </a:r>
            <a:r>
              <a:rPr lang="hu-HU" sz="2800" b="1" i="1" dirty="0" smtClean="0"/>
              <a:t>aktuális fejlettségi állapota</a:t>
            </a:r>
            <a:r>
              <a:rPr lang="hu-HU" sz="2800" dirty="0" smtClean="0"/>
              <a:t>, (vegyük figyelembe az életkori sajátosságokat)</a:t>
            </a:r>
          </a:p>
          <a:p>
            <a:r>
              <a:rPr lang="hu-HU" sz="2800" dirty="0" smtClean="0"/>
              <a:t>A </a:t>
            </a:r>
            <a:r>
              <a:rPr lang="hu-HU" sz="2800" b="1" i="1" dirty="0" smtClean="0"/>
              <a:t>komplex megismerésre </a:t>
            </a:r>
            <a:r>
              <a:rPr lang="hu-HU" sz="2800" dirty="0" smtClean="0"/>
              <a:t>épüljön a </a:t>
            </a:r>
            <a:r>
              <a:rPr lang="hu-HU" sz="2800" b="1" i="1" dirty="0" smtClean="0"/>
              <a:t>differenciált fejlesztés</a:t>
            </a:r>
          </a:p>
        </p:txBody>
      </p:sp>
    </p:spTree>
    <p:extLst>
      <p:ext uri="{BB962C8B-B14F-4D97-AF65-F5344CB8AC3E}">
        <p14:creationId xmlns:p14="http://schemas.microsoft.com/office/powerpoint/2010/main" val="8226053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gyorsítás lényege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2133600"/>
            <a:ext cx="7994849" cy="3777622"/>
          </a:xfrm>
        </p:spPr>
        <p:txBody>
          <a:bodyPr/>
          <a:lstStyle/>
          <a:p>
            <a:r>
              <a:rPr lang="hu-HU" altLang="hu-HU" sz="2400" dirty="0" smtClean="0"/>
              <a:t>A </a:t>
            </a:r>
            <a:r>
              <a:rPr lang="hu-HU" altLang="hu-HU" sz="2400" dirty="0"/>
              <a:t>tehetséges tanulók általában gyorsabban fejlődnek, mint társaik, s ezért biztosítani kell részükre azokat a kereteket, amelyek lehetővé teszik az egyéni tempóban /gyorsabban/ való </a:t>
            </a:r>
            <a:r>
              <a:rPr lang="hu-HU" altLang="hu-HU" sz="2400" dirty="0" smtClean="0"/>
              <a:t>haladást</a:t>
            </a:r>
          </a:p>
          <a:p>
            <a:r>
              <a:rPr lang="hu-HU" altLang="hu-HU" sz="2400" dirty="0"/>
              <a:t>A tanulmányoknak a szokásosnál rövidebb idő alatt történő elvégzését jelenti.</a:t>
            </a:r>
          </a:p>
          <a:p>
            <a:endParaRPr lang="hu-HU" alt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499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 smtClean="0"/>
              <a:t>Gyorsítás fajtái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846691" y="1484784"/>
            <a:ext cx="7706816" cy="4968552"/>
          </a:xfrm>
        </p:spPr>
        <p:txBody>
          <a:bodyPr>
            <a:normAutofit fontScale="92500" lnSpcReduction="10000"/>
          </a:bodyPr>
          <a:lstStyle/>
          <a:p>
            <a:r>
              <a:rPr lang="hu-HU" altLang="hu-HU" sz="2400" dirty="0" smtClean="0"/>
              <a:t>Korábban iskolázzák be a gyereket</a:t>
            </a:r>
          </a:p>
          <a:p>
            <a:r>
              <a:rPr lang="hu-HU" altLang="hu-HU" sz="2400" dirty="0" smtClean="0"/>
              <a:t>Osztályugrás ( 1 év alatt 2 évet végez)</a:t>
            </a:r>
          </a:p>
          <a:p>
            <a:r>
              <a:rPr lang="hu-HU" altLang="hu-HU" sz="2400" dirty="0" err="1" smtClean="0"/>
              <a:t>Teleszkopizálás</a:t>
            </a:r>
            <a:r>
              <a:rPr lang="hu-HU" altLang="hu-HU" sz="2400" dirty="0" smtClean="0"/>
              <a:t> ( 2 év alatt 3 évet végez vagy 3 év alatt 4 évet)</a:t>
            </a:r>
          </a:p>
          <a:p>
            <a:r>
              <a:rPr lang="hu-HU" altLang="hu-HU" sz="2400" dirty="0" smtClean="0"/>
              <a:t>D-típusú osztályok. Ezek lényege, hogy összeválogatott tehetséges gyerekekkel rövidebb idő alatt /például négy év helyett három év alatt/ teljesítik az általános iskola felső tagozatának tantárgyi követelményeit.  </a:t>
            </a:r>
          </a:p>
          <a:p>
            <a:r>
              <a:rPr lang="hu-HU" altLang="hu-HU" sz="2400" dirty="0" smtClean="0"/>
              <a:t>Tanulmányi idő lerövidítése</a:t>
            </a:r>
          </a:p>
          <a:p>
            <a:r>
              <a:rPr lang="hu-HU" altLang="hu-HU" sz="2400" dirty="0" smtClean="0"/>
              <a:t>Egyetemi tanulmányok idő előtti elkezdés</a:t>
            </a:r>
          </a:p>
          <a:p>
            <a:endParaRPr lang="hu-HU" altLang="hu-HU" dirty="0" smtClean="0"/>
          </a:p>
          <a:p>
            <a:endParaRPr lang="hu-HU" altLang="hu-HU" dirty="0" smtClean="0"/>
          </a:p>
          <a:p>
            <a:r>
              <a:rPr lang="hu-HU" altLang="hu-HU" sz="2000" dirty="0" smtClean="0"/>
              <a:t>Figyelni kell a fizikális, emocionális, szociális érettségre!</a:t>
            </a:r>
          </a:p>
        </p:txBody>
      </p:sp>
    </p:spTree>
    <p:extLst>
      <p:ext uri="{BB962C8B-B14F-4D97-AF65-F5344CB8AC3E}">
        <p14:creationId xmlns:p14="http://schemas.microsoft.com/office/powerpoint/2010/main" val="63360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Gazdagítás fogalma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1988840"/>
            <a:ext cx="7384073" cy="3777622"/>
          </a:xfrm>
        </p:spPr>
        <p:txBody>
          <a:bodyPr/>
          <a:lstStyle/>
          <a:p>
            <a:r>
              <a:rPr lang="hu-HU" altLang="hu-HU" sz="2400" dirty="0"/>
              <a:t>Tartalmi szempontból a tehetséggondozásnak a legfőbb alapelve a gazdagítás /dúsítás/. </a:t>
            </a:r>
            <a:endParaRPr lang="hu-HU" altLang="hu-HU" sz="2400" dirty="0" smtClean="0"/>
          </a:p>
          <a:p>
            <a:r>
              <a:rPr lang="hu-HU" altLang="hu-HU" sz="2400" b="1" dirty="0" smtClean="0"/>
              <a:t>Célja </a:t>
            </a:r>
            <a:r>
              <a:rPr lang="hu-HU" altLang="hu-HU" sz="2400" b="1" dirty="0"/>
              <a:t>alapvetően az ismeretek és a műveletekre épülő képességek kötelező tananyagon túllépő fejlesztése.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936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hu-HU" altLang="hu-HU" dirty="0" smtClean="0"/>
              <a:t>A gazdasítás </a:t>
            </a:r>
            <a:r>
              <a:rPr lang="hu-HU" altLang="hu-HU" sz="3600" dirty="0" smtClean="0"/>
              <a:t>fajtái (</a:t>
            </a:r>
            <a:r>
              <a:rPr lang="hu-HU" altLang="hu-HU" sz="3600" dirty="0" err="1" smtClean="0"/>
              <a:t>Passow</a:t>
            </a:r>
            <a:r>
              <a:rPr lang="hu-HU" altLang="hu-HU" sz="3600" dirty="0" smtClean="0"/>
              <a:t>)</a:t>
            </a:r>
            <a:endParaRPr lang="hu-HU" altLang="hu-HU" sz="36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507413" cy="525688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u-HU" altLang="hu-HU" sz="2400" b="1" i="1" dirty="0" smtClean="0"/>
              <a:t>Mélységben </a:t>
            </a:r>
            <a:r>
              <a:rPr lang="hu-HU" altLang="hu-HU" sz="2400" b="1" i="1" dirty="0"/>
              <a:t>történő gazdagítás</a:t>
            </a:r>
            <a:r>
              <a:rPr lang="hu-HU" altLang="hu-HU" sz="2400" b="1" dirty="0"/>
              <a:t>. </a:t>
            </a:r>
            <a:r>
              <a:rPr lang="hu-HU" altLang="hu-HU" sz="2400" dirty="0"/>
              <a:t>Ennek során több lehetőséget kínálunk a tehetséges </a:t>
            </a:r>
            <a:r>
              <a:rPr lang="hu-HU" altLang="hu-HU" sz="2400" dirty="0" smtClean="0"/>
              <a:t>gyerekeknek </a:t>
            </a:r>
            <a:r>
              <a:rPr lang="hu-HU" altLang="hu-HU" sz="2400" dirty="0"/>
              <a:t>tudásuk és képességeik alkalmazására, mint általában a tanulóknak.</a:t>
            </a:r>
          </a:p>
          <a:p>
            <a:pPr>
              <a:lnSpc>
                <a:spcPct val="80000"/>
              </a:lnSpc>
            </a:pPr>
            <a:r>
              <a:rPr lang="hu-HU" altLang="hu-HU" sz="2400" dirty="0"/>
              <a:t>A </a:t>
            </a:r>
            <a:r>
              <a:rPr lang="hu-HU" altLang="hu-HU" sz="2400" b="1" i="1" dirty="0"/>
              <a:t>"tartalmi gazdagítás" </a:t>
            </a:r>
            <a:r>
              <a:rPr lang="hu-HU" altLang="hu-HU" sz="2400" b="1" dirty="0"/>
              <a:t> </a:t>
            </a:r>
            <a:r>
              <a:rPr lang="hu-HU" altLang="hu-HU" sz="2400" dirty="0"/>
              <a:t>azt jelenti, hogy a tananyagot a tanulókra érzékenyen szerkesztjük meg, figyelembe véve érdeklődésüket, szükségleteiket, s ezeket közben fejlesztjük.</a:t>
            </a:r>
          </a:p>
          <a:p>
            <a:pPr>
              <a:lnSpc>
                <a:spcPct val="80000"/>
              </a:lnSpc>
            </a:pPr>
            <a:r>
              <a:rPr lang="hu-HU" altLang="hu-HU" sz="2400" dirty="0"/>
              <a:t>A </a:t>
            </a:r>
            <a:r>
              <a:rPr lang="hu-HU" altLang="hu-HU" sz="2400" i="1" dirty="0"/>
              <a:t>"</a:t>
            </a:r>
            <a:r>
              <a:rPr lang="hu-HU" altLang="hu-HU" sz="2400" b="1" i="1" dirty="0"/>
              <a:t>feldolgozási képességek gazdagítása"</a:t>
            </a:r>
            <a:r>
              <a:rPr lang="hu-HU" altLang="hu-HU" sz="2400" dirty="0"/>
              <a:t>  elsősorban a kreatív és kritikus gondolkodás fejlesztését jelenti felfedező, illetve interdiszciplináris tevékenység közben.</a:t>
            </a:r>
          </a:p>
          <a:p>
            <a:pPr>
              <a:lnSpc>
                <a:spcPct val="80000"/>
              </a:lnSpc>
            </a:pPr>
            <a:r>
              <a:rPr lang="hu-HU" altLang="hu-HU" sz="2400" dirty="0"/>
              <a:t>A </a:t>
            </a:r>
            <a:r>
              <a:rPr lang="hu-HU" altLang="hu-HU" sz="2400" b="1" i="1" dirty="0"/>
              <a:t>"tempóban történő gazdagítás</a:t>
            </a:r>
            <a:r>
              <a:rPr lang="hu-HU" altLang="hu-HU" sz="2400" i="1" dirty="0"/>
              <a:t>"</a:t>
            </a:r>
            <a:r>
              <a:rPr lang="hu-HU" altLang="hu-HU" sz="2400" b="1" dirty="0"/>
              <a:t>  </a:t>
            </a:r>
            <a:r>
              <a:rPr lang="hu-HU" altLang="hu-HU" sz="2400" dirty="0"/>
              <a:t>a tehetséges gyerekek átlagosnál gyorsabb munkájára épül: ugyanannyi idő alatt többet képesek feldolgozni társaiknál, így kiegészítő elemeket is bevonhatunk a tanulási folyamatba.</a:t>
            </a:r>
          </a:p>
        </p:txBody>
      </p:sp>
    </p:spTree>
    <p:extLst>
      <p:ext uri="{BB962C8B-B14F-4D97-AF65-F5344CB8AC3E}">
        <p14:creationId xmlns:p14="http://schemas.microsoft.com/office/powerpoint/2010/main" val="29350083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Gazdagítás, dúsítás formái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925069" y="1628800"/>
            <a:ext cx="7634808" cy="46085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hu-HU" altLang="hu-HU" sz="2600" dirty="0" smtClean="0"/>
              <a:t>Lehet tanórán belüli differenciált foglakozás, 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dirty="0" smtClean="0"/>
              <a:t>Nagyobb szabadság, hogy jobban </a:t>
            </a:r>
            <a:r>
              <a:rPr lang="hu-HU" altLang="hu-HU" sz="2200" dirty="0" err="1" smtClean="0"/>
              <a:t>elmélyülhessen</a:t>
            </a:r>
            <a:endParaRPr lang="hu-HU" altLang="hu-HU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dirty="0" smtClean="0"/>
              <a:t>Csoportos tevékenységek pl. ötletbörze, vita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dirty="0" smtClean="0"/>
              <a:t>Igazi, életből vett problémák felvetése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dirty="0" smtClean="0"/>
              <a:t>Magyarázat, elemzés, összefüggések meglátása stb.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dirty="0" smtClean="0"/>
              <a:t>Szakkör, nyári tábor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dirty="0" smtClean="0"/>
              <a:t>Magántanár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dirty="0" smtClean="0"/>
              <a:t>Hétvégi kurzusok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600" dirty="0" smtClean="0"/>
          </a:p>
        </p:txBody>
      </p:sp>
    </p:spTree>
    <p:extLst>
      <p:ext uri="{BB962C8B-B14F-4D97-AF65-F5344CB8AC3E}">
        <p14:creationId xmlns:p14="http://schemas.microsoft.com/office/powerpoint/2010/main" val="321807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3. Elkülönítés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556792"/>
            <a:ext cx="8208912" cy="4752528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2400" dirty="0" smtClean="0"/>
              <a:t>Tehetségnevelő iskolák</a:t>
            </a:r>
          </a:p>
          <a:p>
            <a:pPr eaLnBrk="1" hangingPunct="1"/>
            <a:r>
              <a:rPr lang="hu-HU" altLang="hu-HU" sz="2400" dirty="0" smtClean="0"/>
              <a:t>Magántanuló</a:t>
            </a:r>
          </a:p>
          <a:p>
            <a:pPr eaLnBrk="1" hangingPunct="1"/>
            <a:r>
              <a:rPr lang="hu-HU" altLang="hu-HU" sz="2400" dirty="0" smtClean="0"/>
              <a:t>Szülő neveli a gyermeket</a:t>
            </a:r>
          </a:p>
          <a:p>
            <a:pPr eaLnBrk="1" hangingPunct="1"/>
            <a:r>
              <a:rPr lang="hu-HU" altLang="hu-HU" sz="2400" dirty="0" smtClean="0"/>
              <a:t>Iskolán belül speciális tehetségfejlesztő, nevelő osztályok kialakítása</a:t>
            </a:r>
          </a:p>
          <a:p>
            <a:pPr eaLnBrk="1" hangingPunct="1"/>
            <a:endParaRPr lang="hu-HU" altLang="hu-HU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hu-HU" altLang="hu-HU" sz="2400" dirty="0" smtClean="0"/>
              <a:t>Előny: intenzív fejlesztés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400" dirty="0" smtClean="0"/>
              <a:t>Hátrány: kemény verseny, </a:t>
            </a:r>
            <a:r>
              <a:rPr lang="hu-HU" altLang="hu-HU" sz="2400" dirty="0" err="1" smtClean="0"/>
              <a:t>elszigetelődés</a:t>
            </a:r>
            <a:endParaRPr lang="hu-HU" alt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317893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z="4400" smtClean="0"/>
              <a:t>Szociokulturális  eltérésekből származó problémák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9197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Hátrányos helyzetű gyerekek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0054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-243408"/>
            <a:ext cx="6589199" cy="1280890"/>
          </a:xfrm>
        </p:spPr>
        <p:txBody>
          <a:bodyPr/>
          <a:lstStyle/>
          <a:p>
            <a:r>
              <a:rPr lang="hu-HU" dirty="0" smtClean="0"/>
              <a:t>Fogalma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980728"/>
            <a:ext cx="8532439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sz="2600" dirty="0"/>
              <a:t>A</a:t>
            </a:r>
            <a:r>
              <a:rPr lang="hu-HU" sz="2600" dirty="0" smtClean="0"/>
              <a:t>z </a:t>
            </a:r>
            <a:r>
              <a:rPr lang="hu-HU" sz="2600" dirty="0"/>
              <a:t>a rendszeres gyermekvédelmi kedvezményre jogosult gyermek, aki esetében az alábbi körülmények közül egy fennáll:</a:t>
            </a:r>
          </a:p>
          <a:p>
            <a:r>
              <a:rPr lang="hu-HU" sz="2600" dirty="0" smtClean="0"/>
              <a:t>a </a:t>
            </a:r>
            <a:r>
              <a:rPr lang="hu-HU" sz="2600" dirty="0"/>
              <a:t>gyermeket együtt nevelő mindkét szülő, a gyermeket egyedül nevelő szülő, illetve a gyám legmagasabb iskolai végzettsége </a:t>
            </a:r>
            <a:r>
              <a:rPr lang="hu-HU" sz="2600" dirty="0" smtClean="0"/>
              <a:t>alapfokú</a:t>
            </a:r>
          </a:p>
          <a:p>
            <a:r>
              <a:rPr lang="hu-HU" sz="2600" dirty="0" smtClean="0"/>
              <a:t>a </a:t>
            </a:r>
            <a:r>
              <a:rPr lang="hu-HU" sz="2600" dirty="0"/>
              <a:t>gyermeket nevelő szülők bármelyike vagy a gyám a szociális törvény szerinti aktív korúak ellátására (foglalkoztatást helyettesítő támogatás vagy rendszeres szociális segély) jogosult vagy a kedvezmény igénylésének időpontját megelőző 16 hónapon belül legalább 12 hónapig álláskeresőként tartotta nyilván a munkaügyi központ- (az alacsony foglalkoztatottság fennállását az eljáró hatóság ellenőrzi)</a:t>
            </a:r>
          </a:p>
          <a:p>
            <a:r>
              <a:rPr lang="hu-HU" sz="2600" dirty="0" smtClean="0"/>
              <a:t>a </a:t>
            </a:r>
            <a:r>
              <a:rPr lang="hu-HU" sz="2600" dirty="0"/>
              <a:t>gyermek az eljárás során felvett környezettanulmány szerint félkomfortos, komfort nélküli vagy szükséglakásban, illetve olyan lakáskörülmények között él, ahol korlátozottan biztosítottak az egészséges fejlődéshez szükséges feltételek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069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Halmozottan hátrányos helyzetű gyermek: az a rendszeres gyermekvédelmi kedvezményre jogosult gyermek, aki esetében fenti három körülmény közül (alacsony iskolai végzettség; alacsony foglalkoztatottság; elégtelen lakókörnyezet, lakókörülmény) legalább kettő fennáll.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64974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tanulók megismerésének főbb lépései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70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Jellemzőjük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115617" y="1412776"/>
            <a:ext cx="7418784" cy="4498446"/>
          </a:xfrm>
        </p:spPr>
        <p:txBody>
          <a:bodyPr/>
          <a:lstStyle/>
          <a:p>
            <a:pPr eaLnBrk="1" hangingPunct="1"/>
            <a:r>
              <a:rPr lang="hu-HU" altLang="hu-HU" sz="2800" dirty="0" smtClean="0">
                <a:cs typeface="Arial" charset="0"/>
              </a:rPr>
              <a:t>≠ eltérő kulturális háttérrel</a:t>
            </a:r>
          </a:p>
          <a:p>
            <a:pPr eaLnBrk="1" hangingPunct="1"/>
            <a:r>
              <a:rPr lang="hu-HU" altLang="hu-HU" sz="2800" dirty="0" smtClean="0"/>
              <a:t>Szegény, alacsony </a:t>
            </a:r>
            <a:r>
              <a:rPr lang="hu-HU" altLang="hu-HU" sz="2800" dirty="0" err="1" smtClean="0"/>
              <a:t>szocioökonómiai</a:t>
            </a:r>
            <a:r>
              <a:rPr lang="hu-HU" altLang="hu-HU" sz="2800" dirty="0" smtClean="0"/>
              <a:t> státusszal rendelkező családok gyermekei</a:t>
            </a:r>
          </a:p>
          <a:p>
            <a:pPr eaLnBrk="1" hangingPunct="1"/>
            <a:r>
              <a:rPr lang="hu-HU" altLang="hu-HU" sz="2800" dirty="0" smtClean="0"/>
              <a:t>Testi fejlődésük sokszor nem kielégítő</a:t>
            </a:r>
          </a:p>
          <a:p>
            <a:pPr lvl="1" eaLnBrk="1" hangingPunct="1"/>
            <a:r>
              <a:rPr lang="hu-HU" altLang="hu-HU" sz="2400" dirty="0" smtClean="0"/>
              <a:t>Alacsony jövedelem, nem tudják fizetni a </a:t>
            </a:r>
            <a:r>
              <a:rPr lang="hu-HU" altLang="hu-HU" sz="2400" dirty="0" err="1" smtClean="0"/>
              <a:t>TBt</a:t>
            </a:r>
            <a:r>
              <a:rPr lang="hu-HU" altLang="hu-HU" sz="2400" dirty="0" err="1" smtClean="0">
                <a:sym typeface="Wingdings" pitchFamily="2" charset="2"/>
              </a:rPr>
              <a:t>nem</a:t>
            </a:r>
            <a:r>
              <a:rPr lang="hu-HU" altLang="hu-HU" sz="2400" dirty="0" smtClean="0">
                <a:sym typeface="Wingdings" pitchFamily="2" charset="2"/>
              </a:rPr>
              <a:t> részesülnek rendszeres orvosi, fogorvosi ellátásban</a:t>
            </a:r>
          </a:p>
          <a:p>
            <a:pPr lvl="1" eaLnBrk="1" hangingPunct="1"/>
            <a:r>
              <a:rPr lang="hu-HU" altLang="hu-HU" sz="2400" dirty="0" smtClean="0">
                <a:sym typeface="Wingdings" pitchFamily="2" charset="2"/>
              </a:rPr>
              <a:t>Egyoldalú táplálkozás, éhezés</a:t>
            </a:r>
          </a:p>
          <a:p>
            <a:pPr lvl="1" eaLnBrk="1" hangingPunct="1"/>
            <a:r>
              <a:rPr lang="hu-HU" altLang="hu-HU" sz="2400" dirty="0" smtClean="0">
                <a:sym typeface="Wingdings" pitchFamily="2" charset="2"/>
              </a:rPr>
              <a:t>Egészségtelen lakáskörülmények</a:t>
            </a:r>
          </a:p>
          <a:p>
            <a:pPr eaLnBrk="1" hangingPunct="1"/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08246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611560" y="1484784"/>
            <a:ext cx="8229600" cy="5149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800" dirty="0" smtClean="0"/>
              <a:t>A szülők a legelemibb nevelési ismeretekkel sem rendelkeznek ( kevés szeretet, figyelem, primitív nyelvű kommunikáció, kognitív fejlettségük alacsony)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dirty="0" smtClean="0"/>
              <a:t>A gyerekek nem részesülnek olyan tapasztalatokban, élményekben, melyek más gyerekek számára természetesek.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dirty="0" smtClean="0"/>
              <a:t>Kevésbé motiváltak a jó iskolai teljesítmény elérésére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400" dirty="0" smtClean="0"/>
              <a:t>Az iskolával szembeni családi attitűd negatív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400" dirty="0" smtClean="0"/>
              <a:t>A család nem tud segíteni a tanulásban </a:t>
            </a:r>
          </a:p>
          <a:p>
            <a:pPr eaLnBrk="1" hangingPunct="1">
              <a:lnSpc>
                <a:spcPct val="90000"/>
              </a:lnSpc>
            </a:pP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17722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/>
    </p:bld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700808"/>
            <a:ext cx="7562801" cy="4210414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2800" dirty="0" smtClean="0"/>
              <a:t>Pályaválasztásuk igénytelen, a szülők azt akarják, minél hamarabb keresőképes legyen. </a:t>
            </a:r>
          </a:p>
          <a:p>
            <a:pPr eaLnBrk="1" hangingPunct="1"/>
            <a:r>
              <a:rPr lang="hu-HU" altLang="hu-HU" sz="2800" dirty="0" smtClean="0"/>
              <a:t>Iskolázatlan</a:t>
            </a:r>
            <a:r>
              <a:rPr lang="hu-HU" altLang="hu-HU" sz="2800" dirty="0" smtClean="0">
                <a:sym typeface="Wingdings" pitchFamily="2" charset="2"/>
              </a:rPr>
              <a:t>korai munkavállaláskorai házasságújratermelődik a hátrányos helyzet</a:t>
            </a:r>
          </a:p>
          <a:p>
            <a:pPr eaLnBrk="1" hangingPunct="1"/>
            <a:r>
              <a:rPr lang="hu-HU" altLang="hu-HU" sz="2800" dirty="0" smtClean="0">
                <a:sym typeface="Wingdings" pitchFamily="2" charset="2"/>
              </a:rPr>
              <a:t>Nagyobb valószínűséggel élnek át szerepbizonytalanságot</a:t>
            </a:r>
            <a:r>
              <a:rPr lang="hu-HU" altLang="hu-HU" sz="2800" dirty="0" smtClean="0"/>
              <a:t> , jellemző az alacsony önértékelés, negatív identitás.</a:t>
            </a:r>
          </a:p>
        </p:txBody>
      </p:sp>
    </p:spTree>
    <p:extLst>
      <p:ext uri="{BB962C8B-B14F-4D97-AF65-F5344CB8AC3E}">
        <p14:creationId xmlns:p14="http://schemas.microsoft.com/office/powerpoint/2010/main" val="214772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Megoldás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altLang="hu-HU" sz="2800" dirty="0" smtClean="0"/>
              <a:t>Családlátogatás</a:t>
            </a:r>
          </a:p>
          <a:p>
            <a:pPr eaLnBrk="1" hangingPunct="1"/>
            <a:r>
              <a:rPr lang="hu-HU" altLang="hu-HU" sz="2800" dirty="0" smtClean="0"/>
              <a:t>Esetmegbeszéléseken való részvétel</a:t>
            </a:r>
          </a:p>
          <a:p>
            <a:pPr eaLnBrk="1" hangingPunct="1"/>
            <a:r>
              <a:rPr lang="hu-HU" altLang="hu-HU" sz="2800" dirty="0" smtClean="0"/>
              <a:t>Segítségnyújtása gyermekneveléshez</a:t>
            </a:r>
          </a:p>
          <a:p>
            <a:pPr eaLnBrk="1" hangingPunct="1"/>
            <a:r>
              <a:rPr lang="hu-HU" altLang="hu-HU" sz="2800" dirty="0" smtClean="0"/>
              <a:t>Étkezési problémák megoldása</a:t>
            </a:r>
          </a:p>
          <a:p>
            <a:pPr eaLnBrk="1" hangingPunct="1"/>
            <a:r>
              <a:rPr lang="hu-HU" altLang="hu-HU" sz="2800" dirty="0" smtClean="0"/>
              <a:t>Konzultáció szakemberekkel</a:t>
            </a:r>
          </a:p>
        </p:txBody>
      </p:sp>
    </p:spTree>
    <p:extLst>
      <p:ext uri="{BB962C8B-B14F-4D97-AF65-F5344CB8AC3E}">
        <p14:creationId xmlns:p14="http://schemas.microsoft.com/office/powerpoint/2010/main" val="248806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992937" cy="2133600"/>
          </a:xfrm>
        </p:spPr>
        <p:txBody>
          <a:bodyPr/>
          <a:lstStyle/>
          <a:p>
            <a:pPr eaLnBrk="1" hangingPunct="1"/>
            <a:r>
              <a:rPr lang="hu-HU" altLang="hu-HU" sz="4400" smtClean="0"/>
              <a:t>Magatartási és szocializációs problémák</a:t>
            </a:r>
          </a:p>
        </p:txBody>
      </p:sp>
      <p:sp>
        <p:nvSpPr>
          <p:cNvPr id="11878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Nehezen nevelhető tanulók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Nehezen nevelhető tanulók közös sajátosságai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Magatartásuk eltér az adott életkorban megkívánható helyes magatartástól.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Iskolai környezetben alkalmazkodási, beilleszkedési nehézségeik vannak.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Általánosan használt nevelési eljárások nem hatékonyak.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Magatartási problémájuk nem olyan fokú, hogy speciális elhelyezést igényelne.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Értelmi fejlettségük normális.</a:t>
            </a:r>
          </a:p>
          <a:p>
            <a:pPr eaLnBrk="1" hangingPunct="1">
              <a:lnSpc>
                <a:spcPct val="90000"/>
              </a:lnSpc>
            </a:pPr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Tünetei 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Agresszív támadó magatartás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Regresszív védekező magatartás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Erkölcsi magatartás zavarai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1. Agresszív, támadó magatartás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z="2600" smtClean="0"/>
              <a:t>A gyermekkori disszocialitás legáltalánosabban tapasztalt formája.</a:t>
            </a:r>
          </a:p>
          <a:p>
            <a:pPr eaLnBrk="1" hangingPunct="1"/>
            <a:r>
              <a:rPr lang="hu-HU" altLang="hu-HU" sz="2600" smtClean="0"/>
              <a:t>A szülők agresszív magatartása, büntetéssel, veréssel való nevelése miatt.</a:t>
            </a:r>
          </a:p>
          <a:p>
            <a:pPr eaLnBrk="1" hangingPunct="1"/>
            <a:r>
              <a:rPr lang="hu-HU" altLang="hu-HU" sz="2600" smtClean="0"/>
              <a:t>Oka lehet:</a:t>
            </a:r>
          </a:p>
          <a:p>
            <a:pPr lvl="1" eaLnBrk="1" hangingPunct="1"/>
            <a:r>
              <a:rPr lang="hu-HU" altLang="hu-HU" sz="2200" smtClean="0"/>
              <a:t>Szorongásai leküzdésére találja meg kiútként a támadást.</a:t>
            </a:r>
          </a:p>
          <a:p>
            <a:pPr lvl="1" eaLnBrk="1" hangingPunct="1"/>
            <a:r>
              <a:rPr lang="hu-HU" altLang="hu-HU" sz="2200" smtClean="0"/>
              <a:t>Frusztrációra adott válasz.</a:t>
            </a:r>
          </a:p>
          <a:p>
            <a:pPr eaLnBrk="1" hangingPunct="1"/>
            <a:r>
              <a:rPr lang="hu-HU" altLang="hu-HU" sz="2600" smtClean="0"/>
              <a:t>Különböző formákban jelentkezhet: bosszantja társait, verekszik, gúnyolódik, rombol stb.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</p:bld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2. Regresszív, védekező magatartás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Általában durva bánásmód következménye.</a:t>
            </a:r>
          </a:p>
          <a:p>
            <a:pPr eaLnBrk="1" hangingPunct="1"/>
            <a:r>
              <a:rPr lang="hu-HU" altLang="hu-HU" smtClean="0"/>
              <a:t>Kudarckerülő, magányos, passzív gyerekek.</a:t>
            </a:r>
          </a:p>
          <a:p>
            <a:pPr eaLnBrk="1" hangingPunct="1"/>
            <a:r>
              <a:rPr lang="hu-HU" altLang="hu-HU" smtClean="0"/>
              <a:t>Túlzott szorongás feladathelyzetben, önállótlanság jellemzi őket.</a:t>
            </a:r>
          </a:p>
          <a:p>
            <a:pPr eaLnBrk="1" hangingPunct="1"/>
            <a:r>
              <a:rPr lang="hu-HU" altLang="hu-HU" smtClean="0"/>
              <a:t>Sokszor nem tartják a tanárok olyan súlyosnak, mint az agresszivitást, pedig nagyobb a baj néha.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688"/>
            <a:ext cx="8964488" cy="561662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u-HU" sz="2400" dirty="0" smtClean="0"/>
              <a:t>A tanuló megismerést igénylő </a:t>
            </a:r>
            <a:r>
              <a:rPr lang="hu-HU" sz="2400" b="1" i="1" dirty="0" smtClean="0"/>
              <a:t>cél és helyzet meghatározás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400" b="1" i="1" dirty="0" smtClean="0"/>
              <a:t>Igények és célok meghatározása alapján </a:t>
            </a:r>
            <a:r>
              <a:rPr lang="hu-HU" sz="2400" dirty="0" smtClean="0"/>
              <a:t>a pszichológiai, pedagógiai, szociálpszichológiai, szociológiai </a:t>
            </a:r>
            <a:r>
              <a:rPr lang="hu-HU" sz="2400" b="1" i="1" dirty="0" smtClean="0"/>
              <a:t>ismeretek felfrissítése, kiegészítése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400" b="1" i="1" dirty="0" smtClean="0"/>
              <a:t>Módszerek, eszközök kiválasztása,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400" b="1" i="1" dirty="0" smtClean="0"/>
              <a:t>Vizsgálatok, mérések, felmérések elvégzése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400" b="1" i="1" dirty="0" smtClean="0"/>
              <a:t>A kapott adatok feldolgozása, elemzések értékelése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400" dirty="0" smtClean="0"/>
              <a:t>Az eredmények alapján a pedagógusi kompetenciába tartozó </a:t>
            </a:r>
            <a:r>
              <a:rPr lang="hu-HU" sz="2400" b="1" i="1" dirty="0" smtClean="0"/>
              <a:t>feladatok meghatározása, fejlesztési stratégia kidolgozása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400" b="1" i="1" dirty="0" smtClean="0"/>
              <a:t>Ha szükséges</a:t>
            </a:r>
            <a:r>
              <a:rPr lang="hu-HU" sz="2400" dirty="0" smtClean="0"/>
              <a:t>, a pedagógusi kompetencián kívül álló esetekben külső</a:t>
            </a:r>
            <a:r>
              <a:rPr lang="hu-HU" sz="2400" b="1" i="1" dirty="0" smtClean="0"/>
              <a:t>, adekvát kompetencia bevonása,</a:t>
            </a:r>
            <a:r>
              <a:rPr lang="hu-HU" sz="2400" dirty="0" smtClean="0"/>
              <a:t> pl.: pszichológus, családgondozó, stb.</a:t>
            </a:r>
          </a:p>
        </p:txBody>
      </p:sp>
    </p:spTree>
    <p:extLst>
      <p:ext uri="{BB962C8B-B14F-4D97-AF65-F5344CB8AC3E}">
        <p14:creationId xmlns:p14="http://schemas.microsoft.com/office/powerpoint/2010/main" val="12061328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/>
    </p:bld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3. Erkölcsi magatartás zavarai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05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600" b="1" smtClean="0"/>
              <a:t>Hazudozás</a:t>
            </a:r>
            <a:r>
              <a:rPr lang="hu-HU" altLang="hu-HU" sz="2600" smtClean="0"/>
              <a:t>: figyelembe kell venni a gyakoriságot, és az életkort. ( disszociális hazudozás: érzelmi zavar áll a háttérben, a felnőttel való szembefordulást jelenti, bizalmatlan, sértődékeny, magányos)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smtClean="0"/>
              <a:t>Lopás: gyakoriság, életkor! De más személyiségzavar kísérő tünete is lehet.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Indítéka: mások szeretetének megszerzése, kárpótlás az elvesztett kapcsolatért.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Nem anyagi javak megszerzése a cél.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Főleg felbomlott családoknál és állami gondozottaknál gyakori.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Csavargás : enyhe formában lehet  önállósodási törekvésként vagy kalandvágyként értelmezni. </a:t>
            </a:r>
          </a:p>
          <a:p>
            <a:pPr eaLnBrk="1" hangingPunct="1"/>
            <a:r>
              <a:rPr lang="hu-HU" altLang="hu-HU" smtClean="0"/>
              <a:t>Súlyosabb esetben érzelmi konfliktusok, traumák, kilátástalan élethelyzetek állnak a háttérben.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</p:bld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Kialakulás háttértényezői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None/>
            </a:pPr>
            <a:r>
              <a:rPr lang="hu-HU" altLang="hu-HU" sz="2600" smtClean="0"/>
              <a:t>A. Családi ártalmak</a:t>
            </a:r>
          </a:p>
          <a:p>
            <a:pPr marL="571500" indent="-571500" eaLnBrk="1" hangingPunct="1">
              <a:buFont typeface="Wingdings" pitchFamily="2" charset="2"/>
              <a:buNone/>
            </a:pPr>
            <a:r>
              <a:rPr lang="hu-HU" altLang="hu-HU" sz="2600" smtClean="0"/>
              <a:t>1. Kedvezőtlen családi légkör</a:t>
            </a:r>
          </a:p>
          <a:p>
            <a:pPr marL="571500" indent="-571500" eaLnBrk="1" hangingPunct="1"/>
            <a:r>
              <a:rPr lang="hu-HU" altLang="hu-HU" sz="2600" smtClean="0"/>
              <a:t>Egyedül nevelő szülő</a:t>
            </a:r>
          </a:p>
          <a:p>
            <a:pPr marL="571500" indent="-571500" eaLnBrk="1" hangingPunct="1"/>
            <a:r>
              <a:rPr lang="hu-HU" altLang="hu-HU" sz="2600" smtClean="0"/>
              <a:t>Anya-gyerek kapcsolat zavara</a:t>
            </a:r>
          </a:p>
          <a:p>
            <a:pPr marL="571500" indent="-571500" eaLnBrk="1" hangingPunct="1"/>
            <a:r>
              <a:rPr lang="hu-HU" altLang="hu-HU" sz="2600" smtClean="0"/>
              <a:t>Szülő új kapcsolata</a:t>
            </a:r>
          </a:p>
          <a:p>
            <a:pPr marL="571500" indent="-571500" eaLnBrk="1" hangingPunct="1"/>
            <a:r>
              <a:rPr lang="hu-HU" altLang="hu-HU" sz="2600" smtClean="0"/>
              <a:t>Rossz házasság,válás</a:t>
            </a:r>
          </a:p>
          <a:p>
            <a:pPr marL="571500" indent="-571500" eaLnBrk="1" hangingPunct="1"/>
            <a:r>
              <a:rPr lang="hu-HU" altLang="hu-HU" sz="2600" smtClean="0"/>
              <a:t>Örökbefogadás</a:t>
            </a:r>
          </a:p>
          <a:p>
            <a:pPr marL="571500" indent="-571500" eaLnBrk="1" hangingPunct="1"/>
            <a:r>
              <a:rPr lang="hu-HU" altLang="hu-HU" sz="2600" smtClean="0"/>
              <a:t>Züllött életmód</a:t>
            </a:r>
          </a:p>
          <a:p>
            <a:pPr marL="571500" indent="-571500" eaLnBrk="1" hangingPunct="1"/>
            <a:r>
              <a:rPr lang="hu-HU" altLang="hu-HU" sz="2600" smtClean="0"/>
              <a:t>Zaklatás, erőszak</a:t>
            </a:r>
          </a:p>
          <a:p>
            <a:pPr marL="571500" indent="-571500" eaLnBrk="1" hangingPunct="1">
              <a:buFont typeface="Wingdings" pitchFamily="2" charset="2"/>
              <a:buAutoNum type="alphaUcPeriod"/>
            </a:pPr>
            <a:endParaRPr lang="hu-HU" altLang="hu-HU" sz="2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600" smtClean="0"/>
              <a:t>2. Helytelen nevelési eljárások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A nevelés hiányzik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Túl szigorú szülő, túlzott elvárások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Kényeztető szülő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Következetlen nevelés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Kettős nevelés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Iskolának ellentmondó nevelés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600" smtClean="0"/>
              <a:t>B. Társadalmi értékrenddel ellentétes értékrendű csoport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600" smtClean="0"/>
              <a:t>C. Iskolai ártalmak: tekintélyelvű magatartás, megfélélmítés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Autizmus</a:t>
            </a:r>
          </a:p>
        </p:txBody>
      </p:sp>
      <p:sp>
        <p:nvSpPr>
          <p:cNvPr id="12902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sz="2800" dirty="0"/>
              <a:t>„Az autizmus a szociális viselkedés, a kommunikáció, a képzeleti működés és a rugalmas gondolkodás fogyatékossága”. </a:t>
            </a:r>
          </a:p>
        </p:txBody>
      </p:sp>
    </p:spTree>
    <p:extLst>
      <p:ext uri="{BB962C8B-B14F-4D97-AF65-F5344CB8AC3E}">
        <p14:creationId xmlns:p14="http://schemas.microsoft.com/office/powerpoint/2010/main" val="5192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543800" cy="1295400"/>
          </a:xfrm>
        </p:spPr>
        <p:txBody>
          <a:bodyPr/>
          <a:lstStyle/>
          <a:p>
            <a:r>
              <a:rPr lang="hu-HU" dirty="0" smtClean="0"/>
              <a:t>Jellemzőik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31640" y="1241376"/>
            <a:ext cx="7293496" cy="5616624"/>
          </a:xfrm>
        </p:spPr>
        <p:txBody>
          <a:bodyPr/>
          <a:lstStyle/>
          <a:p>
            <a:pPr marL="0" lvl="0" indent="0">
              <a:buNone/>
            </a:pPr>
            <a:r>
              <a:rPr lang="hu-HU" sz="2400" dirty="0" smtClean="0"/>
              <a:t>Primer </a:t>
            </a:r>
            <a:r>
              <a:rPr lang="hu-HU" sz="2400" dirty="0"/>
              <a:t>tünetek:</a:t>
            </a:r>
          </a:p>
          <a:p>
            <a:r>
              <a:rPr lang="hu-HU" sz="2400" dirty="0"/>
              <a:t>	A külvilág felé fordulás hiánya</a:t>
            </a:r>
          </a:p>
          <a:p>
            <a:r>
              <a:rPr lang="hu-HU" sz="2400" dirty="0"/>
              <a:t>	Az érdeklődés beszűkülése</a:t>
            </a:r>
          </a:p>
          <a:p>
            <a:r>
              <a:rPr lang="hu-HU" sz="2400" dirty="0"/>
              <a:t>	Az érzelmi élet beszűkülése</a:t>
            </a:r>
          </a:p>
          <a:p>
            <a:pPr marL="0" lvl="0" indent="0">
              <a:buNone/>
            </a:pPr>
            <a:r>
              <a:rPr lang="hu-HU" sz="2400" dirty="0"/>
              <a:t>Szekunder tünetek: (kényszerek)</a:t>
            </a:r>
          </a:p>
          <a:p>
            <a:r>
              <a:rPr lang="hu-HU" sz="2400" dirty="0"/>
              <a:t>	Beszédkényszer</a:t>
            </a:r>
          </a:p>
          <a:p>
            <a:r>
              <a:rPr lang="hu-HU" sz="2400" dirty="0"/>
              <a:t>	</a:t>
            </a:r>
            <a:r>
              <a:rPr lang="hu-HU" sz="2400" dirty="0" smtClean="0"/>
              <a:t>Mozgáskényszer, Sztereotip mozgások</a:t>
            </a:r>
            <a:endParaRPr lang="hu-HU" sz="2400" dirty="0"/>
          </a:p>
          <a:p>
            <a:r>
              <a:rPr lang="hu-HU" sz="2400" dirty="0"/>
              <a:t>	Tárgyakhoz való kényszeres ragaszkodás</a:t>
            </a: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8902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Lorna</a:t>
            </a:r>
            <a:r>
              <a:rPr lang="hu-HU" dirty="0" smtClean="0"/>
              <a:t> </a:t>
            </a:r>
            <a:r>
              <a:rPr lang="hu-HU" dirty="0" err="1" smtClean="0"/>
              <a:t>Wing</a:t>
            </a:r>
            <a:r>
              <a:rPr lang="hu-HU" dirty="0" smtClean="0"/>
              <a:t> felosztása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556792"/>
            <a:ext cx="7994849" cy="51845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b="1" dirty="0" smtClean="0"/>
              <a:t>Izolált </a:t>
            </a:r>
            <a:r>
              <a:rPr lang="hu-HU" b="1" dirty="0"/>
              <a:t>típus:</a:t>
            </a:r>
            <a:r>
              <a:rPr lang="hu-HU" dirty="0"/>
              <a:t> </a:t>
            </a:r>
            <a:endParaRPr lang="hu-HU" dirty="0" smtClean="0"/>
          </a:p>
          <a:p>
            <a:r>
              <a:rPr lang="hu-HU" dirty="0" smtClean="0"/>
              <a:t>Szociálisan </a:t>
            </a:r>
            <a:r>
              <a:rPr lang="hu-HU" dirty="0"/>
              <a:t>nem kezdeményez, a környezetről nem vesz tudomást, a közeledést elutasítja, nem érti. </a:t>
            </a:r>
            <a:endParaRPr lang="hu-HU" dirty="0" smtClean="0"/>
          </a:p>
          <a:p>
            <a:r>
              <a:rPr lang="hu-HU" dirty="0" smtClean="0"/>
              <a:t>Nem </a:t>
            </a:r>
            <a:r>
              <a:rPr lang="hu-HU" dirty="0"/>
              <a:t>vesz fel szemkontaktust, nem beszél, vagy csak sztereotip módon, funkcionális cél nélkül. </a:t>
            </a:r>
            <a:endParaRPr lang="hu-HU" dirty="0" smtClean="0"/>
          </a:p>
          <a:p>
            <a:r>
              <a:rPr lang="hu-HU" dirty="0" smtClean="0"/>
              <a:t>Gyakran </a:t>
            </a:r>
            <a:r>
              <a:rPr lang="hu-HU" dirty="0" err="1"/>
              <a:t>echolál</a:t>
            </a:r>
            <a:r>
              <a:rPr lang="hu-HU" dirty="0"/>
              <a:t>, azaz visszhangszerűen ismétel. </a:t>
            </a:r>
            <a:endParaRPr lang="hu-HU" dirty="0" smtClean="0"/>
          </a:p>
          <a:p>
            <a:r>
              <a:rPr lang="hu-HU" dirty="0" smtClean="0"/>
              <a:t>Általában </a:t>
            </a:r>
            <a:r>
              <a:rPr lang="hu-HU" dirty="0"/>
              <a:t>értelmi fogyatékos, gyakori az ingerfeldolgozás zavara (pl. fokozott zajérzékenység). </a:t>
            </a:r>
            <a:endParaRPr lang="hu-HU" dirty="0" smtClean="0"/>
          </a:p>
          <a:p>
            <a:r>
              <a:rPr lang="hu-HU" dirty="0" smtClean="0"/>
              <a:t>Tartását</a:t>
            </a:r>
            <a:r>
              <a:rPr lang="hu-HU" dirty="0"/>
              <a:t>, mozgását, aktivitását főleg mechanikus sztereotípiák jellemzik. </a:t>
            </a:r>
            <a:endParaRPr lang="hu-HU" dirty="0" smtClean="0"/>
          </a:p>
          <a:p>
            <a:r>
              <a:rPr lang="hu-HU" dirty="0" smtClean="0"/>
              <a:t>Ez </a:t>
            </a:r>
            <a:r>
              <a:rPr lang="hu-HU" dirty="0"/>
              <a:t>a legrosszabb prognózisú, legnehezebben tanítható típus.</a:t>
            </a:r>
          </a:p>
          <a:p>
            <a:pPr marL="0" indent="0">
              <a:buNone/>
            </a:pPr>
            <a:r>
              <a:rPr lang="hu-HU" b="1" dirty="0"/>
              <a:t>Passzív típus: </a:t>
            </a:r>
            <a:endParaRPr lang="hu-HU" b="1" dirty="0" smtClean="0"/>
          </a:p>
          <a:p>
            <a:r>
              <a:rPr lang="hu-HU" dirty="0" smtClean="0"/>
              <a:t>Szociálisan </a:t>
            </a:r>
            <a:r>
              <a:rPr lang="hu-HU" dirty="0"/>
              <a:t>nem kezdeményez, de a közeledést passzívan elfogadja. </a:t>
            </a:r>
            <a:endParaRPr lang="hu-HU" dirty="0" smtClean="0"/>
          </a:p>
          <a:p>
            <a:r>
              <a:rPr lang="hu-HU" dirty="0" smtClean="0"/>
              <a:t>Passzivitás </a:t>
            </a:r>
            <a:r>
              <a:rPr lang="hu-HU" dirty="0"/>
              <a:t>és bizarr viselkedés jellemzi. </a:t>
            </a:r>
            <a:endParaRPr lang="hu-HU" dirty="0" smtClean="0"/>
          </a:p>
          <a:p>
            <a:r>
              <a:rPr lang="hu-HU" dirty="0" smtClean="0"/>
              <a:t>Viszonylag </a:t>
            </a:r>
            <a:r>
              <a:rPr lang="hu-HU" dirty="0"/>
              <a:t>jó értelmi képességekkel rendelkező. </a:t>
            </a:r>
            <a:endParaRPr lang="hu-HU" dirty="0" smtClean="0"/>
          </a:p>
          <a:p>
            <a:r>
              <a:rPr lang="hu-HU" dirty="0" smtClean="0"/>
              <a:t>Prognózisa </a:t>
            </a:r>
            <a:r>
              <a:rPr lang="hu-HU" dirty="0"/>
              <a:t>a legjobb, a fejlesztés és tanítás esélyei ennél a típusnál a legjobb.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314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3" y="1124744"/>
            <a:ext cx="7634808" cy="478647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b="1" dirty="0"/>
              <a:t>Aktív-bizarr típus:</a:t>
            </a:r>
            <a:r>
              <a:rPr lang="hu-HU" dirty="0"/>
              <a:t> </a:t>
            </a:r>
          </a:p>
          <a:p>
            <a:r>
              <a:rPr lang="hu-HU" dirty="0"/>
              <a:t>Szociálisan aktív, szociális kezdeményezés jellemzi. </a:t>
            </a:r>
          </a:p>
          <a:p>
            <a:r>
              <a:rPr lang="hu-HU" dirty="0"/>
              <a:t>Kapcsolatteremtése egyoldalú, nélkülözi a kölcsönösséget: a társak személyiségét, szándékát, reakcióját nem veszi figyelembe, csak a saját érdeklődési körébe tartozó témákra, kérdésekre fókuszál. </a:t>
            </a:r>
          </a:p>
          <a:p>
            <a:r>
              <a:rPr lang="hu-HU" dirty="0"/>
              <a:t>Közeledése gyakran inadekvát, sztereotip jellegű. </a:t>
            </a:r>
          </a:p>
          <a:p>
            <a:r>
              <a:rPr lang="hu-HU" dirty="0"/>
              <a:t>Viszonylag jó verbalitás és intellektuális készségek jellemzik.</a:t>
            </a:r>
          </a:p>
          <a:p>
            <a:pPr marL="0" indent="0">
              <a:buNone/>
            </a:pPr>
            <a:r>
              <a:rPr lang="hu-HU" b="1" dirty="0"/>
              <a:t>Furcsa-merev, formálisan viselkedő típus:</a:t>
            </a:r>
            <a:r>
              <a:rPr lang="hu-HU" dirty="0"/>
              <a:t> </a:t>
            </a:r>
          </a:p>
          <a:p>
            <a:r>
              <a:rPr lang="hu-HU" dirty="0"/>
              <a:t>a serdülő- és felnőttkorban kialakuló jó értelemmel és jó beszédszinttel rendelkező személyeknél megjelenő viselkedésforma.</a:t>
            </a:r>
            <a:r>
              <a:rPr lang="hu-HU" b="1" dirty="0"/>
              <a:t> </a:t>
            </a:r>
          </a:p>
          <a:p>
            <a:r>
              <a:rPr lang="hu-HU" dirty="0"/>
              <a:t>Merev ragaszkodás jellemzi az írott és íratlan szabályokhoz.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386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Tünetek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3" y="1556792"/>
            <a:ext cx="7634808" cy="435443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Társas és érzelmi készségek:</a:t>
            </a:r>
          </a:p>
          <a:p>
            <a:r>
              <a:rPr lang="hu-HU" dirty="0"/>
              <a:t>Nem értik, hogyan kell más gyermekkel együtt játszani (pl. figyelmen kívül hagyják a játékszabályokat).</a:t>
            </a:r>
          </a:p>
          <a:p>
            <a:r>
              <a:rPr lang="hu-HU" dirty="0"/>
              <a:t>Kerülik a többiek társaságát, inkább egy félreeső helyre vonulnak.</a:t>
            </a:r>
          </a:p>
          <a:p>
            <a:r>
              <a:rPr lang="hu-HU" dirty="0"/>
              <a:t>Nem szívesen vesznek részt közös játékokban, tevékenységekben.</a:t>
            </a:r>
          </a:p>
          <a:p>
            <a:r>
              <a:rPr lang="hu-HU" dirty="0"/>
              <a:t>Nem tudják beleélni magukat más emberek érzéseibe.</a:t>
            </a:r>
          </a:p>
          <a:p>
            <a:r>
              <a:rPr lang="hu-HU" dirty="0" smtClean="0"/>
              <a:t>Fokozottabban </a:t>
            </a:r>
            <a:r>
              <a:rPr lang="hu-HU" dirty="0"/>
              <a:t>igénylik a megnyugtatást, különösen olyan helyzetekben, amikor a dolgok megváltoznak körülöttük.</a:t>
            </a:r>
          </a:p>
          <a:p>
            <a:r>
              <a:rPr lang="hu-HU" dirty="0"/>
              <a:t>Nem képesek árnyaltan kifejezni érzelmeiket.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3810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5"/>
          <p:cNvSpPr txBox="1">
            <a:spLocks noGrp="1" noChangeArrowheads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8ACCDC-0C84-491E-8152-327C314CA935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4400" dirty="0" smtClean="0"/>
              <a:t>A gyermeki megismerés területei, rendszerszemléletű megközelítésben</a:t>
            </a:r>
          </a:p>
        </p:txBody>
      </p:sp>
      <p:sp>
        <p:nvSpPr>
          <p:cNvPr id="4" name="Alcím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4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340768"/>
            <a:ext cx="8354889" cy="4570454"/>
          </a:xfrm>
        </p:spPr>
        <p:txBody>
          <a:bodyPr/>
          <a:lstStyle/>
          <a:p>
            <a:pPr marL="0" indent="0">
              <a:buNone/>
            </a:pPr>
            <a:r>
              <a:rPr lang="hu-HU" sz="2800" dirty="0" smtClean="0"/>
              <a:t>Kommunikáció</a:t>
            </a:r>
          </a:p>
          <a:p>
            <a:r>
              <a:rPr lang="hu-HU" sz="2400" dirty="0"/>
              <a:t>Szó szerint értelmezik a hallottakat.</a:t>
            </a:r>
          </a:p>
          <a:p>
            <a:r>
              <a:rPr lang="hu-HU" sz="2400" dirty="0"/>
              <a:t>Szokatlan hang és hanghordozás jellemzi (monoton, színtelen) a kommunikációjukat.</a:t>
            </a:r>
          </a:p>
          <a:p>
            <a:r>
              <a:rPr lang="hu-HU" sz="2400" dirty="0"/>
              <a:t>Nem figyelnek a beszélgetőpartner mondanivalójára, nem reagálnak annak tartalmára.</a:t>
            </a:r>
          </a:p>
          <a:p>
            <a:r>
              <a:rPr lang="hu-HU" sz="2400" dirty="0"/>
              <a:t>Beszélgetés közben ritkán vesznek fel szemkontaktust.</a:t>
            </a:r>
          </a:p>
          <a:p>
            <a:r>
              <a:rPr lang="hu-HU" sz="2400" dirty="0"/>
              <a:t>Beszédük pedáns, túl precíz lehet.</a:t>
            </a:r>
          </a:p>
          <a:p>
            <a:r>
              <a:rPr lang="hu-HU" sz="2400" dirty="0"/>
              <a:t>Nem képesek fenntartani a beszélgetés </a:t>
            </a:r>
            <a:r>
              <a:rPr lang="hu-HU" sz="2800" dirty="0"/>
              <a:t>folyamatosságát.</a:t>
            </a:r>
          </a:p>
          <a:p>
            <a:pPr marL="0" indent="0">
              <a:buNone/>
            </a:pP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77994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1" y="764704"/>
            <a:ext cx="7562800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Megismerési készségek</a:t>
            </a:r>
          </a:p>
          <a:p>
            <a:r>
              <a:rPr lang="hu-HU" dirty="0" smtClean="0"/>
              <a:t>A </a:t>
            </a:r>
            <a:r>
              <a:rPr lang="hu-HU" dirty="0"/>
              <a:t>mesék, kitalált történetek csekély mértékben keltik fel érdeklődésüket.</a:t>
            </a:r>
          </a:p>
          <a:p>
            <a:r>
              <a:rPr lang="hu-HU" dirty="0"/>
              <a:t>Jó hosszú távú memória jellemzi őket, jól emlékeznek régi eseményekre, adatokra.</a:t>
            </a:r>
          </a:p>
          <a:p>
            <a:r>
              <a:rPr lang="hu-HU" dirty="0"/>
              <a:t>Nem játszanak szerepjátékokat. Saját képzeletbeli játékukba más gyermekeket nem vonnak be, a többiek által kitalált történetekbe pedig belezavarodnak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Sajátos érdeklődés</a:t>
            </a:r>
          </a:p>
          <a:p>
            <a:r>
              <a:rPr lang="hu-HU" dirty="0"/>
              <a:t>Egyetlen téma köti le az érdeklődésüket, amihez megszállottan gyűjtik az információkat, adatokat.</a:t>
            </a:r>
          </a:p>
          <a:p>
            <a:pPr marL="0" indent="0">
              <a:buNone/>
            </a:pPr>
            <a:r>
              <a:rPr lang="hu-HU" dirty="0" smtClean="0"/>
              <a:t>Mozgás</a:t>
            </a:r>
          </a:p>
          <a:p>
            <a:r>
              <a:rPr lang="hu-HU" dirty="0"/>
              <a:t>Rossz mozgáskoordináció jellemzi őket, ezért gyengék például labdajátékokban.</a:t>
            </a:r>
          </a:p>
          <a:p>
            <a:r>
              <a:rPr lang="hu-HU" dirty="0"/>
              <a:t>Szaladás közben szokatlan a testtartásuk.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763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1" y="692696"/>
            <a:ext cx="7922840" cy="52185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 smtClean="0"/>
              <a:t>Egyéb</a:t>
            </a:r>
          </a:p>
          <a:p>
            <a:r>
              <a:rPr lang="hu-HU" dirty="0"/>
              <a:t>Félnek vagy nyugtalanná válnak például szokványos hangoktól (pl. elektromos gépektől), a bőr vagy a fej érintésétől, bizonyos ruhadarabok viselésekor, váratlan zajoktól, egyes tárgyak látványától, zajos helyektől, tömegtől (pl. az óvodában, a bevásárlóközpontban).</a:t>
            </a:r>
          </a:p>
          <a:p>
            <a:r>
              <a:rPr lang="hu-HU" dirty="0"/>
              <a:t>Nem képesek a rugalmas váltásra, változás esetén elvesztik a biztonságérzetüket.</a:t>
            </a:r>
          </a:p>
          <a:p>
            <a:r>
              <a:rPr lang="hu-HU" dirty="0"/>
              <a:t>Feldúlja őket minden, ami a szokásos rendtől eltér (pl. napirend megváltozása, szokott útvonaltól való eltérés).</a:t>
            </a:r>
          </a:p>
          <a:p>
            <a:r>
              <a:rPr lang="hu-HU" dirty="0"/>
              <a:t>Ha izgatottak, kezükkel csapkodnak, forognak.</a:t>
            </a:r>
          </a:p>
          <a:p>
            <a:r>
              <a:rPr lang="hu-HU" dirty="0"/>
              <a:t>Kisebb fájdalmakra érzéketlenek.</a:t>
            </a:r>
          </a:p>
          <a:p>
            <a:r>
              <a:rPr lang="hu-HU" dirty="0"/>
              <a:t>Körülményes szertartásokat alkalmaznak (pl. lefekvés előtt sorba rakja játékait).</a:t>
            </a:r>
          </a:p>
          <a:p>
            <a:r>
              <a:rPr lang="hu-HU" dirty="0"/>
              <a:t>Beszédfejlődésük megkésett.</a:t>
            </a:r>
          </a:p>
          <a:p>
            <a:r>
              <a:rPr lang="hu-HU" dirty="0"/>
              <a:t>Szokatlanul grimaszolnak, vagy rángatják az </a:t>
            </a:r>
            <a:r>
              <a:rPr lang="hu-HU" dirty="0" smtClean="0"/>
              <a:t>arcukat</a:t>
            </a:r>
          </a:p>
          <a:p>
            <a:r>
              <a:rPr lang="hu-HU" dirty="0" smtClean="0"/>
              <a:t>Önsebzés, veszélyérzet hiányzik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1905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Bánásmód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579296" cy="5184576"/>
          </a:xfrm>
        </p:spPr>
        <p:txBody>
          <a:bodyPr>
            <a:normAutofit fontScale="70000" lnSpcReduction="20000"/>
          </a:bodyPr>
          <a:lstStyle/>
          <a:p>
            <a:r>
              <a:rPr lang="hu-HU" dirty="0"/>
              <a:t>A környezet legyen biztonságos, a testi épséget veszélyeztető eszközök és anyagok legyenek megfelelően tárolva, elhelyezve.</a:t>
            </a:r>
          </a:p>
          <a:p>
            <a:r>
              <a:rPr lang="hu-HU" dirty="0"/>
              <a:t>A fáradékony gyermekek számára célszerű ingerszegény tér, „pihenőkuckó” kialakítása.</a:t>
            </a:r>
          </a:p>
          <a:p>
            <a:r>
              <a:rPr lang="hu-HU" dirty="0"/>
              <a:t>Az autizmus spektrum zavarral élő gyermekek számára segítséget nyújtanak a </a:t>
            </a:r>
            <a:r>
              <a:rPr lang="hu-HU" i="1" dirty="0"/>
              <a:t>fotók, képek vagy sematikus</a:t>
            </a:r>
            <a:r>
              <a:rPr lang="hu-HU" dirty="0"/>
              <a:t> </a:t>
            </a:r>
            <a:r>
              <a:rPr lang="hu-HU" i="1" dirty="0"/>
              <a:t>ábrák vagy folyamatábrák</a:t>
            </a:r>
            <a:r>
              <a:rPr lang="hu-HU" dirty="0"/>
              <a:t> által nyújtott információk</a:t>
            </a:r>
            <a:r>
              <a:rPr lang="hu-HU" dirty="0" smtClean="0"/>
              <a:t>.</a:t>
            </a:r>
          </a:p>
          <a:p>
            <a:r>
              <a:rPr lang="hu-HU" dirty="0" smtClean="0"/>
              <a:t>Napirend képes formában látható legyen</a:t>
            </a:r>
            <a:endParaRPr lang="hu-HU" dirty="0"/>
          </a:p>
          <a:p>
            <a:r>
              <a:rPr lang="hu-HU" dirty="0" smtClean="0"/>
              <a:t>Az elhangzott </a:t>
            </a:r>
            <a:r>
              <a:rPr lang="hu-HU" dirty="0"/>
              <a:t>instrukcióit </a:t>
            </a:r>
            <a:r>
              <a:rPr lang="hu-HU" dirty="0" smtClean="0"/>
              <a:t>nem </a:t>
            </a:r>
            <a:r>
              <a:rPr lang="hu-HU" dirty="0"/>
              <a:t>feltétlenül vonatkoztatják magukra, szükség lehet egyéni instrukciók megfogalmazására. Az instrukciók rövid, lényegre törő, egyszerű mondatokból álljanak.</a:t>
            </a:r>
          </a:p>
          <a:p>
            <a:r>
              <a:rPr lang="hu-HU" dirty="0" smtClean="0"/>
              <a:t>A gondozó törekedjen </a:t>
            </a:r>
            <a:r>
              <a:rPr lang="hu-HU" dirty="0"/>
              <a:t>az elvárásokat, szabályokat, a tevékenységeket, valamint a feladatvégzésre szánt idő előrehaladását látható módon vizuális eszközökkel (pl. képkártyák segítségével) jelezni.</a:t>
            </a:r>
          </a:p>
          <a:p>
            <a:r>
              <a:rPr lang="hu-HU" dirty="0"/>
              <a:t>Direkt módon tanítsa a gyermeket saját tevékenysége megtervezésére, apró lépésekre való lebontásra.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464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Kezelése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229600" cy="4411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Viselkedésterápia: </a:t>
            </a:r>
            <a:r>
              <a:rPr lang="hu-HU" altLang="hu-HU" sz="2600" dirty="0" err="1" smtClean="0"/>
              <a:t>operáns</a:t>
            </a:r>
            <a:r>
              <a:rPr lang="hu-HU" altLang="hu-HU" sz="2600" dirty="0" smtClean="0"/>
              <a:t> kondicionáláson alapul, modellnyújtás módszerével. ( megerősítéses módszer fáradtságot, mert nehezen fedezi fel a kapcsolatot a viselkedés és a jutalom között)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Kommunikációs tréning: 50% nem beszél, ezért: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200" dirty="0" smtClean="0"/>
              <a:t>Jelbeszéd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200" dirty="0" smtClean="0"/>
              <a:t>Szimultán kommunikáció ( jelbeszéd és beszéd keveréke)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200" dirty="0" err="1" smtClean="0"/>
              <a:t>Augmentatív</a:t>
            </a:r>
            <a:r>
              <a:rPr lang="hu-HU" altLang="hu-HU" sz="2200" dirty="0" smtClean="0"/>
              <a:t> kommunikáció ( tárgyakat és szükségleteket képviselő táblák segítségével)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Szülői tréning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Közösségi integráció: csoportos otthonok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hu-HU" altLang="hu-HU" sz="26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 számának helye 7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0DAC5-730B-4F7D-B61F-88C4B70BAE0F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33375"/>
            <a:ext cx="8640762" cy="1150938"/>
          </a:xfrm>
        </p:spPr>
        <p:txBody>
          <a:bodyPr/>
          <a:lstStyle/>
          <a:p>
            <a:pPr eaLnBrk="1" hangingPunct="1"/>
            <a:r>
              <a:rPr lang="hu-HU" sz="36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Biológiai-, fiziológiai működés sajátosságai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0888" y="1836738"/>
            <a:ext cx="8393112" cy="4392612"/>
          </a:xfrm>
        </p:spPr>
        <p:txBody>
          <a:bodyPr/>
          <a:lstStyle/>
          <a:p>
            <a:pPr marL="609600" indent="-609600" defTabSz="871538" eaLnBrk="1" hangingPunct="1">
              <a:lnSpc>
                <a:spcPct val="80000"/>
              </a:lnSpc>
              <a:buSzTx/>
              <a:buFont typeface="Wingdings" pitchFamily="2" charset="2"/>
              <a:buChar char="§"/>
            </a:pPr>
            <a:endParaRPr lang="hu-HU" dirty="0" smtClean="0"/>
          </a:p>
          <a:p>
            <a:pPr marL="609600" indent="-609600" defTabSz="871538" eaLnBrk="1" hangingPunct="1">
              <a:lnSpc>
                <a:spcPct val="80000"/>
              </a:lnSpc>
              <a:buSzTx/>
              <a:buFont typeface="Wingdings" pitchFamily="2" charset="2"/>
              <a:buNone/>
            </a:pPr>
            <a:endParaRPr lang="hu-HU" dirty="0" smtClean="0"/>
          </a:p>
          <a:p>
            <a:pPr defTabSz="871538" eaLnBrk="1" hangingPunct="1">
              <a:lnSpc>
                <a:spcPct val="80000"/>
              </a:lnSpc>
              <a:buSzTx/>
              <a:buFont typeface="Arial" panose="020B0604020202020204" pitchFamily="34" charset="0"/>
              <a:buChar char="•"/>
            </a:pPr>
            <a:r>
              <a:rPr lang="hu-HU" sz="3200" dirty="0" smtClean="0"/>
              <a:t>A gyerek fejlődésére vonatkozó adatok</a:t>
            </a:r>
          </a:p>
          <a:p>
            <a:pPr defTabSz="871538" eaLnBrk="1" hangingPunct="1">
              <a:lnSpc>
                <a:spcPct val="80000"/>
              </a:lnSpc>
              <a:buSzTx/>
              <a:buFont typeface="Arial" panose="020B0604020202020204" pitchFamily="34" charset="0"/>
              <a:buChar char="•"/>
            </a:pPr>
            <a:r>
              <a:rPr lang="hu-HU" sz="3200" dirty="0" smtClean="0"/>
              <a:t>Testi fejlettség, megjelenés</a:t>
            </a:r>
          </a:p>
          <a:p>
            <a:pPr defTabSz="871538" eaLnBrk="1" hangingPunct="1">
              <a:lnSpc>
                <a:spcPct val="80000"/>
              </a:lnSpc>
              <a:buSzTx/>
              <a:buFont typeface="Arial" panose="020B0604020202020204" pitchFamily="34" charset="0"/>
              <a:buChar char="•"/>
            </a:pPr>
            <a:r>
              <a:rPr lang="hu-HU" sz="3200" dirty="0" smtClean="0"/>
              <a:t>Általános egészségi állapot (betegségek)</a:t>
            </a:r>
          </a:p>
          <a:p>
            <a:pPr defTabSz="871538" eaLnBrk="1" hangingPunct="1">
              <a:lnSpc>
                <a:spcPct val="80000"/>
              </a:lnSpc>
              <a:buSzTx/>
              <a:buFont typeface="Arial" panose="020B0604020202020204" pitchFamily="34" charset="0"/>
              <a:buChar char="•"/>
            </a:pPr>
            <a:r>
              <a:rPr lang="hu-HU" sz="3200" dirty="0" smtClean="0"/>
              <a:t>Esetleges fejlődési eltérések</a:t>
            </a:r>
          </a:p>
        </p:txBody>
      </p:sp>
    </p:spTree>
    <p:extLst>
      <p:ext uri="{BB962C8B-B14F-4D97-AF65-F5344CB8AC3E}">
        <p14:creationId xmlns:p14="http://schemas.microsoft.com/office/powerpoint/2010/main" val="2079793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Az intrapszichés működés jellemzői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4" y="1556792"/>
            <a:ext cx="8784976" cy="4968552"/>
          </a:xfrm>
        </p:spPr>
        <p:txBody>
          <a:bodyPr/>
          <a:lstStyle/>
          <a:p>
            <a:pPr marL="344487" lvl="1" indent="0">
              <a:buNone/>
            </a:pPr>
            <a:r>
              <a:rPr lang="hu-HU" b="1" dirty="0" smtClean="0"/>
              <a:t>1. </a:t>
            </a:r>
            <a:r>
              <a:rPr lang="hu-HU" b="1" dirty="0" err="1" smtClean="0"/>
              <a:t>Kogníció</a:t>
            </a:r>
            <a:r>
              <a:rPr lang="hu-HU" b="1" dirty="0" smtClean="0"/>
              <a:t> – a megismerő tevékenység jellemzői</a:t>
            </a:r>
          </a:p>
          <a:p>
            <a:pPr lvl="2"/>
            <a:r>
              <a:rPr lang="hu-HU" dirty="0" smtClean="0"/>
              <a:t>A tanuló képességére vonatkozó adatok</a:t>
            </a:r>
          </a:p>
          <a:p>
            <a:pPr lvl="2"/>
            <a:r>
              <a:rPr lang="hu-HU" dirty="0" smtClean="0"/>
              <a:t>A gyermek iskolai tanulmányi eredményei</a:t>
            </a:r>
          </a:p>
          <a:p>
            <a:pPr lvl="2"/>
            <a:r>
              <a:rPr lang="hu-HU" dirty="0" smtClean="0"/>
              <a:t>Az otthoni tanulás jellemzői</a:t>
            </a:r>
          </a:p>
          <a:p>
            <a:pPr marL="344487" lvl="1" indent="0">
              <a:buNone/>
            </a:pPr>
            <a:r>
              <a:rPr lang="hu-HU" b="1" dirty="0" smtClean="0"/>
              <a:t>2. Tanulói motiváció és affektivitás jellemző</a:t>
            </a:r>
          </a:p>
          <a:p>
            <a:pPr lvl="2"/>
            <a:r>
              <a:rPr lang="hu-HU" dirty="0" smtClean="0"/>
              <a:t>A tanuló motivációjára, értékrendjére,vonatkozó adatok</a:t>
            </a:r>
          </a:p>
          <a:p>
            <a:pPr marL="344487" lvl="1" indent="0">
              <a:buNone/>
            </a:pPr>
            <a:r>
              <a:rPr lang="hu-HU" b="1" dirty="0" smtClean="0"/>
              <a:t>3. Tanulói attitűdök, érdeklődés</a:t>
            </a:r>
          </a:p>
          <a:p>
            <a:pPr lvl="2"/>
            <a:r>
              <a:rPr lang="hu-HU" dirty="0" smtClean="0"/>
              <a:t>A tanuló érdeklődésére vonatkozó adatok</a:t>
            </a:r>
          </a:p>
          <a:p>
            <a:pPr marL="344487" lvl="1" indent="0">
              <a:buNone/>
            </a:pPr>
            <a:r>
              <a:rPr lang="hu-HU" b="1" dirty="0" smtClean="0"/>
              <a:t>4. A tanulói tevékenységek</a:t>
            </a:r>
          </a:p>
          <a:p>
            <a:pPr lvl="2"/>
            <a:r>
              <a:rPr lang="hu-HU" dirty="0" smtClean="0"/>
              <a:t>A tanuló osztályon kívüli tevékenysége</a:t>
            </a:r>
          </a:p>
        </p:txBody>
      </p:sp>
    </p:spTree>
    <p:extLst>
      <p:ext uri="{BB962C8B-B14F-4D97-AF65-F5344CB8AC3E}">
        <p14:creationId xmlns:p14="http://schemas.microsoft.com/office/powerpoint/2010/main" val="204593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F13958F-20A2-448A-9BD2-76EC3C1D7B47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z="36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Az interperszonalitás jellemzői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hu-HU" dirty="0" smtClean="0"/>
          </a:p>
          <a:p>
            <a:pPr eaLnBrk="1" hangingPunct="1"/>
            <a:r>
              <a:rPr lang="hu-HU" dirty="0" smtClean="0"/>
              <a:t>Családra vonatkozó adatok</a:t>
            </a:r>
          </a:p>
          <a:p>
            <a:pPr eaLnBrk="1" hangingPunct="1"/>
            <a:r>
              <a:rPr lang="hu-HU" dirty="0" smtClean="0"/>
              <a:t>A tanuló kapcsolatrendszere</a:t>
            </a:r>
          </a:p>
        </p:txBody>
      </p:sp>
    </p:spTree>
    <p:extLst>
      <p:ext uri="{BB962C8B-B14F-4D97-AF65-F5344CB8AC3E}">
        <p14:creationId xmlns:p14="http://schemas.microsoft.com/office/powerpoint/2010/main" val="288299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7772400" cy="1143000"/>
          </a:xfrm>
        </p:spPr>
        <p:txBody>
          <a:bodyPr/>
          <a:lstStyle/>
          <a:p>
            <a:pPr eaLnBrk="1" hangingPunct="1"/>
            <a:r>
              <a:rPr lang="hu-HU" sz="4000" b="1" smtClean="0">
                <a:latin typeface="Arial Unicode MS" pitchFamily="34" charset="-128"/>
              </a:rPr>
              <a:t>A pedagógus főbb módszerei a tanulók megismerésére 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773238"/>
            <a:ext cx="8064896" cy="4530725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30000"/>
              </a:spcBef>
              <a:buSzPct val="120000"/>
              <a:buFont typeface="Arial" panose="020B0604020202020204" pitchFamily="34" charset="0"/>
              <a:buChar char="•"/>
            </a:pPr>
            <a:r>
              <a:rPr lang="hu-HU" sz="2800" b="1" dirty="0" smtClean="0">
                <a:latin typeface="Arial Unicode MS" pitchFamily="34" charset="-128"/>
              </a:rPr>
              <a:t>A tanulók megfigyelése </a:t>
            </a:r>
            <a:r>
              <a:rPr lang="hu-HU" sz="2600" dirty="0" smtClean="0">
                <a:latin typeface="Arial Unicode MS" pitchFamily="34" charset="-128"/>
              </a:rPr>
              <a:t>(pl.: órán, foglalkozáson, szabadidőben, stb.)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SzPct val="120000"/>
              <a:buFont typeface="Arial" panose="020B0604020202020204" pitchFamily="34" charset="0"/>
              <a:buChar char="•"/>
            </a:pPr>
            <a:r>
              <a:rPr lang="hu-HU" sz="2800" b="1" dirty="0" smtClean="0">
                <a:latin typeface="Arial Unicode MS" pitchFamily="34" charset="-128"/>
              </a:rPr>
              <a:t>Kérdőíves módszerek </a:t>
            </a:r>
            <a:r>
              <a:rPr lang="hu-HU" sz="2600" dirty="0" smtClean="0">
                <a:latin typeface="Arial Unicode MS" pitchFamily="34" charset="-128"/>
              </a:rPr>
              <a:t>(pl.: attitűd skálák, érték vizsgálatok, tanulási stílus feltárása, stb.)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SzPct val="120000"/>
              <a:buFont typeface="Arial" panose="020B0604020202020204" pitchFamily="34" charset="0"/>
              <a:buChar char="•"/>
            </a:pPr>
            <a:r>
              <a:rPr lang="hu-HU" sz="2800" dirty="0" smtClean="0">
                <a:latin typeface="Arial Unicode MS" pitchFamily="34" charset="-128"/>
              </a:rPr>
              <a:t>Interjú technikák </a:t>
            </a:r>
            <a:r>
              <a:rPr lang="hu-HU" sz="2600" dirty="0" smtClean="0">
                <a:latin typeface="Arial Unicode MS" pitchFamily="34" charset="-128"/>
              </a:rPr>
              <a:t>(pl.: a tanulók kapcsolatrendszerének feltérképezése, megismerésre anamnézis, stb.)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SzPct val="120000"/>
              <a:buFont typeface="Arial" panose="020B0604020202020204" pitchFamily="34" charset="0"/>
              <a:buChar char="•"/>
            </a:pPr>
            <a:r>
              <a:rPr lang="hu-HU" sz="2800" b="1" dirty="0" smtClean="0">
                <a:latin typeface="Arial Unicode MS" pitchFamily="34" charset="-128"/>
              </a:rPr>
              <a:t>Dokumentumelemzés</a:t>
            </a:r>
            <a:r>
              <a:rPr lang="hu-HU" sz="2600" dirty="0" smtClean="0">
                <a:latin typeface="Arial Unicode MS" pitchFamily="34" charset="-128"/>
              </a:rPr>
              <a:t> (tanulói, munkák, rajzok, stb.)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hu-HU" sz="2600" dirty="0" smtClean="0">
              <a:latin typeface="Arial Unicode MS" pitchFamily="34" charset="-128"/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hu-HU" sz="2600" dirty="0" smtClean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850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122238"/>
            <a:ext cx="7389440" cy="1295400"/>
          </a:xfrm>
        </p:spPr>
        <p:txBody>
          <a:bodyPr/>
          <a:lstStyle/>
          <a:p>
            <a:r>
              <a:rPr lang="hu-HU" sz="3200" dirty="0" smtClean="0"/>
              <a:t>A kurzust </a:t>
            </a:r>
            <a:r>
              <a:rPr lang="hu-HU" sz="3200" dirty="0" err="1" smtClean="0"/>
              <a:t>teljesi</a:t>
            </a:r>
            <a:r>
              <a:rPr lang="hu-HU" sz="3200" dirty="0" smtClean="0"/>
              <a:t>́tését </a:t>
            </a:r>
            <a:r>
              <a:rPr lang="hu-HU" sz="3200" dirty="0" err="1" smtClean="0"/>
              <a:t>segi</a:t>
            </a:r>
            <a:r>
              <a:rPr lang="hu-HU" sz="3200" dirty="0" smtClean="0"/>
              <a:t>́tő </a:t>
            </a:r>
            <a:r>
              <a:rPr lang="hu-HU" sz="3200" dirty="0" err="1" smtClean="0"/>
              <a:t>digiitá</a:t>
            </a:r>
            <a:r>
              <a:rPr lang="hu-HU" sz="3200" dirty="0" smtClean="0"/>
              <a:t>́</a:t>
            </a:r>
            <a:r>
              <a:rPr lang="hu-HU" sz="3200" dirty="0" err="1" smtClean="0"/>
              <a:t>lis</a:t>
            </a:r>
            <a:r>
              <a:rPr lang="hu-HU" sz="3200" dirty="0" smtClean="0"/>
              <a:t> tananyagok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Héjja-Nagy</a:t>
            </a:r>
            <a:r>
              <a:rPr lang="hu-HU" sz="2400" dirty="0" smtClean="0"/>
              <a:t> Katalin – Dávid Mária – Mester Dolli: Neveléslélektan és egyéni bánásmód. </a:t>
            </a:r>
            <a:r>
              <a:rPr lang="hu-HU" sz="2400" dirty="0" err="1" smtClean="0"/>
              <a:t>HUNline</a:t>
            </a:r>
            <a:r>
              <a:rPr lang="hu-HU" sz="2400" dirty="0" smtClean="0"/>
              <a:t> elektronikus tananyag. 2015.</a:t>
            </a:r>
          </a:p>
          <a:p>
            <a:pPr marL="0" indent="0">
              <a:buNone/>
            </a:pPr>
            <a:r>
              <a:rPr lang="hu-HU" sz="2400" dirty="0" smtClean="0">
                <a:hlinkClick r:id="rId2"/>
              </a:rPr>
              <a:t>http://</a:t>
            </a:r>
            <a:r>
              <a:rPr lang="hu-HU" sz="2400" dirty="0" err="1" smtClean="0">
                <a:hlinkClick r:id="rId2"/>
              </a:rPr>
              <a:t>okt.ektf.hu</a:t>
            </a:r>
            <a:r>
              <a:rPr lang="hu-HU" sz="2400" dirty="0" smtClean="0">
                <a:hlinkClick r:id="rId2"/>
              </a:rPr>
              <a:t>/?mm=</a:t>
            </a:r>
            <a:r>
              <a:rPr lang="hu-HU" sz="2400" dirty="0" err="1" smtClean="0">
                <a:hlinkClick r:id="rId2"/>
              </a:rPr>
              <a:t>elearning&amp;content</a:t>
            </a:r>
            <a:r>
              <a:rPr lang="hu-HU" sz="2400" dirty="0" smtClean="0">
                <a:hlinkClick r:id="rId2"/>
              </a:rPr>
              <a:t>=</a:t>
            </a:r>
            <a:r>
              <a:rPr lang="hu-HU" sz="2400" dirty="0" err="1" smtClean="0">
                <a:hlinkClick r:id="rId2"/>
              </a:rPr>
              <a:t>hunline</a:t>
            </a:r>
            <a:r>
              <a:rPr lang="hu-HU" sz="2400" dirty="0" smtClean="0">
                <a:hlinkClick r:id="rId2"/>
              </a:rPr>
              <a:t>_</a:t>
            </a:r>
            <a:r>
              <a:rPr lang="hu-HU" sz="2400" dirty="0" err="1" smtClean="0">
                <a:hlinkClick r:id="rId2"/>
              </a:rPr>
              <a:t>psz</a:t>
            </a:r>
            <a:r>
              <a:rPr lang="hu-HU" sz="2400" dirty="0" smtClean="0">
                <a:hlinkClick r:id="rId2"/>
              </a:rPr>
              <a:t>_</a:t>
            </a:r>
            <a:r>
              <a:rPr lang="hu-HU" sz="2400" dirty="0" err="1" smtClean="0">
                <a:hlinkClick r:id="rId2"/>
              </a:rPr>
              <a:t>nevtud</a:t>
            </a:r>
            <a:endParaRPr lang="hu-HU" sz="2400" dirty="0" smtClean="0"/>
          </a:p>
          <a:p>
            <a:r>
              <a:rPr lang="hu-HU" sz="2400" dirty="0" smtClean="0"/>
              <a:t>Dávid Mária - </a:t>
            </a:r>
            <a:r>
              <a:rPr lang="hu-HU" sz="2400" dirty="0" err="1" smtClean="0"/>
              <a:t>Estefánné</a:t>
            </a:r>
            <a:r>
              <a:rPr lang="hu-HU" sz="2400" dirty="0" smtClean="0"/>
              <a:t> Varga Magdolna - Farkas Zsuzsanna - Hídvégi Márta - Lukács István: Hatékony </a:t>
            </a:r>
            <a:r>
              <a:rPr lang="hu-HU" sz="2400" dirty="0" err="1" smtClean="0"/>
              <a:t>tanulómegismerési</a:t>
            </a:r>
            <a:r>
              <a:rPr lang="hu-HU" sz="2400" dirty="0" smtClean="0"/>
              <a:t> technikák. Oktatási programcsomag a pedagógusképzés számára. Bp., </a:t>
            </a:r>
            <a:r>
              <a:rPr lang="hu-HU" sz="2400" dirty="0" err="1" smtClean="0"/>
              <a:t>Educatio</a:t>
            </a:r>
            <a:r>
              <a:rPr lang="hu-HU" sz="2400" dirty="0" smtClean="0"/>
              <a:t> Társadalmi Szolgáltató Közhasznú Társaság, 2008.</a:t>
            </a:r>
          </a:p>
          <a:p>
            <a:pPr marL="0" indent="0">
              <a:buNone/>
            </a:pPr>
            <a:r>
              <a:rPr lang="hu-HU" sz="2400" dirty="0" smtClean="0">
                <a:hlinkClick r:id="rId3"/>
              </a:rPr>
              <a:t>http://</a:t>
            </a:r>
            <a:r>
              <a:rPr lang="hu-HU" sz="2400" dirty="0" err="1" smtClean="0">
                <a:hlinkClick r:id="rId3"/>
              </a:rPr>
              <a:t>hiszem.hu</a:t>
            </a:r>
            <a:r>
              <a:rPr lang="hu-HU" sz="2400" dirty="0" smtClean="0">
                <a:hlinkClick r:id="rId3"/>
              </a:rPr>
              <a:t>/</a:t>
            </a:r>
            <a:r>
              <a:rPr lang="hu-HU" sz="2400" dirty="0" err="1" smtClean="0">
                <a:hlinkClick r:id="rId3"/>
              </a:rPr>
              <a:t>sites</a:t>
            </a:r>
            <a:r>
              <a:rPr lang="hu-HU" sz="2400" dirty="0" smtClean="0">
                <a:hlinkClick r:id="rId3"/>
              </a:rPr>
              <a:t>/</a:t>
            </a:r>
            <a:r>
              <a:rPr lang="hu-HU" sz="2400" dirty="0" err="1" smtClean="0">
                <a:hlinkClick r:id="rId3"/>
              </a:rPr>
              <a:t>default</a:t>
            </a:r>
            <a:r>
              <a:rPr lang="hu-HU" sz="2400" dirty="0" smtClean="0">
                <a:hlinkClick r:id="rId3"/>
              </a:rPr>
              <a:t>/</a:t>
            </a:r>
            <a:r>
              <a:rPr lang="hu-HU" sz="2400" dirty="0" err="1" smtClean="0">
                <a:hlinkClick r:id="rId3"/>
              </a:rPr>
              <a:t>files</a:t>
            </a:r>
            <a:r>
              <a:rPr lang="hu-HU" sz="2400" dirty="0" smtClean="0">
                <a:hlinkClick r:id="rId3"/>
              </a:rPr>
              <a:t>/</a:t>
            </a:r>
            <a:r>
              <a:rPr lang="hu-HU" sz="2400" dirty="0" err="1" smtClean="0">
                <a:hlinkClick r:id="rId3"/>
              </a:rPr>
              <a:t>hatekony</a:t>
            </a:r>
            <a:r>
              <a:rPr lang="hu-HU" sz="2400" dirty="0" smtClean="0">
                <a:hlinkClick r:id="rId3"/>
              </a:rPr>
              <a:t>_</a:t>
            </a:r>
            <a:r>
              <a:rPr lang="hu-HU" sz="2400" dirty="0" err="1" smtClean="0">
                <a:hlinkClick r:id="rId3"/>
              </a:rPr>
              <a:t>tanulo.pdf</a:t>
            </a:r>
            <a:r>
              <a:rPr lang="hu-HU" sz="2400" dirty="0" smtClean="0"/>
              <a:t> 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05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b="1" smtClean="0"/>
              <a:t>Kérdőíves módszerek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3421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6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B9EEE5-3310-4C7B-8A71-68F7352BB8D3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z="3800" smtClean="0">
                <a:latin typeface="Arial" charset="0"/>
              </a:rPr>
              <a:t>A kérdőíveken található kérdéstípusok</a:t>
            </a:r>
            <a:endParaRPr lang="en-GB" sz="3800" u="sng" smtClean="0">
              <a:latin typeface="Arial" charset="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700213"/>
            <a:ext cx="4033838" cy="4430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sz="2400" b="1" u="sng" dirty="0" smtClean="0"/>
              <a:t>zárt kérdések</a:t>
            </a:r>
            <a:endParaRPr lang="hu-HU" sz="2400" dirty="0" smtClean="0"/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a lehetséges válaszok köre rögzített, vagyis standardizált</a:t>
            </a:r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a megadott válaszlehetőségek közül kell egyet vagy többet bejelölni </a:t>
            </a:r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feldolgozása könnyű</a:t>
            </a:r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sok értékes információ elveszhet</a:t>
            </a:r>
            <a:endParaRPr lang="hu-HU" sz="2400" i="1" u="sng" dirty="0" smtClean="0"/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52963" y="1700213"/>
            <a:ext cx="4033837" cy="4430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sz="2400" b="1" u="sng" dirty="0" smtClean="0"/>
              <a:t>nyitott kérdések </a:t>
            </a:r>
            <a:endParaRPr lang="hu-HU" sz="2400" b="1" dirty="0" smtClean="0"/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nincsenek válaszlehetőségek</a:t>
            </a:r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saját szavakkal  kell válaszolni</a:t>
            </a:r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feldolgozása nehéz, mert utólag csoportosítani (kódolni) kell a különböző válaszokat</a:t>
            </a:r>
          </a:p>
          <a:p>
            <a:pPr eaLnBrk="1" hangingPunct="1">
              <a:lnSpc>
                <a:spcPct val="80000"/>
              </a:lnSpc>
            </a:pPr>
            <a:r>
              <a:rPr lang="hu-HU" sz="2400" dirty="0" smtClean="0"/>
              <a:t>differenciált, finom adatokhoz juthatunk, amelyek lehetővé teszik az árnyaltabb következtetések levonását.</a:t>
            </a:r>
            <a:endParaRPr lang="hu-HU" sz="2400" b="1" i="1" dirty="0" smtClean="0"/>
          </a:p>
          <a:p>
            <a:pPr eaLnBrk="1" hangingPunct="1">
              <a:lnSpc>
                <a:spcPct val="80000"/>
              </a:lnSpc>
            </a:pPr>
            <a:endParaRPr lang="hu-HU" sz="1700" dirty="0" smtClean="0"/>
          </a:p>
        </p:txBody>
      </p:sp>
    </p:spTree>
    <p:extLst>
      <p:ext uri="{BB962C8B-B14F-4D97-AF65-F5344CB8AC3E}">
        <p14:creationId xmlns:p14="http://schemas.microsoft.com/office/powerpoint/2010/main" val="335077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3B1C72-8D4B-48C1-A0A4-A969754D5FE8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z="3800" smtClean="0">
                <a:latin typeface="Arial" charset="0"/>
              </a:rPr>
              <a:t>A kérdőívek kitöltésének módszerei</a:t>
            </a:r>
            <a:endParaRPr lang="en-GB" sz="3800" smtClean="0">
              <a:latin typeface="Arial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hu-HU" u="sng" dirty="0" smtClean="0"/>
          </a:p>
          <a:p>
            <a:pPr eaLnBrk="1" hangingPunct="1">
              <a:lnSpc>
                <a:spcPct val="90000"/>
              </a:lnSpc>
            </a:pPr>
            <a:r>
              <a:rPr lang="hu-HU" dirty="0" smtClean="0"/>
              <a:t>Önkitöltős </a:t>
            </a:r>
          </a:p>
          <a:p>
            <a:pPr eaLnBrk="1" hangingPunct="1">
              <a:lnSpc>
                <a:spcPct val="90000"/>
              </a:lnSpc>
            </a:pPr>
            <a:r>
              <a:rPr lang="hu-HU" dirty="0" smtClean="0"/>
              <a:t>Megkérdezéses adatfelvétel 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8250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0157E8-8D8A-46BD-AC77-854D32C128AD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z="3800" b="1" i="1" smtClean="0"/>
              <a:t/>
            </a:r>
            <a:br>
              <a:rPr lang="hu-HU" sz="3800" b="1" i="1" smtClean="0"/>
            </a:br>
            <a:r>
              <a:rPr lang="hu-HU" sz="3200" smtClean="0">
                <a:latin typeface="Arial" charset="0"/>
              </a:rPr>
              <a:t>A pedagógiai munkában is elterjedt a kérdőívek használata</a:t>
            </a:r>
            <a:br>
              <a:rPr lang="hu-HU" sz="3200" smtClean="0">
                <a:latin typeface="Arial" charset="0"/>
              </a:rPr>
            </a:br>
            <a:endParaRPr lang="en-GB" sz="3200" smtClean="0">
              <a:latin typeface="Arial" charset="0"/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hu-HU" sz="2600" dirty="0" smtClean="0"/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A tantárgyi ismeretanyag számonkérésének, ellenőrzésének ez a leggyakoribb formája (tantárgyi tesztek, feladatlapok, témazáró dolgozatok) – ezek saját vagy mások által készítettek  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A tanulók családi körülményeiről, iskolai kapcsolatairól, iskolán kívüli elfoglaltságáról információgyűjtés – ezek saját vagy mások által készítettek</a:t>
            </a:r>
          </a:p>
          <a:p>
            <a:pPr eaLnBrk="1" hangingPunct="1">
              <a:lnSpc>
                <a:spcPct val="80000"/>
              </a:lnSpc>
            </a:pPr>
            <a:r>
              <a:rPr lang="hu-HU" sz="2800" dirty="0" smtClean="0"/>
              <a:t>A tanuló különböző képességeiről, pszichológiai és pedagógiai jellegzetességeiről adatok gyűjtése – más szakemberek által készítettek 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83643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BE9F43-514E-4482-8E03-C54C1B491566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mtClean="0"/>
              <a:t>A kérdőívek kitöltői lehetnek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hu-HU" smtClean="0"/>
          </a:p>
          <a:p>
            <a:pPr eaLnBrk="1" hangingPunct="1"/>
            <a:r>
              <a:rPr lang="hu-HU" smtClean="0"/>
              <a:t>A tanulók</a:t>
            </a:r>
          </a:p>
          <a:p>
            <a:pPr eaLnBrk="1" hangingPunct="1"/>
            <a:r>
              <a:rPr lang="hu-HU" smtClean="0"/>
              <a:t>A szülők</a:t>
            </a:r>
          </a:p>
          <a:p>
            <a:pPr eaLnBrk="1" hangingPunct="1"/>
            <a:r>
              <a:rPr lang="hu-HU" smtClean="0"/>
              <a:t>A pedagógusok, korábbi megfigyeléseik alapján</a:t>
            </a:r>
          </a:p>
        </p:txBody>
      </p:sp>
    </p:spTree>
    <p:extLst>
      <p:ext uri="{BB962C8B-B14F-4D97-AF65-F5344CB8AC3E}">
        <p14:creationId xmlns:p14="http://schemas.microsoft.com/office/powerpoint/2010/main" val="282580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b="1" dirty="0" smtClean="0"/>
              <a:t>A megfigyelés módszere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90183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3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64C7BA-7E54-4FCC-AED8-85EA80177DE6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551489"/>
            <a:ext cx="84645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A pedagógiai munkában alkalmazható</a:t>
            </a:r>
            <a:endParaRPr kumimoji="0" lang="hu-HU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megfigyelési típusok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306179" name="Group 3"/>
          <p:cNvGraphicFramePr>
            <a:graphicFrameLocks noGrp="1"/>
          </p:cNvGraphicFramePr>
          <p:nvPr>
            <p:extLst/>
          </p:nvPr>
        </p:nvGraphicFramePr>
        <p:xfrm>
          <a:off x="179511" y="1772816"/>
          <a:ext cx="8784978" cy="493278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27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9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4565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SZÁNDÉK SZERINT</a:t>
                      </a:r>
                      <a:endParaRPr kumimoji="0" lang="hu-H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RENDSZERESSÉGE SZERINT</a:t>
                      </a:r>
                      <a:endParaRPr kumimoji="0" lang="hu-H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57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Alkalomszerű</a:t>
                      </a:r>
                      <a:endParaRPr kumimoji="0" lang="hu-H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Rendszeres</a:t>
                      </a:r>
                      <a:endParaRPr kumimoji="0" lang="hu-H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70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STRUKTURÁ-LATLAN</a:t>
                      </a:r>
                      <a:endParaRPr kumimoji="0" lang="hu-H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Strukturálatlan és alkalomszerű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Strukturálatlan és rendszeres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456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STRUKTURÁLT</a:t>
                      </a:r>
                      <a:endParaRPr kumimoji="0" lang="hu-H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Strukturált és alkalomszerű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Strukturált és rendszeres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90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A7A03D-4EA2-42D7-941A-18D7C038203C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mtClean="0"/>
              <a:t>A strukturálatlan megfigyelés jellemzői</a:t>
            </a:r>
            <a:endParaRPr lang="en-GB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229600" cy="49922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hu-HU" sz="2600" dirty="0" smtClean="0"/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Nincs előre meghatározott terve és szempontrendszere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Általában felderítő vizsgálatoknál alkalmazzák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A megfigyelőre a legerősebb ingerek hatnak, melynek következtében a szelektív figyelem súlyos problémája lép fel</a:t>
            </a:r>
          </a:p>
          <a:p>
            <a:pPr eaLnBrk="1" hangingPunct="1">
              <a:lnSpc>
                <a:spcPct val="90000"/>
              </a:lnSpc>
            </a:pPr>
            <a:r>
              <a:rPr lang="hu-HU" sz="2800" dirty="0" smtClean="0"/>
              <a:t>Többségében nem várt eseményekhez kötődik, így nehéz a megfigyelési szempontokat kialakítani (de lehet egy séma –megfigyelési űrlap)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600" dirty="0" smtClean="0"/>
          </a:p>
        </p:txBody>
      </p:sp>
    </p:spTree>
    <p:extLst>
      <p:ext uri="{BB962C8B-B14F-4D97-AF65-F5344CB8AC3E}">
        <p14:creationId xmlns:p14="http://schemas.microsoft.com/office/powerpoint/2010/main" val="417387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14BA7F-DB79-481D-BA68-4D22C2E32955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mtClean="0"/>
              <a:t>A strukturált megfigyelés jellemzői</a:t>
            </a:r>
            <a:endParaRPr lang="en-GB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hu-HU" dirty="0" smtClean="0"/>
          </a:p>
          <a:p>
            <a:pPr eaLnBrk="1" hangingPunct="1"/>
            <a:r>
              <a:rPr lang="hu-HU" dirty="0" smtClean="0"/>
              <a:t>Előre kidolgozott konkrét terve,  szempontrendszere és időkerete van </a:t>
            </a:r>
          </a:p>
          <a:p>
            <a:pPr eaLnBrk="1" hangingPunct="1"/>
            <a:r>
              <a:rPr lang="hu-HU" dirty="0" smtClean="0"/>
              <a:t>Leíró (jellemző) és magyarázó (oksági viszonyokat kereső) vizsgálatoknál használják</a:t>
            </a:r>
          </a:p>
          <a:p>
            <a:pPr eaLnBrk="1" hangingPunct="1"/>
            <a:r>
              <a:rPr lang="hu-HU" dirty="0" smtClean="0"/>
              <a:t>Objektívebb információkat nyújt, mert a szelektivitás és a szubjektivitás kiszűrhető  </a:t>
            </a:r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0684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b="1" smtClean="0"/>
              <a:t>Az interjú módszere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58486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sz="2500" b="1" dirty="0" smtClean="0">
                <a:latin typeface="Arial Unicode MS" pitchFamily="34" charset="-128"/>
              </a:rPr>
              <a:t/>
            </a:r>
            <a:br>
              <a:rPr lang="hu-HU" sz="2500" b="1" dirty="0" smtClean="0">
                <a:latin typeface="Arial Unicode MS" pitchFamily="34" charset="-128"/>
              </a:rPr>
            </a:br>
            <a:r>
              <a:rPr lang="hu-HU" sz="4500" b="1" dirty="0" smtClean="0">
                <a:latin typeface="Arial Unicode MS" pitchFamily="34" charset="-128"/>
              </a:rPr>
              <a:t>A tanulók megismerésének pszichológiája</a:t>
            </a:r>
            <a:br>
              <a:rPr lang="hu-HU" sz="4500" b="1" dirty="0" smtClean="0">
                <a:latin typeface="Arial Unicode MS" pitchFamily="34" charset="-128"/>
              </a:rPr>
            </a:br>
            <a:endParaRPr lang="hu-HU" sz="2500" b="1" dirty="0" smtClean="0">
              <a:latin typeface="Arial Unicode MS" pitchFamily="34" charset="-128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27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6466CB-BAF9-4209-94B4-6365DDAD9543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b="1" smtClean="0"/>
              <a:t>Az interjú fajtái</a:t>
            </a:r>
            <a:endParaRPr lang="en-GB" b="1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719263"/>
            <a:ext cx="8147248" cy="4411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u-HU" sz="2800" b="1" u="sng" dirty="0" smtClean="0"/>
              <a:t>Strukturált interjú:</a:t>
            </a:r>
          </a:p>
          <a:p>
            <a:pPr eaLnBrk="1" hangingPunct="1"/>
            <a:r>
              <a:rPr lang="hu-HU" sz="2600" dirty="0" smtClean="0"/>
              <a:t>Olyan kérdezés, amely során a kérdező a kérdéseket előre megszabott sorrendben teszi fel.</a:t>
            </a:r>
          </a:p>
          <a:p>
            <a:pPr eaLnBrk="1" hangingPunct="1"/>
            <a:r>
              <a:rPr lang="hu-HU" sz="2600" dirty="0" smtClean="0"/>
              <a:t>A kérdezett saját szavaival válaszol. 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sz="2800" b="1" u="sng" dirty="0" smtClean="0"/>
              <a:t>Strukturálatlan interjú:</a:t>
            </a:r>
          </a:p>
          <a:p>
            <a:pPr eaLnBrk="1" hangingPunct="1"/>
            <a:r>
              <a:rPr lang="hu-HU" sz="2600" dirty="0" smtClean="0"/>
              <a:t>Olyan kvázi beszélgetés, amikor az interjút készítő pontosan tudja, mit szeretne megtudni, de a kérdések konkrét megfogalmazása és sorrendje az interjú szituációhoz kapcsolódik.</a:t>
            </a:r>
            <a:endParaRPr lang="en-GB" sz="2600" dirty="0" smtClean="0"/>
          </a:p>
        </p:txBody>
      </p:sp>
    </p:spTree>
    <p:extLst>
      <p:ext uri="{BB962C8B-B14F-4D97-AF65-F5344CB8AC3E}">
        <p14:creationId xmlns:p14="http://schemas.microsoft.com/office/powerpoint/2010/main" val="190831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3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495750-B98F-4CF3-AF06-8B9C7DFB4A5F}" type="slidenum">
              <a:rPr kumimoji="0" lang="hu-HU" alt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hu-HU" alt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827088" y="333375"/>
            <a:ext cx="72739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52352" bIns="38088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3600" b="1" i="0" u="none" strike="noStrike" kern="1200" cap="none" spc="0" normalizeH="0" baseline="0" noProof="0">
                <a:ln>
                  <a:noFill/>
                </a:ln>
                <a:solidFill>
                  <a:srgbClr val="3C0000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t>A strukturálatlan interjú szakaszai</a:t>
            </a:r>
            <a:endParaRPr kumimoji="0" lang="hu-HU" altLang="hu-HU" sz="3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36892" name="Group 28"/>
          <p:cNvGraphicFramePr>
            <a:graphicFrameLocks noGrp="1"/>
          </p:cNvGraphicFramePr>
          <p:nvPr>
            <p:extLst/>
          </p:nvPr>
        </p:nvGraphicFramePr>
        <p:xfrm>
          <a:off x="0" y="0"/>
          <a:ext cx="9177536" cy="68580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12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4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125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SZAKASZ</a:t>
                      </a:r>
                      <a:endParaRPr kumimoji="0" lang="hu-H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FELADAT</a:t>
                      </a:r>
                      <a:endParaRPr kumimoji="0" lang="hu-H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63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hu-HU" sz="15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Felkészülés  </a:t>
                      </a:r>
                      <a:endParaRPr kumimoji="0" lang="hu-H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cél meghatározása (miért készül az interjú – mit akarunk megtudni általa)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előzetes információk összerendezése, analízise és szintézise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interjúvázlat elkészítése, főbb témakörök kijelölése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időpont és helyszín egyeztetése az interjúalannyal</a:t>
                      </a:r>
                      <a:endParaRPr kumimoji="0" lang="hu-H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431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>
                          <a:tab pos="228600" algn="l"/>
                        </a:tabLst>
                      </a:pPr>
                      <a:r>
                        <a:rPr kumimoji="0" lang="hu-HU" sz="15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2.Bemelegítés, ráhangolás</a:t>
                      </a:r>
                      <a:endParaRPr kumimoji="0" lang="hu-H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Meghatározzuk beszélgetésünk témáit, elmondjuk, hogy mire és miért vagyunk kíváncsiak, ez az interjúalany biztonságérzete szempontjából fontos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Bizalmat építünk azzal, hogy a mindennapokhoz kapcsolódó személyes jellegű kérdéseket teszünk fel</a:t>
                      </a:r>
                      <a:endParaRPr kumimoji="0" lang="hu-H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77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>
                          <a:tab pos="228600" algn="l"/>
                        </a:tabLst>
                      </a:pPr>
                      <a:r>
                        <a:rPr kumimoji="0" lang="hu-HU" sz="15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3.Az interjús beszélgetés</a:t>
                      </a:r>
                      <a:endParaRPr kumimoji="0" lang="hu-H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fejben tartott interjúvázlat alapján a konkrét téma körüljárása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közben kulcsszavas jegyzetelés</a:t>
                      </a:r>
                      <a:endParaRPr kumimoji="0" lang="hu-H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5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>
                          <a:tab pos="228600" algn="l"/>
                        </a:tabLst>
                      </a:pPr>
                      <a:r>
                        <a:rPr kumimoji="0" lang="hu-HU" sz="15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4.Lezárás</a:t>
                      </a:r>
                      <a:endParaRPr kumimoji="0" lang="hu-H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az interjúalany visszavezetése a jelenbe, a hétköznapokba, stabil érzelmi állapotban való elengedése</a:t>
                      </a:r>
                      <a:endParaRPr kumimoji="0" lang="hu-H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679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>
                          <a:tab pos="228600" algn="l"/>
                        </a:tabLst>
                      </a:pPr>
                      <a:r>
                        <a:rPr kumimoji="0" lang="hu-HU" sz="15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5.Feldolgozás, elemzés, értelmezés</a:t>
                      </a:r>
                      <a:endParaRPr kumimoji="0" lang="hu-H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kulcsszavak segítségével az interjú leírása a lehető leghitelesebb formában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 céloknál feltett  miért kérdésekre a válaszok keresése </a:t>
                      </a:r>
                      <a:endParaRPr kumimoji="0" lang="hu-H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555" name="Rectangle 26"/>
          <p:cNvSpPr>
            <a:spLocks noChangeArrowheads="1"/>
          </p:cNvSpPr>
          <p:nvPr/>
        </p:nvSpPr>
        <p:spPr bwMode="auto">
          <a:xfrm>
            <a:off x="0" y="5683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alt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86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3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7582B2-5C64-4407-A647-D89DF7E1EC73}" type="slidenum">
              <a:rPr kumimoji="0" lang="hu-HU" alt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hu-HU" alt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509262" y="183806"/>
            <a:ext cx="8176277" cy="930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52352" bIns="38088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t> </a:t>
            </a: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t>HASZNOS KÉRDÉSTÍPUSOK AZ INTERJÚZÁS  SORÁN</a:t>
            </a:r>
            <a:endParaRPr kumimoji="0" lang="hu-HU" altLang="hu-H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altLang="hu-HU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41002" name="Group 42"/>
          <p:cNvGraphicFramePr>
            <a:graphicFrameLocks noGrp="1"/>
          </p:cNvGraphicFramePr>
          <p:nvPr>
            <p:extLst/>
          </p:nvPr>
        </p:nvGraphicFramePr>
        <p:xfrm>
          <a:off x="250825" y="908050"/>
          <a:ext cx="8642350" cy="574559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30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5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1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14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Kérdéstípus</a:t>
                      </a:r>
                      <a:endParaRPr kumimoji="0" lang="hu-H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Funkciója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Példa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01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Zárt vagy leltározó kérdés, 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tényadatok megismerése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általában csak egy rövid választ igényel 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Hol, mikor született?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Hány testvére van?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Mikor születtek gyerekei?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20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Meséltetős kérdések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érzelmek, gondolatok vélemények, értékek, emberi viszonylatok megértése 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eseményekhez kapcsolódó élmények feltárása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beszéltetés megindítása, folyamatos fenntartása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Meséljen iskolás éveiről!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Milyen házban élt gyermekkorában?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Hogyan ismerkedett meg a férjével?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 a véleménye gyerek iskolájáról?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62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Pontosító kérdések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Szűkszavú válaszok kibontása</a:t>
                      </a:r>
                      <a:endParaRPr kumimoji="0" lang="hu-HU" sz="1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az interjúalany által használt fogalmak tartalmának pontosítása az azonos értelmezés érdekében</a:t>
                      </a:r>
                      <a:endParaRPr kumimoji="0" lang="hu-HU" sz="1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érdeklődés kifejezése</a:t>
                      </a:r>
                      <a:endParaRPr kumimoji="0" lang="hu-H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Mit ért azon, hogy gyermeke szófogadó?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Milyen értelemben segítőkész a szomszédja?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Mondana egy példát arra, amikor  a gyermekét bántották?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092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Érzelmi visszatükrözés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Érzelmi megnyílvánulások elősegítése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Együttérzés, empátia kifejezése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 kényes, elhallgatott témák előcsalogatása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„Nem tudom” válasz kezelése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Indulatok, feszültségek kezelése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Úgy veszem ki a szavaiból, hogy nehéz időszak volt ez Önnek.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Látom, hogy ez nagyon boldoggá teszi.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Tudom, hogy erre a kérdésre nehéz válaszolni. 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Parafrázis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 kölcsönös megértés ellenőrzése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beszélgetés továbblendítése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Lássuk csak, Ön azt mondja…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Ha jól értem, akkor ….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363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Értő figyelem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 beszélgetés továbblendítése, a beszéltetés megindítása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érdeklődés kifejezése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És azután mi történt?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Aha, és utána…</a:t>
                      </a:r>
                      <a:endParaRPr kumimoji="0" lang="hu-HU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>
                          <a:tab pos="228600" algn="l"/>
                        </a:tabLst>
                      </a:pPr>
                      <a:r>
                        <a:rPr kumimoji="0" lang="hu-HU" sz="11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Ez nagyon érdekes, folytassa</a:t>
                      </a:r>
                      <a:endParaRPr kumimoji="0" lang="hu-H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38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1D9286-9A2F-45AB-A792-D234233A16D7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hu-HU" sz="3200" smtClean="0">
                <a:latin typeface="Arial" charset="0"/>
              </a:rPr>
              <a:t>MIT KEZDJÜNK AZ INTERJÚVAL</a:t>
            </a:r>
            <a:endParaRPr lang="en-GB" sz="3200" smtClean="0">
              <a:latin typeface="Arial" charset="0"/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dirty="0" smtClean="0"/>
              <a:t>Titoktartás, személyes adatok védelme</a:t>
            </a:r>
          </a:p>
          <a:p>
            <a:pPr eaLnBrk="1" hangingPunct="1">
              <a:lnSpc>
                <a:spcPct val="90000"/>
              </a:lnSpc>
            </a:pPr>
            <a:r>
              <a:rPr lang="hu-HU" dirty="0" smtClean="0"/>
              <a:t>Az interjú során ne jegyzeteljünk, csak kulcsszavakat írjunk fel magunknak</a:t>
            </a:r>
          </a:p>
          <a:p>
            <a:pPr eaLnBrk="1" hangingPunct="1">
              <a:lnSpc>
                <a:spcPct val="90000"/>
              </a:lnSpc>
            </a:pPr>
            <a:r>
              <a:rPr lang="hu-HU" dirty="0" smtClean="0"/>
              <a:t>Az interjú után írjuk le gyorsan a hallottakat</a:t>
            </a:r>
          </a:p>
          <a:p>
            <a:pPr eaLnBrk="1" hangingPunct="1">
              <a:lnSpc>
                <a:spcPct val="90000"/>
              </a:lnSpc>
            </a:pPr>
            <a:r>
              <a:rPr lang="hu-HU" dirty="0" smtClean="0"/>
              <a:t>Értelmezzük, keressük meg az összefüggéseket, a legfontosabb eseményeket</a:t>
            </a:r>
          </a:p>
        </p:txBody>
      </p:sp>
    </p:spTree>
    <p:extLst>
      <p:ext uri="{BB962C8B-B14F-4D97-AF65-F5344CB8AC3E}">
        <p14:creationId xmlns:p14="http://schemas.microsoft.com/office/powerpoint/2010/main" val="338550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b="1" smtClean="0"/>
              <a:t>A dokumentumelemzés módszere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14834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3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44C8DB-362E-4E1D-83DF-0501CCB819EB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84150" y="0"/>
            <a:ext cx="8413906" cy="1054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52352" bIns="38088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tanuló megismerését szolgáló dokumentum forrásai</a:t>
            </a:r>
            <a:endParaRPr kumimoji="0" lang="hu-HU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46111" name="Group 31"/>
          <p:cNvGraphicFramePr>
            <a:graphicFrameLocks noGrp="1"/>
          </p:cNvGraphicFramePr>
          <p:nvPr>
            <p:extLst/>
          </p:nvPr>
        </p:nvGraphicFramePr>
        <p:xfrm>
          <a:off x="92075" y="782638"/>
          <a:ext cx="8801100" cy="624214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360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0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99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Az iskolai dokumentum forrása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Példa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 tanuló saját munkái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Rajzok, fogalmazások, dolgozatok, füzetek, firkálmányok, levelek, fényképek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 szülőtől származó dokumentumok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Kérések, üzenetek, levelek, fényképek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7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 vele foglalkozó pedagógusok dokumentumai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Érdemjegyek, beírások az ellenőrzőbe, dolgozatok írásos értékelése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7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Más szakemberektől származó írásos anyagok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Jellemzés, környezettanulmány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8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Hivatalos okiratok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None/>
                        <a:tabLst/>
                      </a:pPr>
                      <a:r>
                        <a:rPr kumimoji="0" lang="hu-H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Kórházi zárójelentés, szakértői vélemény, gyámügyi határozat, bizonyítvány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8699" name="Rectangle 33"/>
          <p:cNvSpPr>
            <a:spLocks noChangeArrowheads="1"/>
          </p:cNvSpPr>
          <p:nvPr/>
        </p:nvSpPr>
        <p:spPr bwMode="auto">
          <a:xfrm>
            <a:off x="0" y="58388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680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5"/>
          <p:cNvSpPr txBox="1">
            <a:spLocks noGrp="1" noChangeArrowheads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8C1022-7E3D-44EC-85E5-BD0CF197A159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6323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468313" y="1143000"/>
            <a:ext cx="8218487" cy="2209800"/>
          </a:xfrm>
        </p:spPr>
        <p:txBody>
          <a:bodyPr/>
          <a:lstStyle/>
          <a:p>
            <a:pPr eaLnBrk="1" hangingPunct="1"/>
            <a:r>
              <a:rPr lang="hu-HU" sz="50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Az esettanulmány főbb tartalmi egységei</a:t>
            </a:r>
          </a:p>
        </p:txBody>
      </p:sp>
      <p:sp>
        <p:nvSpPr>
          <p:cNvPr id="56324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901700" y="4006850"/>
            <a:ext cx="7259638" cy="1601788"/>
          </a:xfrm>
        </p:spPr>
        <p:txBody>
          <a:bodyPr anchor="ctr"/>
          <a:lstStyle/>
          <a:p>
            <a:pPr marL="0" indent="0" eaLnBrk="1" hangingPunct="1">
              <a:buFont typeface="Wingdings" pitchFamily="2" charset="2"/>
              <a:buNone/>
            </a:pPr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376558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B3721C-048F-4CB4-A693-D21BE1EDB419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z="38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Problémafelvetés, célmeghatározás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340768"/>
            <a:ext cx="8640960" cy="4411662"/>
          </a:xfrm>
        </p:spPr>
        <p:txBody>
          <a:bodyPr/>
          <a:lstStyle/>
          <a:p>
            <a:pPr eaLnBrk="1" hangingPunct="1"/>
            <a:endParaRPr lang="hu-HU" sz="2100" dirty="0" smtClean="0"/>
          </a:p>
          <a:p>
            <a:pPr eaLnBrk="1" hangingPunct="1"/>
            <a:r>
              <a:rPr lang="hu-HU" sz="2800" dirty="0" smtClean="0"/>
              <a:t>Az esettanulmány elején jelezzük, hogy kiről írjuk azt és miért. </a:t>
            </a:r>
          </a:p>
          <a:p>
            <a:pPr eaLnBrk="1" hangingPunct="1"/>
            <a:r>
              <a:rPr lang="hu-HU" sz="2800" dirty="0" smtClean="0"/>
              <a:t>A személyiségi jogokra való tekintettel az esettanulmányban a tanulóról személyes adatait, amiből felismerhető nem lehet szerepeltetni, el kell fedni. (név, pontos születési dátum, lakhely, iskola neve, osztály pontos megnevezése)</a:t>
            </a:r>
          </a:p>
          <a:p>
            <a:pPr eaLnBrk="1" hangingPunct="1"/>
            <a:r>
              <a:rPr lang="hu-HU" sz="2800" dirty="0" smtClean="0"/>
              <a:t>Azokat a tüneteket, tünet-együtteseket, amelyeket a pedagógus tapasztal, ami miatt úgy gondolja, hogy a tanulóra vonatkozó adatokat rendszerezni, összegezni kell</a:t>
            </a:r>
            <a:r>
              <a:rPr lang="hu-HU" sz="3200" dirty="0" smtClean="0"/>
              <a:t>. </a:t>
            </a:r>
            <a:endParaRPr lang="hu-HU" sz="3200" i="1" dirty="0" smtClean="0"/>
          </a:p>
        </p:txBody>
      </p:sp>
    </p:spTree>
    <p:extLst>
      <p:ext uri="{BB962C8B-B14F-4D97-AF65-F5344CB8AC3E}">
        <p14:creationId xmlns:p14="http://schemas.microsoft.com/office/powerpoint/2010/main" val="297914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E3772D-8179-47DD-809D-30B3A0CDA9D2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z="36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 megismeréshez alkalmazott konkrét módszerek leírása</a:t>
            </a:r>
          </a:p>
        </p:txBody>
      </p:sp>
      <p:sp>
        <p:nvSpPr>
          <p:cNvPr id="58372" name="Rectangle 6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pPr eaLnBrk="1" hangingPunct="1"/>
            <a:r>
              <a:rPr lang="hu-HU" sz="3200" smtClean="0"/>
              <a:t>A képzés során módszerek közül miket alkalmaztunk az egyes tanulói jellemzők megismerésére</a:t>
            </a:r>
          </a:p>
          <a:p>
            <a:pPr lvl="1" eaLnBrk="1" hangingPunct="1"/>
            <a:r>
              <a:rPr lang="hu-HU" sz="3200" smtClean="0"/>
              <a:t>megfigyelés,  </a:t>
            </a:r>
          </a:p>
          <a:p>
            <a:pPr lvl="1" eaLnBrk="1" hangingPunct="1"/>
            <a:r>
              <a:rPr lang="hu-HU" sz="3200" smtClean="0"/>
              <a:t>interjú, </a:t>
            </a:r>
          </a:p>
          <a:p>
            <a:pPr lvl="1" eaLnBrk="1" hangingPunct="1"/>
            <a:r>
              <a:rPr lang="hu-HU" sz="3200" smtClean="0"/>
              <a:t>dokumentumelemzés, </a:t>
            </a:r>
          </a:p>
          <a:p>
            <a:pPr lvl="1" eaLnBrk="1" hangingPunct="1"/>
            <a:r>
              <a:rPr lang="hu-HU" sz="3200" smtClean="0"/>
              <a:t>kérdőív</a:t>
            </a:r>
          </a:p>
        </p:txBody>
      </p:sp>
    </p:spTree>
    <p:extLst>
      <p:ext uri="{BB962C8B-B14F-4D97-AF65-F5344CB8AC3E}">
        <p14:creationId xmlns:p14="http://schemas.microsoft.com/office/powerpoint/2010/main" val="164468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b="1" smtClean="0"/>
              <a:t>Személyiséglap</a:t>
            </a:r>
            <a:endParaRPr lang="hu-HU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2600" smtClean="0"/>
              <a:t>Családra vonatkozó adatok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gyerek fejlődésére vonatkozó adatok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Az otthoni tanulás jellemzői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gyermek iskolai tanulmányi eredményei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tanuló osztályon kívüli tevékenysége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tanuló képességére vonatkozó adatok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tanuló érdeklődésére vonatkozó adatok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tanuló motivációjára, értékrendjére, attitűdjeire vonatkozó adatok</a:t>
            </a:r>
          </a:p>
          <a:p>
            <a:pPr eaLnBrk="1" hangingPunct="1">
              <a:lnSpc>
                <a:spcPct val="90000"/>
              </a:lnSpc>
            </a:pPr>
            <a:r>
              <a:rPr lang="hu-HU" sz="2600" smtClean="0"/>
              <a:t>A tanuló kapcsolatrendszere</a:t>
            </a:r>
          </a:p>
        </p:txBody>
      </p:sp>
    </p:spTree>
    <p:extLst>
      <p:ext uri="{BB962C8B-B14F-4D97-AF65-F5344CB8AC3E}">
        <p14:creationId xmlns:p14="http://schemas.microsoft.com/office/powerpoint/2010/main" val="166207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sz="4000" b="1" dirty="0" smtClean="0">
                <a:latin typeface="Arial Unicode MS" pitchFamily="34" charset="-128"/>
              </a:rPr>
              <a:t>Az elsajátítandó</a:t>
            </a:r>
            <a:r>
              <a:rPr lang="hu-HU" sz="4000" b="1" dirty="0" smtClean="0">
                <a:solidFill>
                  <a:schemeClr val="tx1"/>
                </a:solidFill>
                <a:latin typeface="Arial Unicode MS" pitchFamily="34" charset="-128"/>
              </a:rPr>
              <a:t> </a:t>
            </a:r>
            <a:r>
              <a:rPr lang="hu-HU" sz="4000" b="1" dirty="0" smtClean="0">
                <a:latin typeface="Arial Unicode MS" pitchFamily="34" charset="-128"/>
              </a:rPr>
              <a:t>tanári kulcskompetenciák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28775"/>
            <a:ext cx="8283575" cy="4343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b="1" dirty="0" smtClean="0">
                <a:solidFill>
                  <a:schemeClr val="tx2"/>
                </a:solidFill>
                <a:latin typeface="Arial Unicode MS" pitchFamily="34" charset="-128"/>
              </a:rPr>
              <a:t>A tanulói személyiség fejlesztése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A tanulói csoportok, közösségek alakulásának segítése, fejlesztése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A pedagógiai folyamat tervezése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A tanulók műveltségnek, készségeinek és képességeinek fejlesztése a tudás felhasználásával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Az egész életen át tartó tanulást megalapozó kompetenciák fejlesztése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A tanulási folyamat szervezése és irányítása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A pedagógiai értékelés változatos eszközeinek alkalmazása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Szakmai együttműködés és kommunikáció</a:t>
            </a:r>
          </a:p>
          <a:p>
            <a:pPr marL="609600" indent="-609600">
              <a:lnSpc>
                <a:spcPct val="80000"/>
              </a:lnSpc>
              <a:spcBef>
                <a:spcPct val="15000"/>
              </a:spcBef>
              <a:buClr>
                <a:schemeClr val="tx1"/>
              </a:buClr>
              <a:buFontTx/>
              <a:buAutoNum type="arabicPeriod"/>
            </a:pPr>
            <a:r>
              <a:rPr lang="hu-HU" sz="2600" dirty="0" smtClean="0">
                <a:latin typeface="Arial Unicode MS" pitchFamily="34" charset="-128"/>
              </a:rPr>
              <a:t>Önművelés, elkötelezettség a szakmai fejlődésre</a:t>
            </a:r>
          </a:p>
        </p:txBody>
      </p:sp>
    </p:spTree>
    <p:extLst>
      <p:ext uri="{BB962C8B-B14F-4D97-AF65-F5344CB8AC3E}">
        <p14:creationId xmlns:p14="http://schemas.microsoft.com/office/powerpoint/2010/main" val="4044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264941-97A3-4089-860E-14731B45FAF2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z="38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Vizsgálati eredmények, megállapítások</a:t>
            </a:r>
            <a:endParaRPr lang="hu-HU" sz="3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hu-HU" sz="3200" dirty="0" smtClean="0"/>
              <a:t>Összegezzük a vizsgálati módszerekkel nyert adatokat, és levonjuk a szükséges következtetéseket.</a:t>
            </a:r>
          </a:p>
          <a:p>
            <a:pPr eaLnBrk="1" hangingPunct="1"/>
            <a:r>
              <a:rPr lang="hu-HU" sz="3200" dirty="0" smtClean="0"/>
              <a:t>Figyelembe vesszük más szakemberek vizsgálati eredményeit is, ha van ilyen.</a:t>
            </a:r>
          </a:p>
          <a:p>
            <a:pPr eaLnBrk="1" hangingPunct="1"/>
            <a:r>
              <a:rPr lang="hu-HU" sz="3200" dirty="0" smtClean="0"/>
              <a:t>Az adatokat a személyiséglap kitöltésével, és a humánökológiai modell felépítésének megfelelően célszerű rendszerezni. </a:t>
            </a:r>
          </a:p>
        </p:txBody>
      </p:sp>
    </p:spTree>
    <p:extLst>
      <p:ext uri="{BB962C8B-B14F-4D97-AF65-F5344CB8AC3E}">
        <p14:creationId xmlns:p14="http://schemas.microsoft.com/office/powerpoint/2010/main" val="82267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AAEADF-51AE-461C-A398-83FC13548B7C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z="36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Az adatok alapján tervezett pedagógiai beavatkozások leírása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hu-HU" dirty="0" smtClean="0"/>
          </a:p>
          <a:p>
            <a:pPr eaLnBrk="1" hangingPunct="1"/>
            <a:r>
              <a:rPr lang="hu-HU" dirty="0" smtClean="0"/>
              <a:t>A vizsgálati eredmények alapján megtervezzük, hogy milyen pedagógiai módszerekkel oktassuk, neveljük, fejlesszük a továbbiakban tanítványunkat. </a:t>
            </a:r>
          </a:p>
          <a:p>
            <a:pPr eaLnBrk="1" hangingPunct="1"/>
            <a:r>
              <a:rPr lang="hu-HU" dirty="0" smtClean="0"/>
              <a:t>Ennek érdekében az alábbi lépések átgondolása és megfogalmazása javasolt: </a:t>
            </a:r>
          </a:p>
          <a:p>
            <a:pPr eaLnBrk="1" hangingPunct="1">
              <a:buFont typeface="Wingdings" pitchFamily="2" charset="2"/>
              <a:buNone/>
            </a:pPr>
            <a:endParaRPr lang="hu-HU" i="1" dirty="0" smtClean="0"/>
          </a:p>
          <a:p>
            <a:pPr eaLnBrk="1" hangingPunct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07271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5B720F-CD89-445B-8E4F-5EA501956BEC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144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z="3800" smtClean="0">
                <a:latin typeface="Arial" charset="0"/>
              </a:rPr>
              <a:t>Más szakértelem/ kompetencia bevonása:</a:t>
            </a:r>
          </a:p>
        </p:txBody>
      </p:sp>
      <p:sp>
        <p:nvSpPr>
          <p:cNvPr id="61444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719262"/>
            <a:ext cx="8435280" cy="49863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2600" b="1" i="1" dirty="0" smtClean="0"/>
              <a:t>Eldöntjük, hogy szükség van-e erre a tanuló fejlesztése érdekében, 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Nevelési Tanácsadó.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Tanulási Képességet Vizsgáló Szakértői Bizottság, 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Gyermekjóléti szolgálat, 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Családsegítő Intézet, 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400" dirty="0" smtClean="0"/>
              <a:t>pszichológus,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400" dirty="0" smtClean="0"/>
              <a:t>gyógypedagógus, 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400" dirty="0" smtClean="0"/>
              <a:t>orvos, </a:t>
            </a:r>
          </a:p>
          <a:p>
            <a:pPr lvl="1" eaLnBrk="1" hangingPunct="1">
              <a:lnSpc>
                <a:spcPct val="90000"/>
              </a:lnSpc>
            </a:pPr>
            <a:r>
              <a:rPr lang="hu-HU" sz="2400" dirty="0" smtClean="0"/>
              <a:t>Tehetségesek esetében bevonható más szakértelem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400" dirty="0" smtClean="0"/>
              <a:t>Sportiskola</a:t>
            </a:r>
          </a:p>
          <a:p>
            <a:pPr lvl="2" eaLnBrk="1" hangingPunct="1">
              <a:lnSpc>
                <a:spcPct val="90000"/>
              </a:lnSpc>
            </a:pPr>
            <a:r>
              <a:rPr lang="hu-HU" sz="2400" dirty="0" smtClean="0"/>
              <a:t>Művészeti intézmények </a:t>
            </a:r>
            <a:r>
              <a:rPr lang="hu-HU" sz="2400" dirty="0" err="1" smtClean="0"/>
              <a:t>stb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399261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 számának helye 5"/>
          <p:cNvSpPr txBox="1">
            <a:spLocks noGrp="1"/>
          </p:cNvSpPr>
          <p:nvPr/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9441C0-DD5A-4BA8-8293-5DB8097E4D4E}" type="slidenum">
              <a:rPr kumimoji="0" lang="hu-H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hu-H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u-HU" smtClean="0">
                <a:latin typeface="Arial" charset="0"/>
              </a:rPr>
              <a:t>Az iskolai feladatok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hu-HU" b="1" i="1" dirty="0" smtClean="0"/>
              <a:t>A tanuló iskolán belüli, de tanórán kívüli fejlesztési lehetőségeit</a:t>
            </a:r>
            <a:r>
              <a:rPr lang="hu-HU" b="1" dirty="0" smtClean="0"/>
              <a:t> </a:t>
            </a:r>
            <a:r>
              <a:rPr lang="hu-HU" dirty="0" smtClean="0"/>
              <a:t>(pld: korrepetálás, fejlesztő óra, szakkör, tanulmányi kirándulás, tanulópárok kialakítása, stb.)</a:t>
            </a:r>
            <a:endParaRPr lang="hu-HU" i="1" dirty="0" smtClean="0"/>
          </a:p>
          <a:p>
            <a:pPr eaLnBrk="1" hangingPunct="1"/>
            <a:r>
              <a:rPr lang="hu-HU" b="1" i="1" dirty="0" smtClean="0"/>
              <a:t>A tanuló tanórán belüli fejlesztési lehetőségeit. </a:t>
            </a:r>
            <a:r>
              <a:rPr lang="hu-HU" dirty="0" smtClean="0"/>
              <a:t>(pld: differenciálási módszerek)</a:t>
            </a:r>
            <a:endParaRPr lang="hu-HU" i="1" dirty="0" smtClean="0"/>
          </a:p>
          <a:p>
            <a:pPr eaLnBrk="1" hangingPunct="1"/>
            <a:r>
              <a:rPr lang="hu-HU" b="1" i="1" dirty="0" smtClean="0"/>
              <a:t>A szülők </a:t>
            </a:r>
            <a:r>
              <a:rPr lang="hu-HU" i="1" dirty="0" smtClean="0"/>
              <a:t>számára biztosított pedagógiai tanácsadást, együttműködést</a:t>
            </a:r>
          </a:p>
          <a:p>
            <a:pPr eaLnBrk="1" hangingPunct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90673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z="4400" dirty="0" smtClean="0"/>
              <a:t>Egyéni bánásmódot igénylő gyermekek pszichológiája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Dr. Mester Dolli </a:t>
            </a:r>
          </a:p>
          <a:p>
            <a:pPr eaLnBrk="1" hangingPunct="1"/>
            <a:r>
              <a:rPr lang="hu-HU" altLang="hu-HU" dirty="0" smtClean="0"/>
              <a:t>2017.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92150"/>
            <a:ext cx="6781800" cy="1658938"/>
          </a:xfrm>
        </p:spPr>
        <p:txBody>
          <a:bodyPr/>
          <a:lstStyle/>
          <a:p>
            <a:pPr eaLnBrk="1" hangingPunct="1"/>
            <a:r>
              <a:rPr lang="hu-HU" altLang="hu-HU" smtClean="0"/>
              <a:t>Az átlagtól  való eltérés különböző területeken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eltérések területei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Intelligencia</a:t>
            </a:r>
          </a:p>
          <a:p>
            <a:r>
              <a:rPr lang="hu-HU" dirty="0" smtClean="0"/>
              <a:t>Kreativitás</a:t>
            </a:r>
          </a:p>
          <a:p>
            <a:r>
              <a:rPr lang="hu-HU" dirty="0" smtClean="0"/>
              <a:t>Kognitív stílusok</a:t>
            </a:r>
          </a:p>
          <a:p>
            <a:r>
              <a:rPr lang="hu-HU" dirty="0" smtClean="0"/>
              <a:t>Tanulási stílus</a:t>
            </a:r>
          </a:p>
          <a:p>
            <a:r>
              <a:rPr lang="hu-HU" dirty="0" smtClean="0"/>
              <a:t>Család szerepe</a:t>
            </a:r>
          </a:p>
          <a:p>
            <a:r>
              <a:rPr lang="hu-HU" dirty="0" smtClean="0"/>
              <a:t>Személyiség </a:t>
            </a:r>
          </a:p>
        </p:txBody>
      </p:sp>
    </p:spTree>
    <p:extLst>
      <p:ext uri="{BB962C8B-B14F-4D97-AF65-F5344CB8AC3E}">
        <p14:creationId xmlns:p14="http://schemas.microsoft.com/office/powerpoint/2010/main" val="373469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Kiemelt figyelmet igényló gyerekek csoportjai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/>
              <a:t>2011. évi CXC. törvény a nemzeti köznevelésről </a:t>
            </a:r>
            <a:r>
              <a:rPr lang="hu-HU" sz="3200" dirty="0" smtClean="0"/>
              <a:t>alapján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176107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Kiemelt figyelmet igénylő gyermek, tanuló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31640" y="2276872"/>
            <a:ext cx="7272808" cy="4411662"/>
          </a:xfrm>
        </p:spPr>
        <p:txBody>
          <a:bodyPr/>
          <a:lstStyle/>
          <a:p>
            <a:r>
              <a:rPr lang="hu-HU" sz="2400" dirty="0" smtClean="0"/>
              <a:t>a</a:t>
            </a:r>
            <a:r>
              <a:rPr lang="hu-HU" sz="2400" dirty="0"/>
              <a:t>) különleges bánásmódot igénylő gyermek, tanuló:</a:t>
            </a:r>
          </a:p>
          <a:p>
            <a:pPr lvl="1"/>
            <a:r>
              <a:rPr lang="hu-HU" sz="2000" dirty="0" err="1"/>
              <a:t>aa</a:t>
            </a:r>
            <a:r>
              <a:rPr lang="hu-HU" sz="2000" dirty="0"/>
              <a:t>) sajátos nevelési igényű gyermek, tanuló,</a:t>
            </a:r>
          </a:p>
          <a:p>
            <a:pPr lvl="1"/>
            <a:r>
              <a:rPr lang="hu-HU" sz="2000" dirty="0"/>
              <a:t>ab) beilleszkedési, tanulási, magatartási nehézséggel küzdő gyermek, tanuló,</a:t>
            </a:r>
          </a:p>
          <a:p>
            <a:pPr lvl="1"/>
            <a:r>
              <a:rPr lang="hu-HU" sz="2000" dirty="0" err="1"/>
              <a:t>ac</a:t>
            </a:r>
            <a:r>
              <a:rPr lang="hu-HU" sz="2000" dirty="0"/>
              <a:t>) kiemelten tehetséges gyermek, tanuló,</a:t>
            </a:r>
          </a:p>
          <a:p>
            <a:r>
              <a:rPr lang="hu-HU" sz="2400" dirty="0"/>
              <a:t>b) a gyermekek védelméről és a gyámügyi igazgatásról szóló törvény szerint hátrányos és halmozottan hátrányos helyzetű gyermek, tanuló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797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Sajátos nevelési igényű gyermek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31641" y="2133600"/>
            <a:ext cx="7202760" cy="3777622"/>
          </a:xfrm>
        </p:spPr>
        <p:txBody>
          <a:bodyPr>
            <a:noAutofit/>
          </a:bodyPr>
          <a:lstStyle/>
          <a:p>
            <a:r>
              <a:rPr lang="hu-HU" sz="2400" dirty="0"/>
              <a:t>az a különleges bánásmódot igénylő gyermek, tanuló, aki a szakértői bizottság szakértői véleménye alapján mozgásszervi, érzékszervi, értelmi vagy beszédfogyatékos, több fogyatékosság együttes előfordulása esetén halmozottan fogyatékos, </a:t>
            </a:r>
            <a:r>
              <a:rPr lang="hu-HU" sz="2400" b="1" u="sng" dirty="0">
                <a:hlinkClick r:id="rId2"/>
              </a:rPr>
              <a:t>autizmus spektrum zavarral</a:t>
            </a:r>
            <a:r>
              <a:rPr lang="hu-HU" sz="2400" dirty="0"/>
              <a:t> vagy egyéb pszichés fejlődési zavarral (súlyos tanulási, figyelem- vagy magatartásszabályozási zavarral) küzd</a:t>
            </a:r>
          </a:p>
        </p:txBody>
      </p:sp>
    </p:spTree>
    <p:extLst>
      <p:ext uri="{BB962C8B-B14F-4D97-AF65-F5344CB8AC3E}">
        <p14:creationId xmlns:p14="http://schemas.microsoft.com/office/powerpoint/2010/main" val="60579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2656"/>
            <a:ext cx="7772400" cy="1143000"/>
          </a:xfrm>
        </p:spPr>
        <p:txBody>
          <a:bodyPr/>
          <a:lstStyle/>
          <a:p>
            <a:r>
              <a:rPr lang="hu-HU" sz="4000" b="1" dirty="0" smtClean="0">
                <a:latin typeface="Arial Unicode MS" pitchFamily="34" charset="-128"/>
              </a:rPr>
              <a:t>A tanulói személyiség fejlesztése</a:t>
            </a:r>
            <a:br>
              <a:rPr lang="hu-HU" sz="4000" b="1" dirty="0" smtClean="0">
                <a:latin typeface="Arial Unicode MS" pitchFamily="34" charset="-128"/>
              </a:rPr>
            </a:br>
            <a:r>
              <a:rPr lang="hu-HU" sz="4000" b="1" dirty="0" smtClean="0">
                <a:latin typeface="Arial Unicode MS" pitchFamily="34" charset="-128"/>
              </a:rPr>
              <a:t>mint tanári kompetencia</a:t>
            </a:r>
          </a:p>
        </p:txBody>
      </p:sp>
      <p:graphicFrame>
        <p:nvGraphicFramePr>
          <p:cNvPr id="9228" name="Group 12"/>
          <p:cNvGraphicFramePr>
            <a:graphicFrameLocks noGrp="1"/>
          </p:cNvGraphicFramePr>
          <p:nvPr>
            <p:ph sz="half" idx="4294967295"/>
          </p:nvPr>
        </p:nvGraphicFramePr>
        <p:xfrm>
          <a:off x="4572000" y="2105025"/>
          <a:ext cx="4114800" cy="234981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49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Az egyéni igényekre és fejlődési feltételekre tekintettel elősegíteni a tanulók értelmi, érzelmi, testi, szociális és erkölcsi fejlődését.</a:t>
                      </a:r>
                    </a:p>
                  </a:txBody>
                  <a:tcPr marT="45624" marB="456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29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572000" y="4797425"/>
            <a:ext cx="4103688" cy="935038"/>
          </a:xfrm>
          <a:noFill/>
        </p:spPr>
        <p:txBody>
          <a:bodyPr/>
          <a:lstStyle/>
          <a:p>
            <a:pPr marL="0" indent="14288" algn="ctr">
              <a:buFont typeface="Wingdings" pitchFamily="2" charset="2"/>
              <a:buNone/>
            </a:pPr>
            <a:r>
              <a:rPr lang="hu-HU" sz="2600" b="1" dirty="0" smtClean="0">
                <a:solidFill>
                  <a:schemeClr val="tx2"/>
                </a:solidFill>
                <a:latin typeface="Arial Unicode MS" pitchFamily="34" charset="-128"/>
              </a:rPr>
              <a:t>Ennek feltétele a hatékony tanulói megismerés.</a:t>
            </a:r>
          </a:p>
        </p:txBody>
      </p:sp>
      <p:pic>
        <p:nvPicPr>
          <p:cNvPr id="12298" name="Picture 16" descr="Untitled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628775"/>
            <a:ext cx="3094038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7385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001000" cy="1295400"/>
          </a:xfrm>
        </p:spPr>
        <p:txBody>
          <a:bodyPr/>
          <a:lstStyle/>
          <a:p>
            <a:r>
              <a:rPr lang="hu-HU" sz="3200" dirty="0"/>
              <a:t>Beilleszkedési, tanulási, magatartási nehézséggel küzdő gyermek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03649" y="2133600"/>
            <a:ext cx="7130752" cy="3777622"/>
          </a:xfrm>
        </p:spPr>
        <p:txBody>
          <a:bodyPr>
            <a:noAutofit/>
          </a:bodyPr>
          <a:lstStyle/>
          <a:p>
            <a:r>
              <a:rPr lang="hu-HU" sz="2400" dirty="0"/>
              <a:t>az a különleges bánásmódot igénylő gyermek, tanuló, aki a szakértői bizottság szakértői véleménye alapján az életkorához viszonyítottan jelentősen </a:t>
            </a:r>
            <a:r>
              <a:rPr lang="hu-HU" sz="2400" dirty="0" err="1"/>
              <a:t>alulteljesít</a:t>
            </a:r>
            <a:r>
              <a:rPr lang="hu-HU" sz="2400" dirty="0"/>
              <a:t>, társas kapcsolati problémákkal, tanulási, magatartásszabályozási hiányosságokkal küzd, közösségbe való beilleszkedése, továbbá személyiségfejlődése nehezített vagy sajátos tendenciákat mutat, de nem minősül sajátos nevelési igényűnek.</a:t>
            </a:r>
          </a:p>
        </p:txBody>
      </p:sp>
    </p:spTree>
    <p:extLst>
      <p:ext uri="{BB962C8B-B14F-4D97-AF65-F5344CB8AC3E}">
        <p14:creationId xmlns:p14="http://schemas.microsoft.com/office/powerpoint/2010/main" val="42111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66725"/>
            <a:ext cx="7308850" cy="2133600"/>
          </a:xfrm>
        </p:spPr>
        <p:txBody>
          <a:bodyPr/>
          <a:lstStyle/>
          <a:p>
            <a:pPr eaLnBrk="1" hangingPunct="1"/>
            <a:r>
              <a:rPr lang="hu-HU" altLang="hu-HU" sz="4000" smtClean="0"/>
              <a:t>Képesség- és teljesítménybeli eltérésekből származó problémák</a:t>
            </a:r>
          </a:p>
        </p:txBody>
      </p:sp>
      <p:sp>
        <p:nvSpPr>
          <p:cNvPr id="5939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altLang="hu-HU" smtClean="0"/>
              <a:t>Tanulási zavarok, részképesség zavarok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7574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7543800" cy="1295400"/>
          </a:xfrm>
        </p:spPr>
        <p:txBody>
          <a:bodyPr>
            <a:normAutofit fontScale="90000"/>
          </a:bodyPr>
          <a:lstStyle/>
          <a:p>
            <a:r>
              <a:rPr lang="hu-HU" altLang="hu-HU" dirty="0" smtClean="0"/>
              <a:t>A tanuláshoz szükséges pszichés funkciók fejlődése 3-6 éves korban</a:t>
            </a:r>
            <a:endParaRPr lang="en-US" altLang="hu-HU" dirty="0" smtClean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619672" y="2348880"/>
            <a:ext cx="6591985" cy="3777622"/>
          </a:xfrm>
        </p:spPr>
        <p:txBody>
          <a:bodyPr>
            <a:noAutofit/>
          </a:bodyPr>
          <a:lstStyle/>
          <a:p>
            <a:r>
              <a:rPr lang="hu-HU" altLang="hu-HU" sz="2400" dirty="0" smtClean="0"/>
              <a:t>3 éves kor előtt észlelési és motoros funkciók egymástól el nem választottan működnek.</a:t>
            </a:r>
          </a:p>
          <a:p>
            <a:r>
              <a:rPr lang="hu-HU" altLang="hu-HU" sz="2400" dirty="0" smtClean="0"/>
              <a:t>3-4 éves kor: globális látásmód</a:t>
            </a:r>
          </a:p>
          <a:p>
            <a:r>
              <a:rPr lang="hu-HU" altLang="hu-HU" sz="2400" dirty="0" smtClean="0"/>
              <a:t>4-5 éves kor: analitikus felfogás</a:t>
            </a:r>
          </a:p>
          <a:p>
            <a:r>
              <a:rPr lang="hu-HU" altLang="hu-HU" sz="2400" dirty="0" smtClean="0"/>
              <a:t>6-7 éves kor: strukturált egész felfogása</a:t>
            </a:r>
          </a:p>
          <a:p>
            <a:r>
              <a:rPr lang="hu-HU" altLang="hu-HU" sz="2400" dirty="0" smtClean="0"/>
              <a:t>Formaészlelés egyre pontosabbá válik</a:t>
            </a:r>
          </a:p>
          <a:p>
            <a:r>
              <a:rPr lang="hu-HU" altLang="hu-HU" sz="2400" dirty="0" smtClean="0"/>
              <a:t>Térészlelés kialakulása, téri irányok stabilizálódása</a:t>
            </a:r>
            <a:endParaRPr lang="en-US" alt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34749320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hu-HU" altLang="hu-HU" sz="3200" dirty="0" smtClean="0"/>
              <a:t>A tanuláshoz szükséges pszichés funkciók fejlődése 3-6 éves korban</a:t>
            </a:r>
            <a:endParaRPr lang="en-US" altLang="hu-HU" sz="3200" dirty="0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1763688" y="2492896"/>
            <a:ext cx="6591985" cy="377762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u-HU" altLang="hu-HU" sz="2600" dirty="0" smtClean="0"/>
              <a:t>Testséma kialakulása, verbális tudatosítása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dirty="0" err="1" smtClean="0"/>
              <a:t>Finommotorika</a:t>
            </a:r>
            <a:r>
              <a:rPr lang="hu-HU" altLang="hu-HU" sz="2600" dirty="0" smtClean="0"/>
              <a:t> fejlődik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dirty="0" smtClean="0"/>
              <a:t>Szem-kéz, szem-láb koordináció</a:t>
            </a:r>
          </a:p>
          <a:p>
            <a:pPr eaLnBrk="1" hangingPunct="1">
              <a:lnSpc>
                <a:spcPct val="90000"/>
              </a:lnSpc>
            </a:pPr>
            <a:endParaRPr lang="hu-HU" altLang="hu-HU" sz="2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600" dirty="0" smtClean="0"/>
              <a:t>   6 éves korra alakul ki a totális érzékelő apparátus (</a:t>
            </a:r>
            <a:r>
              <a:rPr lang="hu-HU" altLang="hu-HU" sz="2600" dirty="0" err="1" smtClean="0"/>
              <a:t>kül</a:t>
            </a:r>
            <a:r>
              <a:rPr lang="hu-HU" altLang="hu-HU" sz="2600" dirty="0" smtClean="0"/>
              <a:t>. modalitások integrált működése). Ha valami megzavarja ezt a korai tanulási folyamatot, tanulási nehézségek léphetnek fel.</a:t>
            </a:r>
            <a:endParaRPr lang="en-US" altLang="hu-HU" sz="2600" dirty="0" smtClean="0"/>
          </a:p>
        </p:txBody>
      </p:sp>
    </p:spTree>
    <p:extLst>
      <p:ext uri="{BB962C8B-B14F-4D97-AF65-F5344CB8AC3E}">
        <p14:creationId xmlns:p14="http://schemas.microsoft.com/office/powerpoint/2010/main" val="22075852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0"/>
            <a:ext cx="88569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2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altLang="hu-HU" sz="4400" dirty="0"/>
              <a:t>A tanulási problémák értelmezése, rendszerezése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992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 smtClean="0"/>
              <a:t>A tanulási nehézség</a:t>
            </a:r>
            <a:br>
              <a:rPr lang="hu-HU" altLang="hu-HU" dirty="0" smtClean="0"/>
            </a:br>
            <a:endParaRPr lang="hu-HU" altLang="hu-HU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115617" y="1124744"/>
            <a:ext cx="7418784" cy="4786478"/>
          </a:xfrm>
        </p:spPr>
        <p:txBody>
          <a:bodyPr>
            <a:normAutofit/>
          </a:bodyPr>
          <a:lstStyle/>
          <a:p>
            <a:endParaRPr lang="hu-HU" altLang="hu-HU" dirty="0" smtClean="0"/>
          </a:p>
          <a:p>
            <a:r>
              <a:rPr lang="hu-HU" altLang="hu-HU" sz="2400" dirty="0" smtClean="0"/>
              <a:t>A  tanulási problémák legenyhébb formája </a:t>
            </a:r>
          </a:p>
          <a:p>
            <a:r>
              <a:rPr lang="hu-HU" altLang="hu-HU" sz="2400" dirty="0" smtClean="0"/>
              <a:t>bármilyen ok – hiányzás, pszichés problémák – következtében kialakult lemaradás </a:t>
            </a:r>
          </a:p>
          <a:p>
            <a:r>
              <a:rPr lang="hu-HU" altLang="hu-HU" sz="2400" dirty="0" smtClean="0"/>
              <a:t>	Ebben az esetben van remény a gyors felzárkózásra.</a:t>
            </a:r>
          </a:p>
          <a:p>
            <a:r>
              <a:rPr lang="hu-HU" altLang="hu-HU" sz="2400" dirty="0" smtClean="0"/>
              <a:t>+  a helytelen tanulási szokások okán bekövetkező lemaradás, vagy az átlagosnál lassabb tanulási tempójú tanulók </a:t>
            </a:r>
          </a:p>
          <a:p>
            <a:r>
              <a:rPr lang="hu-HU" altLang="hu-HU" sz="2400" dirty="0" smtClean="0"/>
              <a:t>az okok megszűnésével felszámolható.</a:t>
            </a:r>
          </a:p>
          <a:p>
            <a:r>
              <a:rPr lang="hu-HU" altLang="hu-HU" sz="2400" dirty="0" smtClean="0"/>
              <a:t>Tanár és a szülő szerepe fontos</a:t>
            </a:r>
          </a:p>
        </p:txBody>
      </p:sp>
    </p:spTree>
    <p:extLst>
      <p:ext uri="{BB962C8B-B14F-4D97-AF65-F5344CB8AC3E}">
        <p14:creationId xmlns:p14="http://schemas.microsoft.com/office/powerpoint/2010/main" val="1274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uiExpand="1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/>
              <a:t>Tanulási zavar</a:t>
            </a:r>
            <a:br>
              <a:rPr lang="hu-HU" altLang="hu-HU" dirty="0"/>
            </a:br>
            <a:endParaRPr lang="hu-HU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640960" cy="4752528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hu-HU" altLang="hu-HU" sz="2800" b="1" dirty="0">
              <a:effectLst/>
            </a:endParaRPr>
          </a:p>
          <a:p>
            <a:pPr>
              <a:lnSpc>
                <a:spcPct val="80000"/>
              </a:lnSpc>
            </a:pPr>
            <a:r>
              <a:rPr lang="hu-HU" altLang="hu-HU" sz="2400" dirty="0">
                <a:effectLst/>
              </a:rPr>
              <a:t>Olyan elmaradás, rendellenesség vagy megkésett </a:t>
            </a:r>
            <a:r>
              <a:rPr lang="hu-HU" altLang="hu-HU" sz="2400" dirty="0" smtClean="0">
                <a:effectLst/>
              </a:rPr>
              <a:t>fejlődés a beszéd,olvasási</a:t>
            </a:r>
            <a:r>
              <a:rPr lang="hu-HU" altLang="hu-HU" sz="2400" dirty="0">
                <a:effectLst/>
              </a:rPr>
              <a:t>, írási, számolási folyamatokban vagy </a:t>
            </a:r>
            <a:r>
              <a:rPr lang="hu-HU" altLang="hu-HU" sz="2400" dirty="0" smtClean="0">
                <a:effectLst/>
              </a:rPr>
              <a:t>más iskolai tantárgyakban, amely </a:t>
            </a:r>
            <a:r>
              <a:rPr lang="hu-HU" altLang="hu-HU" sz="2400" dirty="0">
                <a:effectLst/>
              </a:rPr>
              <a:t>hátterében diszfunkció </a:t>
            </a:r>
            <a:r>
              <a:rPr lang="hu-HU" altLang="hu-HU" sz="2400" dirty="0" smtClean="0">
                <a:effectLst/>
              </a:rPr>
              <a:t>és/vagy </a:t>
            </a:r>
            <a:r>
              <a:rPr lang="hu-HU" altLang="hu-HU" sz="2400" dirty="0">
                <a:effectLst/>
              </a:rPr>
              <a:t>emocionális vagy viselkedési zavar </a:t>
            </a:r>
            <a:r>
              <a:rPr lang="hu-HU" altLang="hu-HU" sz="2400" dirty="0" smtClean="0">
                <a:effectLst/>
              </a:rPr>
              <a:t>áll.</a:t>
            </a:r>
          </a:p>
          <a:p>
            <a:pPr>
              <a:lnSpc>
                <a:spcPct val="80000"/>
              </a:lnSpc>
            </a:pPr>
            <a:r>
              <a:rPr lang="hu-HU" altLang="hu-HU" sz="2400" dirty="0" smtClean="0">
                <a:effectLst/>
              </a:rPr>
              <a:t>Nem </a:t>
            </a:r>
            <a:r>
              <a:rPr lang="hu-HU" altLang="hu-HU" sz="2400" dirty="0">
                <a:effectLst/>
              </a:rPr>
              <a:t>értelmi fogyatékosság, érzékszervi hiányosság vagy kulturális/oktatási tényezők okozzák. </a:t>
            </a:r>
            <a:endParaRPr lang="hu-HU" altLang="hu-HU" sz="2400" dirty="0"/>
          </a:p>
          <a:p>
            <a:pPr>
              <a:lnSpc>
                <a:spcPct val="80000"/>
              </a:lnSpc>
            </a:pPr>
            <a:r>
              <a:rPr lang="hu-HU" altLang="hu-HU" sz="2400" dirty="0" smtClean="0">
                <a:effectLst/>
              </a:rPr>
              <a:t>társuló </a:t>
            </a:r>
            <a:r>
              <a:rPr lang="hu-HU" altLang="hu-HU" sz="2400" dirty="0">
                <a:effectLst/>
              </a:rPr>
              <a:t>tünetként megjelenhet enyhe értelmi fogyatékosságnál, érzékszervi sérülésnél és </a:t>
            </a:r>
            <a:r>
              <a:rPr lang="hu-HU" altLang="hu-HU" sz="2400" dirty="0" smtClean="0">
                <a:effectLst/>
              </a:rPr>
              <a:t>beszédhibáknál</a:t>
            </a:r>
            <a:endParaRPr lang="hu-HU" altLang="hu-HU" sz="2400" dirty="0">
              <a:effectLst/>
            </a:endParaRPr>
          </a:p>
          <a:p>
            <a:pPr>
              <a:lnSpc>
                <a:spcPct val="80000"/>
              </a:lnSpc>
            </a:pPr>
            <a:r>
              <a:rPr lang="hu-HU" altLang="hu-HU" sz="2400" dirty="0">
                <a:effectLst/>
              </a:rPr>
              <a:t>A tanulási zavarok főleg tüneti szinten elkülönítettek.</a:t>
            </a:r>
          </a:p>
        </p:txBody>
      </p:sp>
    </p:spTree>
    <p:extLst>
      <p:ext uri="{BB962C8B-B14F-4D97-AF65-F5344CB8AC3E}">
        <p14:creationId xmlns:p14="http://schemas.microsoft.com/office/powerpoint/2010/main" val="302041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/>
              <a:t>Tanulási akadályozottság</a:t>
            </a:r>
            <a:br>
              <a:rPr lang="hu-HU" altLang="hu-HU" dirty="0"/>
            </a:br>
            <a:endParaRPr lang="hu-HU" altLang="hu-HU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7826465" cy="4248472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hu-HU" altLang="hu-HU" sz="3200" b="1" dirty="0" smtClean="0">
              <a:effectLst/>
            </a:endParaRPr>
          </a:p>
          <a:p>
            <a:r>
              <a:rPr lang="hu-HU" altLang="hu-HU" sz="2800" dirty="0" smtClean="0">
                <a:effectLst/>
              </a:rPr>
              <a:t>összetett </a:t>
            </a:r>
            <a:r>
              <a:rPr lang="hu-HU" altLang="hu-HU" sz="2800" dirty="0">
                <a:effectLst/>
              </a:rPr>
              <a:t>vagy súlyos a probléma, és nem nélkülözheti a gyógypedagógiai </a:t>
            </a:r>
            <a:r>
              <a:rPr lang="hu-HU" altLang="hu-HU" sz="2800" dirty="0" smtClean="0">
                <a:effectLst/>
              </a:rPr>
              <a:t>megsegítést</a:t>
            </a:r>
          </a:p>
          <a:p>
            <a:r>
              <a:rPr lang="hu-HU" altLang="hu-HU" sz="2800" dirty="0" smtClean="0">
                <a:effectLst/>
              </a:rPr>
              <a:t>sajátos </a:t>
            </a:r>
            <a:r>
              <a:rPr lang="hu-HU" altLang="hu-HU" sz="2800" dirty="0">
                <a:effectLst/>
              </a:rPr>
              <a:t>nevelési igényű </a:t>
            </a:r>
            <a:r>
              <a:rPr lang="hu-HU" altLang="hu-HU" sz="2800" dirty="0" smtClean="0">
                <a:effectLst/>
              </a:rPr>
              <a:t>tanulók ide tartoznak, </a:t>
            </a:r>
            <a:r>
              <a:rPr lang="hu-HU" altLang="hu-HU" sz="2800" dirty="0">
                <a:effectLst/>
              </a:rPr>
              <a:t>akiknek egy része gyógypedagógiai intézményben, mások integráltan, többségi iskolában tanulnak.</a:t>
            </a:r>
          </a:p>
          <a:p>
            <a:endParaRPr lang="hu-HU" altLang="hu-HU" sz="2800" dirty="0"/>
          </a:p>
        </p:txBody>
      </p:sp>
    </p:spTree>
    <p:extLst>
      <p:ext uri="{BB962C8B-B14F-4D97-AF65-F5344CB8AC3E}">
        <p14:creationId xmlns:p14="http://schemas.microsoft.com/office/powerpoint/2010/main" val="36305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pPr eaLnBrk="1" hangingPunct="1"/>
            <a:r>
              <a:rPr lang="hu-HU" sz="4000" b="1" dirty="0" smtClean="0">
                <a:latin typeface="Arial Unicode MS" pitchFamily="34" charset="-128"/>
              </a:rPr>
              <a:t>A humánökológiai modell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36" y="1196752"/>
            <a:ext cx="8964488" cy="3671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800" b="1" dirty="0" smtClean="0">
                <a:latin typeface="Arial Unicode MS" pitchFamily="34" charset="-128"/>
              </a:rPr>
              <a:t>Rendszerszemléletű modell</a:t>
            </a:r>
            <a:r>
              <a:rPr lang="hu-HU" sz="2800" b="1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800" b="1" dirty="0" smtClean="0">
                <a:latin typeface="Arial Unicode MS" pitchFamily="34" charset="-128"/>
              </a:rPr>
              <a:t>Az ember és a környezet kölcsönhatására </a:t>
            </a:r>
            <a:r>
              <a:rPr lang="hu-HU" sz="2600" dirty="0" smtClean="0">
                <a:latin typeface="Arial Unicode MS" pitchFamily="34" charset="-128"/>
              </a:rPr>
              <a:t>helyezi a hangsúlyt</a:t>
            </a:r>
            <a:r>
              <a:rPr lang="hu-HU" sz="26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Az ember úgy tudja kielégíteni szükségleteit és problémáit megoldani, hogy közlekedik, </a:t>
            </a:r>
            <a:r>
              <a:rPr lang="hu-HU" sz="2800" b="1" dirty="0" smtClean="0">
                <a:latin typeface="Arial Unicode MS" pitchFamily="34" charset="-128"/>
              </a:rPr>
              <a:t>kapcsolatokat teremt ebben a rendszerben.</a:t>
            </a:r>
            <a:endParaRPr lang="hu-HU" sz="2600" b="1" dirty="0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Így létrejön a kommunális adaptáció (</a:t>
            </a:r>
            <a:r>
              <a:rPr lang="hu-HU" sz="2800" b="1" dirty="0" smtClean="0">
                <a:latin typeface="Arial Unicode MS" pitchFamily="34" charset="-128"/>
              </a:rPr>
              <a:t>alkalmazkodás</a:t>
            </a:r>
            <a:r>
              <a:rPr lang="hu-HU" sz="2600" dirty="0" smtClean="0">
                <a:latin typeface="Arial Unicode MS" pitchFamily="34" charset="-128"/>
              </a:rPr>
              <a:t>) a fizikai és emberi környezet között.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A különböző természeti és mesterséges környezeti feltételek között </a:t>
            </a:r>
            <a:r>
              <a:rPr lang="hu-HU" sz="2800" b="1" dirty="0" smtClean="0">
                <a:latin typeface="Arial Unicode MS" pitchFamily="34" charset="-128"/>
              </a:rPr>
              <a:t>különbözőképpen alakulnak </a:t>
            </a:r>
            <a:r>
              <a:rPr lang="hu-HU" sz="2600" dirty="0" smtClean="0">
                <a:latin typeface="Arial Unicode MS" pitchFamily="34" charset="-128"/>
              </a:rPr>
              <a:t>ezek a kapcsolatok.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Az emberek </a:t>
            </a:r>
            <a:r>
              <a:rPr lang="hu-HU" sz="2800" b="1" dirty="0" smtClean="0">
                <a:latin typeface="Arial Unicode MS" pitchFamily="34" charset="-128"/>
              </a:rPr>
              <a:t>különbözőképpen elégítik ki szükségleteiket</a:t>
            </a:r>
            <a:r>
              <a:rPr lang="hu-HU" sz="2800" dirty="0" smtClean="0">
                <a:latin typeface="Arial Unicode MS" pitchFamily="34" charset="-128"/>
              </a:rPr>
              <a:t> </a:t>
            </a:r>
            <a:r>
              <a:rPr lang="hu-HU" sz="2600" dirty="0" smtClean="0">
                <a:latin typeface="Arial Unicode MS" pitchFamily="34" charset="-128"/>
              </a:rPr>
              <a:t>és oldják meg problémáikat.</a:t>
            </a:r>
          </a:p>
        </p:txBody>
      </p:sp>
    </p:spTree>
    <p:extLst>
      <p:ext uri="{BB962C8B-B14F-4D97-AF65-F5344CB8AC3E}">
        <p14:creationId xmlns:p14="http://schemas.microsoft.com/office/powerpoint/2010/main" val="167734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2971800" y="304800"/>
            <a:ext cx="3810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sz="2400">
                <a:solidFill>
                  <a:srgbClr val="FFFFFF"/>
                </a:solidFill>
                <a:latin typeface="Times New Roman" charset="0"/>
                <a:cs typeface="Times New Roman" charset="0"/>
              </a:rPr>
              <a:t>Tanulási problémák</a:t>
            </a:r>
            <a:r>
              <a:rPr lang="hu-HU" altLang="hu-HU" sz="2400">
                <a:solidFill>
                  <a:srgbClr val="FFFFFF"/>
                </a:solidFill>
                <a:latin typeface="Times New Roman" charset="0"/>
              </a:rPr>
              <a:t> 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2590800" cy="711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sz="2000" dirty="0">
                <a:solidFill>
                  <a:srgbClr val="FFFFFF"/>
                </a:solidFill>
                <a:latin typeface="Times New Roman" charset="0"/>
              </a:rPr>
              <a:t>Tanulási nehézségek és zavarok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6248400" y="1066800"/>
            <a:ext cx="2590800" cy="40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sz="2000" dirty="0">
                <a:solidFill>
                  <a:srgbClr val="FFFFFF"/>
                </a:solidFill>
                <a:latin typeface="Times New Roman" charset="0"/>
              </a:rPr>
              <a:t>Tanulási akadályok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762000" y="2133600"/>
            <a:ext cx="1295400" cy="37623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Átmeneti</a:t>
            </a:r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3886200" y="2057400"/>
            <a:ext cx="914400" cy="37623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dirty="0">
                <a:solidFill>
                  <a:srgbClr val="FFFFFF"/>
                </a:solidFill>
                <a:latin typeface="Times New Roman" charset="0"/>
              </a:rPr>
              <a:t>Tartós</a:t>
            </a: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228600" y="2743200"/>
            <a:ext cx="2514600" cy="376238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dirty="0">
                <a:solidFill>
                  <a:schemeClr val="bg1"/>
                </a:solidFill>
                <a:latin typeface="Times New Roman" charset="0"/>
              </a:rPr>
              <a:t>Tanulási nehézség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3390900" y="2671762"/>
            <a:ext cx="1828800" cy="376238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dirty="0">
                <a:solidFill>
                  <a:schemeClr val="bg1"/>
                </a:solidFill>
                <a:latin typeface="Times New Roman" charset="0"/>
              </a:rPr>
              <a:t>Tanulási zavar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381000" y="3505200"/>
            <a:ext cx="20574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Lemaradó tanulók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Lassan tanulók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Helytelen szokásokkal, módszerekkel tanulók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6400800" y="3352800"/>
            <a:ext cx="2133600" cy="1474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Percepciózavar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Motoros műk. zavar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Kommunikációzavar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Kognitív funkciók zavara</a:t>
            </a:r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6781800" y="2019300"/>
            <a:ext cx="1600200" cy="37623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Tartós átfogó</a:t>
            </a:r>
          </a:p>
        </p:txBody>
      </p:sp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6248400" y="2491581"/>
            <a:ext cx="2667000" cy="376238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dirty="0">
                <a:solidFill>
                  <a:schemeClr val="bg1"/>
                </a:solidFill>
                <a:latin typeface="Times New Roman" charset="0"/>
              </a:rPr>
              <a:t>Tanulási akadályozottság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3048000" y="3429000"/>
            <a:ext cx="25146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Dislexia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Disgraphia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Discalculia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Hiperaktivitás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Beilleszkedési zavarok</a:t>
            </a:r>
          </a:p>
          <a:p>
            <a:pPr algn="ctr" eaLnBrk="1" hangingPunct="1"/>
            <a:r>
              <a:rPr lang="hu-HU" altLang="hu-HU">
                <a:solidFill>
                  <a:srgbClr val="FFFFFF"/>
                </a:solidFill>
                <a:latin typeface="Times New Roman" charset="0"/>
              </a:rPr>
              <a:t>Magatartás zavarok</a:t>
            </a: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358304" y="5740400"/>
            <a:ext cx="2590800" cy="1016000"/>
          </a:xfrm>
          <a:prstGeom prst="rect">
            <a:avLst/>
          </a:prstGeom>
          <a:solidFill>
            <a:srgbClr val="0F2F2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sz="2000" b="1" dirty="0">
                <a:solidFill>
                  <a:srgbClr val="FFFFFF"/>
                </a:solidFill>
                <a:latin typeface="Times New Roman" charset="0"/>
              </a:rPr>
              <a:t>Általános pedagógiai kompetencia</a:t>
            </a:r>
          </a:p>
          <a:p>
            <a:pPr eaLnBrk="1" hangingPunct="1"/>
            <a:r>
              <a:rPr lang="hu-HU" altLang="hu-HU" sz="2000" dirty="0">
                <a:solidFill>
                  <a:srgbClr val="FFFFFF"/>
                </a:solidFill>
                <a:latin typeface="Times New Roman" charset="0"/>
              </a:rPr>
              <a:t>(felzárkóztatás)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5257800" y="5486400"/>
            <a:ext cx="3505200" cy="1016000"/>
          </a:xfrm>
          <a:prstGeom prst="rect">
            <a:avLst/>
          </a:prstGeom>
          <a:solidFill>
            <a:srgbClr val="0F2F2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sz="2000" b="1" dirty="0">
                <a:solidFill>
                  <a:srgbClr val="FFFFFF"/>
                </a:solidFill>
                <a:latin typeface="Times New Roman" charset="0"/>
              </a:rPr>
              <a:t>Gyógypedagógiai kompetencia</a:t>
            </a:r>
            <a:r>
              <a:rPr lang="hu-HU" altLang="hu-HU" sz="2000" dirty="0">
                <a:solidFill>
                  <a:srgbClr val="FFFFFF"/>
                </a:solidFill>
                <a:latin typeface="Times New Roman" charset="0"/>
              </a:rPr>
              <a:t> (diagnózison alapuló egyéni fejlesztés)</a:t>
            </a:r>
          </a:p>
        </p:txBody>
      </p:sp>
      <p:sp>
        <p:nvSpPr>
          <p:cNvPr id="86032" name="Line 16"/>
          <p:cNvSpPr>
            <a:spLocks noChangeShapeType="1"/>
          </p:cNvSpPr>
          <p:nvPr/>
        </p:nvSpPr>
        <p:spPr bwMode="auto">
          <a:xfrm flipH="1">
            <a:off x="3352800" y="914400"/>
            <a:ext cx="1066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3" name="Line 17"/>
          <p:cNvSpPr>
            <a:spLocks noChangeShapeType="1"/>
          </p:cNvSpPr>
          <p:nvPr/>
        </p:nvSpPr>
        <p:spPr bwMode="auto">
          <a:xfrm>
            <a:off x="4876800" y="914400"/>
            <a:ext cx="12192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4" name="Line 18"/>
          <p:cNvSpPr>
            <a:spLocks noChangeShapeType="1"/>
          </p:cNvSpPr>
          <p:nvPr/>
        </p:nvSpPr>
        <p:spPr bwMode="auto">
          <a:xfrm flipH="1">
            <a:off x="1371600" y="1905000"/>
            <a:ext cx="685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>
            <a:off x="2438400" y="1905000"/>
            <a:ext cx="1219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>
            <a:off x="7543800" y="1521619"/>
            <a:ext cx="1588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7" name="Line 21"/>
          <p:cNvSpPr>
            <a:spLocks noChangeShapeType="1"/>
          </p:cNvSpPr>
          <p:nvPr/>
        </p:nvSpPr>
        <p:spPr bwMode="auto">
          <a:xfrm>
            <a:off x="7543800" y="2941638"/>
            <a:ext cx="0" cy="411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8" name="Line 22"/>
          <p:cNvSpPr>
            <a:spLocks noChangeShapeType="1"/>
          </p:cNvSpPr>
          <p:nvPr/>
        </p:nvSpPr>
        <p:spPr bwMode="auto">
          <a:xfrm>
            <a:off x="1371600" y="3124200"/>
            <a:ext cx="1588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39" name="Line 23"/>
          <p:cNvSpPr>
            <a:spLocks noChangeShapeType="1"/>
          </p:cNvSpPr>
          <p:nvPr/>
        </p:nvSpPr>
        <p:spPr bwMode="auto">
          <a:xfrm>
            <a:off x="4267200" y="3048000"/>
            <a:ext cx="1588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40" name="Line 24"/>
          <p:cNvSpPr>
            <a:spLocks noChangeShapeType="1"/>
          </p:cNvSpPr>
          <p:nvPr/>
        </p:nvSpPr>
        <p:spPr bwMode="auto">
          <a:xfrm flipH="1">
            <a:off x="3048000" y="4876800"/>
            <a:ext cx="3505200" cy="1371600"/>
          </a:xfrm>
          <a:prstGeom prst="line">
            <a:avLst/>
          </a:prstGeom>
          <a:noFill/>
          <a:ln w="66675" cmpd="sng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41" name="Line 25"/>
          <p:cNvSpPr>
            <a:spLocks noChangeShapeType="1"/>
          </p:cNvSpPr>
          <p:nvPr/>
        </p:nvSpPr>
        <p:spPr bwMode="auto">
          <a:xfrm>
            <a:off x="7315200" y="4953000"/>
            <a:ext cx="1588" cy="4572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42" name="Line 26"/>
          <p:cNvSpPr>
            <a:spLocks noChangeShapeType="1"/>
          </p:cNvSpPr>
          <p:nvPr/>
        </p:nvSpPr>
        <p:spPr bwMode="auto">
          <a:xfrm flipH="1">
            <a:off x="3048000" y="5257800"/>
            <a:ext cx="914400" cy="762000"/>
          </a:xfrm>
          <a:prstGeom prst="line">
            <a:avLst/>
          </a:prstGeom>
          <a:noFill/>
          <a:ln w="66675" cmpd="sng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43" name="Line 27"/>
          <p:cNvSpPr>
            <a:spLocks noChangeShapeType="1"/>
          </p:cNvSpPr>
          <p:nvPr/>
        </p:nvSpPr>
        <p:spPr bwMode="auto">
          <a:xfrm>
            <a:off x="4267200" y="5257800"/>
            <a:ext cx="838200" cy="609600"/>
          </a:xfrm>
          <a:prstGeom prst="line">
            <a:avLst/>
          </a:prstGeom>
          <a:noFill/>
          <a:ln w="66675" cmpd="sng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  <p:sp>
        <p:nvSpPr>
          <p:cNvPr id="86044" name="Line 28"/>
          <p:cNvSpPr>
            <a:spLocks noChangeShapeType="1"/>
          </p:cNvSpPr>
          <p:nvPr/>
        </p:nvSpPr>
        <p:spPr bwMode="auto">
          <a:xfrm>
            <a:off x="1371600" y="5257800"/>
            <a:ext cx="1588" cy="381000"/>
          </a:xfrm>
          <a:prstGeom prst="line">
            <a:avLst/>
          </a:prstGeom>
          <a:noFill/>
          <a:ln w="69850" cmpd="sng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190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Tanulási zavarok előjelei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7339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sz="2600" dirty="0" smtClean="0"/>
              <a:t>Sokszor már csecsemőkorban felfedezhetőek a jelek: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Nyugtalan, sírós, vagy aluszékony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Nem fejlődik egyenletesen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Sovány vagy éppen túl mohó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Mozgásfejlődése rendellenességeket mutat, mozgáskoordinációs problémák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Beszédfejlődése késik, hibás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Lehet agresszív vagy gátolt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Nehezen tanul meg verseket, meséket, a mese nem érdekli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u-HU" sz="2600" dirty="0" smtClean="0"/>
              <a:t>Rosszul tájékozódik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hu-H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Definíció 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138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Tanulási zavarnak tekintjük azt az intelligencia szint alapján elvárhatónál alacsonyabb tanulási teljesítményt, amely gyakran neurológiai deficit vagy funkciózavar talaján jön létre, sajátos kognitív tünet együtessel.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Kritériumok: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u-HU" altLang="hu-HU" sz="2600" smtClean="0"/>
              <a:t>A tanulónál az alapvető pszichológiai folyamatok tekintetében zavar mutatkozik.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u-HU" altLang="hu-HU" sz="2600" smtClean="0"/>
              <a:t>A tanulónak nehézségei vannak a tanulásban ( alapkészségek).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u-HU" altLang="hu-HU" sz="2600" smtClean="0"/>
              <a:t>A probléma nem magyarázható értelmi fogyatékossággal, hátrányos helyzettel stb.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u-HU" altLang="hu-HU" sz="2600" smtClean="0"/>
              <a:t>A probléma a központi idegrendszer rendellenes működésével függ össze.</a:t>
            </a:r>
          </a:p>
          <a:p>
            <a:pPr eaLnBrk="1" hangingPunct="1">
              <a:lnSpc>
                <a:spcPct val="80000"/>
              </a:lnSpc>
            </a:pPr>
            <a:endParaRPr lang="hu-HU" altLang="hu-HU" sz="2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uiExpand="1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Jelek, amiből a pedagógus valószínűsítheti: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z="2600" dirty="0" smtClean="0"/>
              <a:t>Viselkedésük kapkodó, következetlen, kiszámíthatatlan</a:t>
            </a:r>
          </a:p>
          <a:p>
            <a:pPr eaLnBrk="1" hangingPunct="1"/>
            <a:r>
              <a:rPr lang="hu-HU" altLang="hu-HU" sz="2600" dirty="0" smtClean="0"/>
              <a:t>Figyelme nem tartós, rövid ideig tud csak koncentrálni</a:t>
            </a:r>
          </a:p>
          <a:p>
            <a:pPr eaLnBrk="1" hangingPunct="1"/>
            <a:r>
              <a:rPr lang="hu-HU" altLang="hu-HU" sz="2600" dirty="0" smtClean="0"/>
              <a:t>Lassan dolgozik, vagy gyorsan összetákol valamit</a:t>
            </a:r>
          </a:p>
          <a:p>
            <a:pPr eaLnBrk="1" hangingPunct="1"/>
            <a:r>
              <a:rPr lang="hu-HU" altLang="hu-HU" sz="2600" dirty="0" smtClean="0"/>
              <a:t>Gyakran késik az óráról, szöszmötöl</a:t>
            </a:r>
          </a:p>
          <a:p>
            <a:pPr eaLnBrk="1" hangingPunct="1"/>
            <a:r>
              <a:rPr lang="hu-HU" altLang="hu-HU" sz="2600" dirty="0" smtClean="0"/>
              <a:t>A házit nem, vagy hanyagul készíti el</a:t>
            </a:r>
          </a:p>
          <a:p>
            <a:pPr eaLnBrk="1" hangingPunct="1"/>
            <a:r>
              <a:rPr lang="hu-HU" altLang="hu-HU" sz="2600" dirty="0" smtClean="0"/>
              <a:t>Teljesítményhelyzetben leblokkol</a:t>
            </a:r>
          </a:p>
          <a:p>
            <a:pPr eaLnBrk="1" hangingPunct="1"/>
            <a:r>
              <a:rPr lang="hu-HU" altLang="hu-HU" sz="2600" dirty="0" smtClean="0"/>
              <a:t>Alacsony </a:t>
            </a:r>
            <a:r>
              <a:rPr lang="hu-HU" altLang="hu-HU" sz="2600" dirty="0" err="1" smtClean="0"/>
              <a:t>frusztációs</a:t>
            </a:r>
            <a:r>
              <a:rPr lang="hu-HU" altLang="hu-HU" sz="2600" dirty="0" smtClean="0"/>
              <a:t> tolerancia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Formái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Diszlexia</a:t>
            </a:r>
          </a:p>
          <a:p>
            <a:pPr eaLnBrk="1" hangingPunct="1"/>
            <a:r>
              <a:rPr lang="hu-HU" altLang="hu-HU" smtClean="0"/>
              <a:t>Diszgráfia</a:t>
            </a:r>
          </a:p>
          <a:p>
            <a:pPr eaLnBrk="1" hangingPunct="1"/>
            <a:r>
              <a:rPr lang="hu-HU" altLang="hu-HU" smtClean="0"/>
              <a:t>Diszkalkúlia</a:t>
            </a:r>
          </a:p>
          <a:p>
            <a:pPr eaLnBrk="1" hangingPunct="1">
              <a:buFont typeface="Wingdings" pitchFamily="2" charset="2"/>
              <a:buNone/>
            </a:pPr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Diszlexia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Olvasástanulás terén mutatkozó zavar, 2 évet meghaladó lemaradása van a kortársakhoz képest.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Az olvasásgyengeséggel szemben: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Felnőttkoráig végigkíséri az egyént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Olvasásban és írásban speciális hibák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Családi halmozódást mutat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Férfiaknál gyakoribb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Átlagos vagy átlag feletti intelligencia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Diszlexia tünetei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dirty="0" smtClean="0"/>
              <a:t>Olvasás terén:</a:t>
            </a:r>
          </a:p>
          <a:p>
            <a:r>
              <a:rPr lang="hu-HU" sz="2400" dirty="0" smtClean="0"/>
              <a:t>lassú </a:t>
            </a:r>
            <a:r>
              <a:rPr lang="hu-HU" sz="2400" dirty="0"/>
              <a:t>olvasási tempó, </a:t>
            </a:r>
            <a:endParaRPr lang="hu-HU" sz="2400" dirty="0" smtClean="0"/>
          </a:p>
          <a:p>
            <a:r>
              <a:rPr lang="hu-HU" sz="2400" dirty="0" smtClean="0"/>
              <a:t>nehézkes </a:t>
            </a:r>
            <a:r>
              <a:rPr lang="hu-HU" sz="2400" dirty="0"/>
              <a:t>összeolvasás, </a:t>
            </a:r>
            <a:endParaRPr lang="hu-HU" sz="2400" dirty="0" smtClean="0"/>
          </a:p>
          <a:p>
            <a:r>
              <a:rPr lang="hu-HU" sz="2400" dirty="0" smtClean="0"/>
              <a:t>gyakori</a:t>
            </a:r>
            <a:r>
              <a:rPr lang="hu-HU" sz="2400" dirty="0"/>
              <a:t>, makacs betűtévesztések</a:t>
            </a:r>
            <a:r>
              <a:rPr lang="hu-HU" sz="2400" dirty="0" smtClean="0"/>
              <a:t>,</a:t>
            </a:r>
          </a:p>
          <a:p>
            <a:r>
              <a:rPr lang="hu-HU" sz="2400" dirty="0" smtClean="0"/>
              <a:t> </a:t>
            </a:r>
            <a:r>
              <a:rPr lang="hu-HU" sz="2400" dirty="0"/>
              <a:t>betűk kihagyása és/vagy betoldása, </a:t>
            </a:r>
            <a:endParaRPr lang="hu-HU" sz="2400" dirty="0" smtClean="0"/>
          </a:p>
          <a:p>
            <a:r>
              <a:rPr lang="hu-HU" sz="2400" dirty="0" smtClean="0"/>
              <a:t>az </a:t>
            </a:r>
            <a:r>
              <a:rPr lang="hu-HU" sz="2400" dirty="0"/>
              <a:t>olvasottak megértésének </a:t>
            </a:r>
            <a:r>
              <a:rPr lang="hu-HU" sz="2400" dirty="0" smtClean="0"/>
              <a:t>nehézségei </a:t>
            </a:r>
          </a:p>
          <a:p>
            <a:pPr marL="0" indent="0">
              <a:buNone/>
            </a:pPr>
            <a:r>
              <a:rPr lang="hu-HU" sz="2400" dirty="0" smtClean="0"/>
              <a:t>A </a:t>
            </a:r>
            <a:r>
              <a:rPr lang="hu-HU" sz="2400" dirty="0"/>
              <a:t>beszéd </a:t>
            </a:r>
            <a:r>
              <a:rPr lang="hu-HU" sz="2400" dirty="0" smtClean="0"/>
              <a:t>területén:</a:t>
            </a:r>
          </a:p>
          <a:p>
            <a:r>
              <a:rPr lang="hu-HU" sz="2400" dirty="0" smtClean="0"/>
              <a:t>megkésett </a:t>
            </a:r>
            <a:r>
              <a:rPr lang="hu-HU" sz="2400" dirty="0"/>
              <a:t>beszédfejlődés, </a:t>
            </a:r>
            <a:endParaRPr lang="hu-HU" sz="2400" dirty="0" smtClean="0"/>
          </a:p>
          <a:p>
            <a:r>
              <a:rPr lang="hu-HU" sz="2400" dirty="0" smtClean="0"/>
              <a:t>elhúzódó </a:t>
            </a:r>
            <a:r>
              <a:rPr lang="hu-HU" sz="2400" dirty="0"/>
              <a:t>diffúz pöszeség, </a:t>
            </a:r>
            <a:endParaRPr lang="hu-HU" sz="2400" dirty="0" smtClean="0"/>
          </a:p>
          <a:p>
            <a:r>
              <a:rPr lang="hu-HU" sz="2400" dirty="0" smtClean="0"/>
              <a:t>szótalálási </a:t>
            </a:r>
            <a:r>
              <a:rPr lang="hu-HU" sz="2400" dirty="0"/>
              <a:t>nehézségek, 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szókincs </a:t>
            </a:r>
            <a:r>
              <a:rPr lang="hu-HU" sz="2400" dirty="0" smtClean="0"/>
              <a:t>hiányosságai </a:t>
            </a:r>
          </a:p>
        </p:txBody>
      </p:sp>
    </p:spTree>
    <p:extLst>
      <p:ext uri="{BB962C8B-B14F-4D97-AF65-F5344CB8AC3E}">
        <p14:creationId xmlns:p14="http://schemas.microsoft.com/office/powerpoint/2010/main" val="18586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6589199" cy="1280890"/>
          </a:xfrm>
        </p:spPr>
        <p:txBody>
          <a:bodyPr/>
          <a:lstStyle/>
          <a:p>
            <a:r>
              <a:rPr lang="hu-HU" dirty="0" smtClean="0"/>
              <a:t>Diszlexia tünetei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9" y="1541538"/>
            <a:ext cx="843872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Egyéb területeken :</a:t>
            </a:r>
          </a:p>
          <a:p>
            <a:r>
              <a:rPr lang="hu-HU" sz="2400" dirty="0"/>
              <a:t>téri tájékozódás zavara,</a:t>
            </a:r>
          </a:p>
          <a:p>
            <a:r>
              <a:rPr lang="hu-HU" sz="2400" dirty="0"/>
              <a:t> iránytévesztés,</a:t>
            </a:r>
          </a:p>
          <a:p>
            <a:r>
              <a:rPr lang="hu-HU" sz="2400" dirty="0"/>
              <a:t> </a:t>
            </a:r>
            <a:r>
              <a:rPr lang="hu-HU" sz="2400" dirty="0" err="1" smtClean="0"/>
              <a:t>lateralitás</a:t>
            </a:r>
            <a:r>
              <a:rPr lang="hu-HU" sz="2400" dirty="0" smtClean="0"/>
              <a:t>-probléma</a:t>
            </a:r>
          </a:p>
          <a:p>
            <a:pPr marL="0" indent="0">
              <a:buNone/>
            </a:pPr>
            <a:r>
              <a:rPr lang="hu-HU" sz="2400" dirty="0"/>
              <a:t>S</a:t>
            </a:r>
            <a:r>
              <a:rPr lang="hu-HU" sz="2400" dirty="0" smtClean="0"/>
              <a:t>ajátos magatartási problémák: </a:t>
            </a:r>
          </a:p>
          <a:p>
            <a:r>
              <a:rPr lang="hu-HU" sz="2400" dirty="0" smtClean="0"/>
              <a:t>a </a:t>
            </a:r>
            <a:r>
              <a:rPr lang="hu-HU" sz="2400" dirty="0"/>
              <a:t>figyelme könnyen </a:t>
            </a:r>
            <a:r>
              <a:rPr lang="hu-HU" sz="2400" dirty="0" smtClean="0"/>
              <a:t>elterelődik,</a:t>
            </a:r>
          </a:p>
          <a:p>
            <a:r>
              <a:rPr lang="hu-HU" sz="2400" dirty="0" smtClean="0"/>
              <a:t>az </a:t>
            </a:r>
            <a:r>
              <a:rPr lang="hu-HU" sz="2400" dirty="0"/>
              <a:t>olvasási feladatokban hamar fárad, </a:t>
            </a:r>
            <a:endParaRPr lang="hu-HU" sz="2400" dirty="0" smtClean="0"/>
          </a:p>
          <a:p>
            <a:r>
              <a:rPr lang="hu-HU" sz="2400" dirty="0" smtClean="0"/>
              <a:t>mozgékony</a:t>
            </a:r>
            <a:r>
              <a:rPr lang="hu-HU" sz="2400" dirty="0"/>
              <a:t>, </a:t>
            </a:r>
            <a:r>
              <a:rPr lang="hu-HU" sz="2400" dirty="0" smtClean="0"/>
              <a:t>nyugtalan</a:t>
            </a:r>
          </a:p>
          <a:p>
            <a:r>
              <a:rPr lang="hu-HU" sz="2400" dirty="0" smtClean="0"/>
              <a:t>másodlagos </a:t>
            </a:r>
            <a:r>
              <a:rPr lang="hu-HU" sz="2400" dirty="0"/>
              <a:t>magatartási tünetként megjelenhet szorongás</a:t>
            </a:r>
            <a:r>
              <a:rPr lang="hu-HU" sz="2400" dirty="0" smtClean="0"/>
              <a:t>, </a:t>
            </a:r>
            <a:r>
              <a:rPr lang="hu-HU" sz="2400" dirty="0"/>
              <a:t>agresszív viselkedés, </a:t>
            </a:r>
            <a:r>
              <a:rPr lang="hu-HU" sz="2400" dirty="0" smtClean="0"/>
              <a:t>iskolakerülés</a:t>
            </a:r>
            <a:r>
              <a:rPr lang="hu-HU" sz="2400" dirty="0"/>
              <a:t>, </a:t>
            </a:r>
            <a:r>
              <a:rPr lang="hu-HU" sz="2400" dirty="0" err="1"/>
              <a:t>kompenzatórikus</a:t>
            </a:r>
            <a:r>
              <a:rPr lang="hu-HU" sz="2400" dirty="0"/>
              <a:t> </a:t>
            </a:r>
            <a:r>
              <a:rPr lang="hu-HU" sz="2400" dirty="0" smtClean="0"/>
              <a:t>tünetek </a:t>
            </a:r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265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Gyakori  tévesztések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556792"/>
            <a:ext cx="6591985" cy="4968552"/>
          </a:xfrm>
        </p:spPr>
        <p:txBody>
          <a:bodyPr>
            <a:normAutofit/>
          </a:bodyPr>
          <a:lstStyle/>
          <a:p>
            <a:pPr marL="571500" indent="-571500" eaLnBrk="1" hangingPunct="1">
              <a:lnSpc>
                <a:spcPct val="90000"/>
              </a:lnSpc>
            </a:pPr>
            <a:r>
              <a:rPr lang="hu-HU" altLang="hu-HU" sz="2300" dirty="0" smtClean="0"/>
              <a:t>Magánhangzók tévesztési lehetőségei:</a:t>
            </a:r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Ejtési: ő-ü, é-á, e-a, é-i, e-é stb.</a:t>
            </a:r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Írásbeli: a-o, á-ó</a:t>
            </a:r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Hosszú-rövid: o-ó, ö-ő, u-ú, ü-ű, i-í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hu-HU" altLang="hu-HU" sz="2300" dirty="0" smtClean="0"/>
              <a:t>Mássalhangzó tévesztési lehetőségek:</a:t>
            </a:r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Optikai hasonlóság: t-f, t-j, h-n, d-p, u-n</a:t>
            </a:r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Akusztikus hasonlóság</a:t>
            </a:r>
          </a:p>
          <a:p>
            <a:pPr marL="1371600" lvl="2" indent="-571500">
              <a:lnSpc>
                <a:spcPct val="90000"/>
              </a:lnSpc>
              <a:buFont typeface="+mj-lt"/>
              <a:buAutoNum type="alphaLcParenR"/>
            </a:pPr>
            <a:r>
              <a:rPr lang="hu-HU" altLang="hu-HU" sz="1900" dirty="0" smtClean="0"/>
              <a:t>zöngés-zöngétlen: v-f, g-k, b-p, </a:t>
            </a:r>
            <a:r>
              <a:rPr lang="hu-HU" altLang="hu-HU" sz="1900" dirty="0" err="1" smtClean="0"/>
              <a:t>zs</a:t>
            </a:r>
            <a:r>
              <a:rPr lang="hu-HU" altLang="hu-HU" sz="1900" dirty="0" smtClean="0"/>
              <a:t>-s, d-t</a:t>
            </a:r>
          </a:p>
          <a:p>
            <a:pPr marL="1371600" lvl="2" indent="-571500">
              <a:lnSpc>
                <a:spcPct val="90000"/>
              </a:lnSpc>
              <a:buFont typeface="+mj-lt"/>
              <a:buAutoNum type="alphaLcParenR"/>
            </a:pPr>
            <a:r>
              <a:rPr lang="hu-HU" altLang="hu-HU" sz="1900" dirty="0" smtClean="0"/>
              <a:t>Palatalizált formák: n-</a:t>
            </a:r>
            <a:r>
              <a:rPr lang="hu-HU" altLang="hu-HU" sz="1900" dirty="0" err="1" smtClean="0"/>
              <a:t>ny</a:t>
            </a:r>
            <a:r>
              <a:rPr lang="hu-HU" altLang="hu-HU" sz="1900" dirty="0" smtClean="0"/>
              <a:t>, d-</a:t>
            </a:r>
            <a:r>
              <a:rPr lang="hu-HU" altLang="hu-HU" sz="1900" dirty="0" err="1" smtClean="0"/>
              <a:t>gy</a:t>
            </a:r>
            <a:r>
              <a:rPr lang="hu-HU" altLang="hu-HU" sz="1900" dirty="0" smtClean="0"/>
              <a:t>, t-</a:t>
            </a:r>
            <a:r>
              <a:rPr lang="hu-HU" altLang="hu-HU" sz="1900" dirty="0" err="1" smtClean="0"/>
              <a:t>ty</a:t>
            </a:r>
            <a:r>
              <a:rPr lang="hu-HU" altLang="hu-HU" sz="1900" dirty="0" smtClean="0"/>
              <a:t>, </a:t>
            </a:r>
            <a:r>
              <a:rPr lang="hu-HU" altLang="hu-HU" sz="1900" dirty="0" err="1" smtClean="0"/>
              <a:t>ny</a:t>
            </a:r>
            <a:r>
              <a:rPr lang="hu-HU" altLang="hu-HU" sz="1900" dirty="0" smtClean="0"/>
              <a:t>-j, </a:t>
            </a:r>
            <a:r>
              <a:rPr lang="hu-HU" altLang="hu-HU" sz="1900" dirty="0" err="1" smtClean="0"/>
              <a:t>gy</a:t>
            </a:r>
            <a:r>
              <a:rPr lang="hu-HU" altLang="hu-HU" sz="1900" dirty="0" smtClean="0"/>
              <a:t>-j, </a:t>
            </a:r>
            <a:r>
              <a:rPr lang="hu-HU" altLang="hu-HU" sz="1900" dirty="0" err="1" smtClean="0"/>
              <a:t>ty</a:t>
            </a:r>
            <a:r>
              <a:rPr lang="hu-HU" altLang="hu-HU" sz="1900" dirty="0" smtClean="0"/>
              <a:t>-j, </a:t>
            </a:r>
            <a:r>
              <a:rPr lang="hu-HU" altLang="hu-HU" sz="1900" dirty="0" err="1" smtClean="0"/>
              <a:t>ty-ny</a:t>
            </a:r>
            <a:r>
              <a:rPr lang="hu-HU" altLang="hu-HU" sz="1900" dirty="0" smtClean="0"/>
              <a:t>, </a:t>
            </a:r>
            <a:r>
              <a:rPr lang="hu-HU" altLang="hu-HU" sz="1900" dirty="0" err="1" smtClean="0"/>
              <a:t>gy-ny</a:t>
            </a:r>
            <a:endParaRPr lang="hu-HU" altLang="hu-HU" sz="1900" dirty="0" smtClean="0"/>
          </a:p>
          <a:p>
            <a:pPr marL="1371600" lvl="2" indent="-571500">
              <a:lnSpc>
                <a:spcPct val="90000"/>
              </a:lnSpc>
              <a:buFont typeface="+mj-lt"/>
              <a:buAutoNum type="alphaLcParenR"/>
            </a:pPr>
            <a:r>
              <a:rPr lang="hu-HU" altLang="hu-HU" sz="1900" dirty="0" smtClean="0"/>
              <a:t>Egyéb fonetikai hasonlóság: </a:t>
            </a:r>
            <a:r>
              <a:rPr lang="hu-HU" altLang="hu-HU" sz="1900" dirty="0" err="1" smtClean="0"/>
              <a:t>zs-cs</a:t>
            </a:r>
            <a:r>
              <a:rPr lang="hu-HU" altLang="hu-HU" sz="1900" dirty="0" smtClean="0"/>
              <a:t>, l-n, </a:t>
            </a:r>
            <a:r>
              <a:rPr lang="hu-HU" altLang="hu-HU" sz="1900" dirty="0" err="1" smtClean="0"/>
              <a:t>d-n</a:t>
            </a:r>
            <a:r>
              <a:rPr lang="hu-HU" altLang="hu-HU" sz="1900" dirty="0" smtClean="0"/>
              <a:t>, </a:t>
            </a:r>
            <a:r>
              <a:rPr lang="hu-HU" altLang="hu-HU" sz="1900" dirty="0" err="1" smtClean="0"/>
              <a:t>j-n</a:t>
            </a:r>
            <a:r>
              <a:rPr lang="hu-HU" altLang="hu-HU" sz="1900" dirty="0" smtClean="0"/>
              <a:t>, </a:t>
            </a:r>
            <a:r>
              <a:rPr lang="hu-HU" altLang="hu-HU" sz="1900" dirty="0" err="1" smtClean="0"/>
              <a:t>cs</a:t>
            </a:r>
            <a:r>
              <a:rPr lang="hu-HU" altLang="hu-HU" sz="1900" dirty="0" smtClean="0"/>
              <a:t>-s, d-g, </a:t>
            </a:r>
            <a:r>
              <a:rPr lang="hu-HU" altLang="hu-HU" sz="1900" dirty="0" err="1" smtClean="0"/>
              <a:t>ty-cs</a:t>
            </a:r>
            <a:endParaRPr lang="hu-HU" altLang="hu-HU" sz="1900" dirty="0" smtClean="0"/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Optikai és akusztikus: b-d, m-n</a:t>
            </a:r>
          </a:p>
          <a:p>
            <a:pPr marL="971550" lvl="1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hu-HU" altLang="hu-HU" sz="2100" dirty="0" smtClean="0"/>
              <a:t>Írásbeli tévesztések: b-l, l-h, l-k, u-v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endParaRPr lang="hu-HU" altLang="hu-HU" sz="2100" dirty="0" smtClean="0"/>
          </a:p>
        </p:txBody>
      </p:sp>
    </p:spTree>
    <p:extLst>
      <p:ext uri="{BB962C8B-B14F-4D97-AF65-F5344CB8AC3E}">
        <p14:creationId xmlns:p14="http://schemas.microsoft.com/office/powerpoint/2010/main" val="191951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58837"/>
          </a:xfrm>
        </p:spPr>
        <p:txBody>
          <a:bodyPr/>
          <a:lstStyle/>
          <a:p>
            <a:pPr eaLnBrk="1" hangingPunct="1"/>
            <a:r>
              <a:rPr lang="hu-HU" altLang="hu-HU" smtClean="0"/>
              <a:t>Diszgráfia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4"/>
            <a:ext cx="8686800" cy="576029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Az írás képessége károsodott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Az írás számos működést feltételez: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dirty="0" smtClean="0"/>
              <a:t>Szóbeli megértés és kifejezés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dirty="0" smtClean="0"/>
              <a:t>Hallási diszkrimináció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dirty="0" smtClean="0"/>
              <a:t>Verbális emlékezés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dirty="0" smtClean="0"/>
              <a:t>Vizuális diszkrimináció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dirty="0" smtClean="0"/>
              <a:t>Mozgáskoordináció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írásuk rövid, szókihagyások, helytelenül használ igéket, névmásokat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Összekeverik a hasonló hangzású szavakat, betűelhagyás ( hallási diszkrimináció. rossz)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Hasonló formájú betűket keverik, irányokat tévesztik ( vizuális-térbeli zavar)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Nem képes felidézni a betűk, szavak sorrendjét </a:t>
            </a:r>
            <a:r>
              <a:rPr lang="hu-HU" altLang="hu-HU" sz="2100" dirty="0" err="1" smtClean="0"/>
              <a:t>vzuálisan</a:t>
            </a:r>
            <a:r>
              <a:rPr lang="hu-HU" altLang="hu-HU" sz="2100" dirty="0" smtClean="0"/>
              <a:t> ( vizuális memória zavar)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100" dirty="0" smtClean="0"/>
              <a:t>Írómozgás kivitelezésére képtelenek  csúnyán vagy lassan ír ( </a:t>
            </a:r>
            <a:r>
              <a:rPr lang="hu-HU" altLang="hu-HU" sz="2100" dirty="0" err="1" smtClean="0"/>
              <a:t>mozgáskoord.zavara</a:t>
            </a:r>
            <a:r>
              <a:rPr lang="hu-HU" altLang="hu-HU" sz="21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hu-HU" altLang="hu-HU" sz="2100" dirty="0" smtClean="0"/>
          </a:p>
          <a:p>
            <a:pPr lvl="1" eaLnBrk="1" hangingPunct="1">
              <a:lnSpc>
                <a:spcPct val="80000"/>
              </a:lnSpc>
            </a:pPr>
            <a:endParaRPr lang="hu-HU" altLang="hu-H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7813"/>
            <a:ext cx="7772400" cy="1143000"/>
          </a:xfrm>
        </p:spPr>
        <p:txBody>
          <a:bodyPr/>
          <a:lstStyle/>
          <a:p>
            <a:pPr eaLnBrk="1" hangingPunct="1"/>
            <a:r>
              <a:rPr lang="hu-HU" sz="4000" b="1" dirty="0" smtClean="0">
                <a:latin typeface="Arial Unicode MS" pitchFamily="34" charset="-128"/>
              </a:rPr>
              <a:t>Humánökológia a pedagógiában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35125"/>
            <a:ext cx="7772400" cy="4530725"/>
          </a:xfrm>
        </p:spPr>
        <p:txBody>
          <a:bodyPr/>
          <a:lstStyle/>
          <a:p>
            <a:pPr eaLnBrk="1" hangingPunct="1"/>
            <a:r>
              <a:rPr lang="hu-HU" sz="2600" smtClean="0">
                <a:latin typeface="Arial Unicode MS" pitchFamily="34" charset="-128"/>
              </a:rPr>
              <a:t> a gyermek </a:t>
            </a:r>
            <a:r>
              <a:rPr lang="hu-HU" sz="2600" smtClean="0"/>
              <a:t>„</a:t>
            </a:r>
            <a:r>
              <a:rPr lang="hu-HU" sz="2600" smtClean="0">
                <a:latin typeface="Arial Unicode MS" pitchFamily="34" charset="-128"/>
              </a:rPr>
              <a:t>beleszületik</a:t>
            </a:r>
            <a:r>
              <a:rPr lang="hu-HU" sz="2600" smtClean="0"/>
              <a:t>”</a:t>
            </a:r>
            <a:r>
              <a:rPr lang="hu-HU" sz="2600" smtClean="0">
                <a:latin typeface="Arial Unicode MS" pitchFamily="34" charset="-128"/>
              </a:rPr>
              <a:t> egy családba, annak társadalmi helyzetébe </a:t>
            </a:r>
          </a:p>
          <a:p>
            <a:pPr eaLnBrk="1" hangingPunct="1"/>
            <a:r>
              <a:rPr lang="hu-HU" sz="2600" smtClean="0">
                <a:latin typeface="Arial Unicode MS" pitchFamily="34" charset="-128"/>
              </a:rPr>
              <a:t>a család társadalmi erőforrás-készlete határozza meg környezetét</a:t>
            </a:r>
          </a:p>
          <a:p>
            <a:pPr eaLnBrk="1" hangingPunct="1"/>
            <a:r>
              <a:rPr lang="hu-HU" sz="2600" smtClean="0">
                <a:latin typeface="Arial Unicode MS" pitchFamily="34" charset="-128"/>
              </a:rPr>
              <a:t>a gyermeket/tanulót csak  környezete összefüggésében ismerhetjük/érthetjük meg</a:t>
            </a:r>
          </a:p>
          <a:p>
            <a:pPr eaLnBrk="1" hangingPunct="1"/>
            <a:r>
              <a:rPr lang="hu-HU" sz="2600" smtClean="0">
                <a:latin typeface="Arial Unicode MS" pitchFamily="34" charset="-128"/>
              </a:rPr>
              <a:t>a gyermek/tanuló szocializációja során adaptálódik környezetéhez</a:t>
            </a:r>
            <a:r>
              <a:rPr lang="hu-HU" sz="260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sz="2600" smtClean="0"/>
              <a:t>(Az ökológiai modell </a:t>
            </a:r>
            <a:r>
              <a:rPr lang="hu-HU" sz="2600" smtClean="0">
                <a:latin typeface="Arial Unicode MS" pitchFamily="34" charset="-128"/>
              </a:rPr>
              <a:t>7 szintje Welch</a:t>
            </a:r>
            <a:r>
              <a:rPr lang="hu-HU" sz="2600" smtClean="0"/>
              <a:t> szerint.)</a:t>
            </a:r>
          </a:p>
        </p:txBody>
      </p:sp>
    </p:spTree>
    <p:extLst>
      <p:ext uri="{BB962C8B-B14F-4D97-AF65-F5344CB8AC3E}">
        <p14:creationId xmlns:p14="http://schemas.microsoft.com/office/powerpoint/2010/main" val="74727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hu-HU" altLang="hu-HU" smtClean="0"/>
              <a:t>Diszkalkúlia 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Számolási képesség zavara</a:t>
            </a:r>
          </a:p>
          <a:p>
            <a:pPr eaLnBrk="1" hangingPunct="1"/>
            <a:r>
              <a:rPr lang="hu-HU" altLang="hu-HU" smtClean="0"/>
              <a:t>Verbális zavarok: számokat és matematikai kifejezéseket nem tudják megnevezni</a:t>
            </a:r>
          </a:p>
          <a:p>
            <a:pPr eaLnBrk="1" hangingPunct="1"/>
            <a:r>
              <a:rPr lang="hu-HU" altLang="hu-HU" smtClean="0"/>
              <a:t>Vizuális-téri szervezés zavara</a:t>
            </a:r>
          </a:p>
          <a:p>
            <a:pPr eaLnBrk="1" hangingPunct="1"/>
            <a:r>
              <a:rPr lang="hu-HU" altLang="hu-HU" smtClean="0"/>
              <a:t>Olvasási-írási zavarok</a:t>
            </a:r>
          </a:p>
          <a:p>
            <a:pPr eaLnBrk="1" hangingPunct="1"/>
            <a:r>
              <a:rPr lang="hu-HU" altLang="hu-HU" smtClean="0"/>
              <a:t>Fogalomalkotás zavarai</a:t>
            </a:r>
          </a:p>
          <a:p>
            <a:pPr eaLnBrk="1" hangingPunct="1"/>
            <a:r>
              <a:rPr lang="hu-HU" altLang="hu-HU" smtClean="0"/>
              <a:t>Műveleti zavarok: nem tud számolni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Diszlexia kezelése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5617" y="1905000"/>
            <a:ext cx="7418784" cy="4006222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A </a:t>
            </a:r>
            <a:r>
              <a:rPr lang="hu-HU" sz="2400" dirty="0"/>
              <a:t>diszlexia </a:t>
            </a:r>
            <a:r>
              <a:rPr lang="hu-HU" sz="2400" b="1" dirty="0">
                <a:solidFill>
                  <a:srgbClr val="FF6600"/>
                </a:solidFill>
              </a:rPr>
              <a:t>prevenció</a:t>
            </a:r>
            <a:r>
              <a:rPr lang="hu-HU" sz="2400" dirty="0"/>
              <a:t> az olvasási problémák megelőzésére törekszik. </a:t>
            </a:r>
            <a:endParaRPr lang="hu-HU" sz="2400" dirty="0" smtClean="0"/>
          </a:p>
          <a:p>
            <a:r>
              <a:rPr lang="hu-HU" sz="2400" dirty="0" smtClean="0"/>
              <a:t>az </a:t>
            </a:r>
            <a:r>
              <a:rPr lang="hu-HU" sz="2400" dirty="0"/>
              <a:t>óvodáskorban </a:t>
            </a:r>
            <a:r>
              <a:rPr lang="hu-HU" sz="2400" dirty="0" smtClean="0"/>
              <a:t>alkalmazott </a:t>
            </a:r>
            <a:r>
              <a:rPr lang="hu-HU" sz="2400" dirty="0"/>
              <a:t>prevenciós logopédiai foglalkozásokat értjük alatta, vagy a diszlexia prevenciós olvasástanítási módszert, </a:t>
            </a:r>
            <a:endParaRPr lang="hu-HU" sz="2400" dirty="0" smtClean="0"/>
          </a:p>
          <a:p>
            <a:pPr marL="0" indent="0">
              <a:buNone/>
            </a:pPr>
            <a:r>
              <a:rPr lang="hu-HU" sz="2400" dirty="0" smtClean="0"/>
              <a:t>A </a:t>
            </a:r>
            <a:r>
              <a:rPr lang="hu-HU" sz="2400" b="1" dirty="0" err="1">
                <a:solidFill>
                  <a:srgbClr val="FF6600"/>
                </a:solidFill>
              </a:rPr>
              <a:t>reedukáció</a:t>
            </a:r>
            <a:r>
              <a:rPr lang="hu-HU" sz="2400" dirty="0"/>
              <a:t> pedig a már olvasni valamilyen módon </a:t>
            </a:r>
            <a:r>
              <a:rPr lang="hu-HU" sz="2400" dirty="0" smtClean="0"/>
              <a:t>megtanult</a:t>
            </a:r>
            <a:r>
              <a:rPr lang="hu-HU" sz="2400" dirty="0"/>
              <a:t>, de nagyon gyenge olvasási </a:t>
            </a:r>
            <a:r>
              <a:rPr lang="hu-HU" sz="2400" dirty="0" smtClean="0"/>
              <a:t>teljesítményt </a:t>
            </a:r>
            <a:r>
              <a:rPr lang="hu-HU" sz="2400" dirty="0"/>
              <a:t>nyújtó tanulók megismételt </a:t>
            </a:r>
            <a:r>
              <a:rPr lang="hu-HU" sz="2400" dirty="0" smtClean="0"/>
              <a:t>olvasástanítását</a:t>
            </a:r>
            <a:r>
              <a:rPr lang="hu-HU" sz="2400" dirty="0"/>
              <a:t>, szisztematikus </a:t>
            </a:r>
            <a:r>
              <a:rPr lang="hu-HU" sz="2400" dirty="0" smtClean="0"/>
              <a:t>gyakoroltatását</a:t>
            </a:r>
            <a:r>
              <a:rPr lang="hu-H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946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Alulteljesítő tanulók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45638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05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600" smtClean="0"/>
              <a:t>Az adott tanuló tartósan a képességei alatt teljesít, messze elmaradva attól, ami a képességei v. múltbeli teljesítménye alapján elvárható lenne.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smtClean="0"/>
              <a:t>Gyakran összekeverik a tanulási zavarokkal.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600" smtClean="0"/>
              <a:t>Jellemzői: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Alapvető pszichológiai folyamatok tekintetében nincs rendellenesség.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Szinte minden tantárgyra kiterjedően nehézségei vannak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Nincs értelmi, látási, hallási korlátozottság, részképesség zavar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A probléma elsődlegesen az érzelmi-szociális szférával kapcsolatos</a:t>
            </a:r>
          </a:p>
        </p:txBody>
      </p:sp>
    </p:spTree>
    <p:extLst>
      <p:ext uri="{BB962C8B-B14F-4D97-AF65-F5344CB8AC3E}">
        <p14:creationId xmlns:p14="http://schemas.microsoft.com/office/powerpoint/2010/main" val="162699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Alulteljesítésre következtethetünk: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Rendszertelenül készülnek az órára, feladataikat elhanyagolják</a:t>
            </a:r>
          </a:p>
          <a:p>
            <a:pPr eaLnBrk="1" hangingPunct="1"/>
            <a:r>
              <a:rPr lang="hu-HU" altLang="hu-HU" dirty="0" smtClean="0"/>
              <a:t>Tanulási szokásaik helytelenek, szervezetlenek</a:t>
            </a:r>
          </a:p>
          <a:p>
            <a:pPr eaLnBrk="1" hangingPunct="1"/>
            <a:r>
              <a:rPr lang="hu-HU" altLang="hu-HU" dirty="0" smtClean="0"/>
              <a:t>Túlzottan érzékenyek</a:t>
            </a:r>
          </a:p>
          <a:p>
            <a:pPr eaLnBrk="1" hangingPunct="1"/>
            <a:r>
              <a:rPr lang="hu-HU" altLang="hu-HU" dirty="0" err="1" smtClean="0"/>
              <a:t>Perfekcionisták</a:t>
            </a:r>
            <a:endParaRPr lang="hu-HU" altLang="hu-HU" dirty="0" smtClean="0"/>
          </a:p>
          <a:p>
            <a:pPr eaLnBrk="1" hangingPunct="1"/>
            <a:r>
              <a:rPr lang="hu-HU" altLang="hu-HU" dirty="0" err="1" smtClean="0"/>
              <a:t>Szorongóak</a:t>
            </a:r>
            <a:endParaRPr lang="hu-HU" altLang="hu-HU" dirty="0" smtClean="0"/>
          </a:p>
          <a:p>
            <a:pPr eaLnBrk="1" hangingPunct="1"/>
            <a:r>
              <a:rPr lang="hu-HU" altLang="hu-HU" dirty="0" err="1" smtClean="0"/>
              <a:t>álmodozóak</a:t>
            </a: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9432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Okai lehetnek: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Általában több tényező együttesen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mtClean="0"/>
              <a:t>Korai szocializációs problémák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mtClean="0"/>
              <a:t>Családi interakciós minták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mtClean="0"/>
              <a:t>Erős identifikáció miatt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mtClean="0"/>
              <a:t>Tanári viselkedés miatti fenyegetettség következményeként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mtClean="0"/>
              <a:t>Unalmas tanterv, mely aláássa a motivációt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mtClean="0"/>
              <a:t>Rossz tanulási stratégiák</a:t>
            </a:r>
          </a:p>
        </p:txBody>
      </p:sp>
    </p:spTree>
    <p:extLst>
      <p:ext uri="{BB962C8B-B14F-4D97-AF65-F5344CB8AC3E}">
        <p14:creationId xmlns:p14="http://schemas.microsoft.com/office/powerpoint/2010/main" val="246374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uiExpand="1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Rimm által azonosított személyiségtényezők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Verseny: nem tud veszíteni</a:t>
            </a:r>
          </a:p>
          <a:p>
            <a:pPr eaLnBrk="1" hangingPunct="1"/>
            <a:r>
              <a:rPr lang="hu-HU" altLang="hu-HU" smtClean="0"/>
              <a:t>Felelősség: felnőttől vár segítséget, figyelmet</a:t>
            </a:r>
          </a:p>
          <a:p>
            <a:pPr eaLnBrk="1" hangingPunct="1"/>
            <a:r>
              <a:rPr lang="hu-HU" altLang="hu-HU" smtClean="0"/>
              <a:t>Kontroll: szülőket, tanárokat igyekszik manipulálni</a:t>
            </a:r>
          </a:p>
          <a:p>
            <a:pPr eaLnBrk="1" hangingPunct="1"/>
            <a:r>
              <a:rPr lang="hu-HU" altLang="hu-HU" smtClean="0"/>
              <a:t>Teljesítményvonatkozású kommunikáció: ellentmondásos vagy negatív üzenetek</a:t>
            </a:r>
          </a:p>
          <a:p>
            <a:pPr eaLnBrk="1" hangingPunct="1"/>
            <a:r>
              <a:rPr lang="hu-HU" altLang="hu-HU" smtClean="0"/>
              <a:t>Tekintély tisztelet: lázadnak, engedetlenek</a:t>
            </a:r>
          </a:p>
        </p:txBody>
      </p:sp>
    </p:spTree>
    <p:extLst>
      <p:ext uri="{BB962C8B-B14F-4D97-AF65-F5344CB8AC3E}">
        <p14:creationId xmlns:p14="http://schemas.microsoft.com/office/powerpoint/2010/main" val="238621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Megállapítása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z="2600" smtClean="0"/>
              <a:t>Tesztek</a:t>
            </a:r>
          </a:p>
          <a:p>
            <a:pPr eaLnBrk="1" hangingPunct="1"/>
            <a:r>
              <a:rPr lang="hu-HU" altLang="hu-HU" sz="2600" smtClean="0"/>
              <a:t>Szülők, tanárok véleménye</a:t>
            </a:r>
          </a:p>
          <a:p>
            <a:pPr eaLnBrk="1" hangingPunct="1"/>
            <a:r>
              <a:rPr lang="hu-HU" altLang="hu-HU" sz="2600" smtClean="0"/>
              <a:t>Gyerek önbeszámolója</a:t>
            </a:r>
          </a:p>
          <a:p>
            <a:pPr eaLnBrk="1" hangingPunct="1"/>
            <a:endParaRPr lang="hu-HU" altLang="hu-HU" sz="2600" smtClean="0"/>
          </a:p>
          <a:p>
            <a:pPr eaLnBrk="1" hangingPunct="1"/>
            <a:r>
              <a:rPr lang="hu-HU" altLang="hu-HU" sz="2600" smtClean="0"/>
              <a:t>Az azonosítás nehézségei: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z="2600" smtClean="0"/>
              <a:t>Mérési hibák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z="2600" smtClean="0"/>
              <a:t>Egységes kritériumok hiánya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hu-HU" altLang="hu-HU" sz="2600" smtClean="0"/>
              <a:t>Megítélés egysíkúsága ( csak IQ teszt alapján)</a:t>
            </a:r>
          </a:p>
          <a:p>
            <a:pPr eaLnBrk="1" hangingPunct="1">
              <a:buFont typeface="Wingdings" pitchFamily="2" charset="2"/>
              <a:buChar char="Ø"/>
            </a:pPr>
            <a:endParaRPr lang="hu-HU" altLang="hu-HU" sz="2600" smtClean="0"/>
          </a:p>
        </p:txBody>
      </p:sp>
    </p:spTree>
    <p:extLst>
      <p:ext uri="{BB962C8B-B14F-4D97-AF65-F5344CB8AC3E}">
        <p14:creationId xmlns:p14="http://schemas.microsoft.com/office/powerpoint/2010/main" val="10233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Alulteljesítés megszüntetése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89462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hu-HU" altLang="hu-HU" sz="2600" dirty="0" err="1" smtClean="0"/>
              <a:t>Pszichodinamikai</a:t>
            </a:r>
            <a:r>
              <a:rPr lang="hu-HU" altLang="hu-HU" sz="2600" dirty="0" smtClean="0"/>
              <a:t> beavatkozások: családi háttér feltárása, alacsony énkép fejlesztése, kisebbrendűségi érzés csökkentése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hu-HU" altLang="hu-HU" sz="2600" dirty="0" smtClean="0"/>
              <a:t>Osztálybeli tanulási környezet megváltoztatása: kisebb létszám, homogén osztályok, más eszközök, képzett tanár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hu-HU" altLang="hu-HU" sz="2600" dirty="0" smtClean="0"/>
              <a:t>Alapvető készségek fejlesztése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hu-HU" altLang="hu-HU" sz="2600" dirty="0" smtClean="0"/>
              <a:t>Fontos: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u-HU" altLang="hu-HU" sz="2600" dirty="0" smtClean="0"/>
              <a:t>	 korai azonosítás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u-HU" altLang="hu-HU" sz="2600" dirty="0" smtClean="0"/>
              <a:t>	preventív intézkedések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hu-HU" altLang="hu-HU" sz="2600" dirty="0" smtClean="0"/>
              <a:t>	család bevonása</a:t>
            </a:r>
          </a:p>
        </p:txBody>
      </p:sp>
    </p:spTree>
    <p:extLst>
      <p:ext uri="{BB962C8B-B14F-4D97-AF65-F5344CB8AC3E}">
        <p14:creationId xmlns:p14="http://schemas.microsoft.com/office/powerpoint/2010/main" val="206708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Lassú tanulók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57705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8091487" cy="1143000"/>
          </a:xfrm>
          <a:noFill/>
        </p:spPr>
        <p:txBody>
          <a:bodyPr/>
          <a:lstStyle/>
          <a:p>
            <a:pPr eaLnBrk="1" hangingPunct="1"/>
            <a:r>
              <a:rPr lang="hu-HU" sz="4000" b="1" smtClean="0">
                <a:latin typeface="Arial Unicode MS" pitchFamily="34" charset="-128"/>
              </a:rPr>
              <a:t>A humánökológiai rendszer szintjei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3" y="1628774"/>
            <a:ext cx="4608388" cy="5229225"/>
          </a:xfrm>
        </p:spPr>
        <p:txBody>
          <a:bodyPr/>
          <a:lstStyle/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solidFill>
                  <a:srgbClr val="FF3300"/>
                </a:solidFill>
                <a:latin typeface="+mj-lt"/>
              </a:rPr>
              <a:t>A gyermek fizikai-biológiai állapota</a:t>
            </a:r>
          </a:p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solidFill>
                  <a:srgbClr val="5BADFF"/>
                </a:solidFill>
                <a:latin typeface="+mj-lt"/>
              </a:rPr>
              <a:t>A gyermek </a:t>
            </a:r>
            <a:r>
              <a:rPr lang="hu-HU" sz="2000" b="1" dirty="0" err="1" smtClean="0">
                <a:solidFill>
                  <a:srgbClr val="5BADFF"/>
                </a:solidFill>
                <a:latin typeface="+mj-lt"/>
              </a:rPr>
              <a:t>intrapszichés</a:t>
            </a:r>
            <a:r>
              <a:rPr lang="hu-HU" sz="2000" b="1" dirty="0" smtClean="0">
                <a:solidFill>
                  <a:srgbClr val="5BADFF"/>
                </a:solidFill>
                <a:latin typeface="+mj-lt"/>
              </a:rPr>
              <a:t> szintje</a:t>
            </a:r>
          </a:p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solidFill>
                  <a:srgbClr val="0000CC"/>
                </a:solidFill>
                <a:latin typeface="+mj-lt"/>
              </a:rPr>
              <a:t>A gyermek interperszonális kapcsolatai</a:t>
            </a:r>
          </a:p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solidFill>
                  <a:schemeClr val="hlink"/>
                </a:solidFill>
                <a:latin typeface="+mj-lt"/>
              </a:rPr>
              <a:t>A gyermek helye a családban, közösségekben, stb.</a:t>
            </a:r>
          </a:p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solidFill>
                  <a:srgbClr val="CC66FF"/>
                </a:solidFill>
                <a:latin typeface="+mj-lt"/>
              </a:rPr>
              <a:t>A gyermek lakóhelyi környezete</a:t>
            </a:r>
          </a:p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solidFill>
                  <a:srgbClr val="CC9900"/>
                </a:solidFill>
                <a:latin typeface="+mj-lt"/>
              </a:rPr>
              <a:t>A gyermek kultúrája, mint identitás</a:t>
            </a:r>
          </a:p>
          <a:p>
            <a:pPr marL="533400" indent="-533400" eaLnBrk="1" hangingPunct="1">
              <a:lnSpc>
                <a:spcPct val="85000"/>
              </a:lnSpc>
              <a:buClr>
                <a:schemeClr val="tx1"/>
              </a:buClr>
              <a:buFontTx/>
              <a:buAutoNum type="arabicPeriod"/>
            </a:pPr>
            <a:r>
              <a:rPr lang="hu-HU" sz="2000" b="1" dirty="0" smtClean="0">
                <a:latin typeface="+mj-lt"/>
              </a:rPr>
              <a:t>A gyermeket körülvevő össztársadalmi közeg, állami intézmények, szolgáltatások, intézkedések</a:t>
            </a:r>
          </a:p>
        </p:txBody>
      </p:sp>
      <p:sp>
        <p:nvSpPr>
          <p:cNvPr id="120836" name="Oval 4"/>
          <p:cNvSpPr>
            <a:spLocks noChangeArrowheads="1"/>
          </p:cNvSpPr>
          <p:nvPr/>
        </p:nvSpPr>
        <p:spPr bwMode="auto">
          <a:xfrm>
            <a:off x="6342063" y="3492500"/>
            <a:ext cx="936625" cy="10080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0837" name="Oval 5"/>
          <p:cNvSpPr>
            <a:spLocks noChangeArrowheads="1"/>
          </p:cNvSpPr>
          <p:nvPr/>
        </p:nvSpPr>
        <p:spPr bwMode="auto">
          <a:xfrm>
            <a:off x="6064250" y="3182938"/>
            <a:ext cx="1512888" cy="1655762"/>
          </a:xfrm>
          <a:prstGeom prst="ellipse">
            <a:avLst/>
          </a:prstGeom>
          <a:noFill/>
          <a:ln w="25400">
            <a:solidFill>
              <a:srgbClr val="5BAD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0838" name="Oval 6"/>
          <p:cNvSpPr>
            <a:spLocks noChangeArrowheads="1"/>
          </p:cNvSpPr>
          <p:nvPr/>
        </p:nvSpPr>
        <p:spPr bwMode="auto">
          <a:xfrm>
            <a:off x="5532438" y="2657475"/>
            <a:ext cx="2597150" cy="2736850"/>
          </a:xfrm>
          <a:prstGeom prst="ellips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0839" name="Oval 7"/>
          <p:cNvSpPr>
            <a:spLocks noChangeArrowheads="1"/>
          </p:cNvSpPr>
          <p:nvPr/>
        </p:nvSpPr>
        <p:spPr bwMode="auto">
          <a:xfrm>
            <a:off x="5765800" y="2914650"/>
            <a:ext cx="2130425" cy="2201863"/>
          </a:xfrm>
          <a:prstGeom prst="ellipse">
            <a:avLst/>
          </a:prstGeom>
          <a:noFill/>
          <a:ln w="254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0840" name="Oval 8"/>
          <p:cNvSpPr>
            <a:spLocks noChangeArrowheads="1"/>
          </p:cNvSpPr>
          <p:nvPr/>
        </p:nvSpPr>
        <p:spPr bwMode="auto">
          <a:xfrm>
            <a:off x="5286375" y="2360613"/>
            <a:ext cx="3178175" cy="3311525"/>
          </a:xfrm>
          <a:prstGeom prst="ellipse">
            <a:avLst/>
          </a:prstGeom>
          <a:noFill/>
          <a:ln w="25400">
            <a:solidFill>
              <a:srgbClr val="CC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0841" name="Oval 9"/>
          <p:cNvSpPr>
            <a:spLocks noChangeArrowheads="1"/>
          </p:cNvSpPr>
          <p:nvPr/>
        </p:nvSpPr>
        <p:spPr bwMode="auto">
          <a:xfrm>
            <a:off x="4656138" y="1773238"/>
            <a:ext cx="4308475" cy="44640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0842" name="Oval 10"/>
          <p:cNvSpPr>
            <a:spLocks noChangeArrowheads="1"/>
          </p:cNvSpPr>
          <p:nvPr/>
        </p:nvSpPr>
        <p:spPr bwMode="auto">
          <a:xfrm>
            <a:off x="4973638" y="2060575"/>
            <a:ext cx="3743325" cy="3889375"/>
          </a:xfrm>
          <a:prstGeom prst="ellipse">
            <a:avLst/>
          </a:prstGeom>
          <a:noFill/>
          <a:ln w="25400">
            <a:solidFill>
              <a:srgbClr val="CC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20843" name="Picture 11" descr="j036163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088" y="3594100"/>
            <a:ext cx="8001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6571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animBg="1"/>
      <p:bldP spid="120838" grpId="0" animBg="1"/>
      <p:bldP spid="120839" grpId="0" animBg="1"/>
      <p:bldP spid="120840" grpId="0" animBg="1"/>
      <p:bldP spid="120841" grpId="0" animBg="1"/>
      <p:bldP spid="120842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264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400" smtClean="0"/>
              <a:t>Osztálytársaikhoz képest lassabb ütemben képesek haladni. Általános intelligenciájuk 70 és 85 IQ között mozog.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smtClean="0"/>
              <a:t>Jellemzőik: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Kortársaikhoz képest éretlenek, lassabb fejlődési ütem jellemzi őket (retardált)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Frusztrációs toleranciájuk alacsony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Erőfeszítésre tartósan nem képesek – csalódások!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Kevés önbizalom,csökkentértékűség érzés, leértékelik magukat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Megjegyző képességük korlátozott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Alapkészségek terén komoly hiányosságok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Char char="Ø"/>
            </a:pPr>
            <a:r>
              <a:rPr lang="hu-HU" altLang="hu-HU" sz="2400" smtClean="0"/>
              <a:t>Helytelen munkavégzési szokások ( tervszerűtlen, hanyag)</a:t>
            </a:r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None/>
            </a:pPr>
            <a:endParaRPr lang="hu-HU" altLang="hu-HU" sz="2400" smtClean="0"/>
          </a:p>
          <a:p>
            <a:pPr eaLnBrk="1" hangingPunct="1">
              <a:lnSpc>
                <a:spcPct val="90000"/>
              </a:lnSpc>
              <a:buSzPct val="80000"/>
              <a:buFont typeface="Wingdings" pitchFamily="2" charset="2"/>
              <a:buNone/>
            </a:pPr>
            <a:r>
              <a:rPr lang="hu-HU" altLang="hu-HU" sz="2400" smtClean="0"/>
              <a:t>kudarc</a:t>
            </a:r>
            <a:r>
              <a:rPr lang="hu-HU" altLang="hu-HU" sz="2400" smtClean="0">
                <a:sym typeface="Wingdings" pitchFamily="2" charset="2"/>
              </a:rPr>
              <a:t>alacsony önértékelésbátortalan fa.végzésújabb kudarc</a:t>
            </a:r>
          </a:p>
        </p:txBody>
      </p:sp>
    </p:spTree>
    <p:extLst>
      <p:ext uri="{BB962C8B-B14F-4D97-AF65-F5344CB8AC3E}">
        <p14:creationId xmlns:p14="http://schemas.microsoft.com/office/powerpoint/2010/main" val="322935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Fejlesztési stratégiák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Kompenzáló oktatás</a:t>
            </a:r>
          </a:p>
          <a:p>
            <a:pPr marL="839788" lvl="1" indent="-495300" eaLnBrk="1" hangingPunct="1"/>
            <a:r>
              <a:rPr lang="hu-HU" altLang="hu-HU" smtClean="0"/>
              <a:t>Arra támaszkodik, amiben a tanuló jó ( vizualitás, tapintás)</a:t>
            </a:r>
          </a:p>
          <a:p>
            <a:pPr marL="839788" lvl="1" indent="-495300" eaLnBrk="1" hangingPunct="1"/>
            <a:r>
              <a:rPr lang="hu-HU" altLang="hu-HU" smtClean="0"/>
              <a:t>Hangsúly a közvetlen tapasztalatszerzésen</a:t>
            </a:r>
          </a:p>
          <a:p>
            <a:pPr marL="839788" lvl="1" indent="-495300" eaLnBrk="1" hangingPunct="1"/>
            <a:r>
              <a:rPr lang="hu-HU" altLang="hu-HU" smtClean="0"/>
              <a:t>Játékos feladatmegoldások</a:t>
            </a:r>
          </a:p>
          <a:p>
            <a:pPr marL="839788" lvl="1" indent="-495300" eaLnBrk="1" hangingPunct="1"/>
            <a:r>
              <a:rPr lang="hu-HU" altLang="hu-HU" smtClean="0"/>
              <a:t>Gazdagabb környezeti feltételek</a:t>
            </a:r>
          </a:p>
          <a:p>
            <a:pPr marL="839788" lvl="1" indent="-495300" eaLnBrk="1" hangingPunct="1"/>
            <a:r>
              <a:rPr lang="hu-HU" altLang="hu-HU" smtClean="0"/>
              <a:t>A tananyagot más modalitásokon keresztül próbálja közvetíteni</a:t>
            </a:r>
          </a:p>
        </p:txBody>
      </p:sp>
    </p:spTree>
    <p:extLst>
      <p:ext uri="{BB962C8B-B14F-4D97-AF65-F5344CB8AC3E}">
        <p14:creationId xmlns:p14="http://schemas.microsoft.com/office/powerpoint/2010/main" val="64767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uiExpand="1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 startAt="2"/>
            </a:pPr>
            <a:r>
              <a:rPr lang="hu-HU" altLang="hu-HU" smtClean="0"/>
              <a:t>Korrekciós oktatás</a:t>
            </a:r>
          </a:p>
          <a:p>
            <a:pPr marL="839788" lvl="1" indent="-495300" eaLnBrk="1" hangingPunct="1"/>
            <a:r>
              <a:rPr lang="hu-HU" altLang="hu-HU" smtClean="0"/>
              <a:t>A tanuló gyenge oldalainak erősítésére, a hiányok felszámolására törekszik</a:t>
            </a:r>
          </a:p>
          <a:p>
            <a:pPr marL="839788" lvl="1" indent="-495300" eaLnBrk="1" hangingPunct="1"/>
            <a:r>
              <a:rPr lang="hu-HU" altLang="hu-HU" smtClean="0"/>
              <a:t>Nem változtatja meg a tanulási környezetet</a:t>
            </a:r>
          </a:p>
          <a:p>
            <a:pPr marL="839788" lvl="1" indent="-495300" eaLnBrk="1" hangingPunct="1"/>
            <a:r>
              <a:rPr lang="hu-HU" altLang="hu-HU" smtClean="0"/>
              <a:t>Inkább újrataníttat, gyakoroltat</a:t>
            </a:r>
          </a:p>
          <a:p>
            <a:pPr marL="839788" lvl="1" indent="-495300" eaLnBrk="1" hangingPunct="1"/>
            <a:r>
              <a:rPr lang="hu-HU" altLang="hu-HU" smtClean="0"/>
              <a:t>Az alapkészségeket fejleszti elsősorban</a:t>
            </a:r>
          </a:p>
          <a:p>
            <a:pPr marL="571500" indent="-571500" eaLnBrk="1" hangingPunct="1"/>
            <a:r>
              <a:rPr lang="hu-HU" altLang="hu-HU" smtClean="0"/>
              <a:t>A két módszer kombinációja a legjobb!</a:t>
            </a:r>
          </a:p>
        </p:txBody>
      </p:sp>
    </p:spTree>
    <p:extLst>
      <p:ext uri="{BB962C8B-B14F-4D97-AF65-F5344CB8AC3E}">
        <p14:creationId xmlns:p14="http://schemas.microsoft.com/office/powerpoint/2010/main" val="150482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uiExpand="1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/>
            <a:r>
              <a:rPr lang="hu-HU" altLang="hu-HU" dirty="0" smtClean="0"/>
              <a:t>Amit a szülő tehet: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dirty="0" smtClean="0"/>
              <a:t>Idejében szakemberhez vinni a gyereket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dirty="0" smtClean="0"/>
              <a:t>Önállóságot biztosítani, önfegyelemre nevelni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dirty="0" smtClean="0"/>
              <a:t>Napi ritmus, szokások kialakítása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dirty="0" smtClean="0"/>
              <a:t>Következetes nevelés, fegyelmezés, jutalmazás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dirty="0" smtClean="0"/>
              <a:t>Nyugodt családi légkör, mintanyújtás</a:t>
            </a:r>
          </a:p>
        </p:txBody>
      </p:sp>
    </p:spTree>
    <p:extLst>
      <p:ext uri="{BB962C8B-B14F-4D97-AF65-F5344CB8AC3E}">
        <p14:creationId xmlns:p14="http://schemas.microsoft.com/office/powerpoint/2010/main" val="168246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pPr eaLnBrk="1" hangingPunct="1"/>
            <a:r>
              <a:rPr lang="hu-HU" altLang="hu-HU" sz="3200" smtClean="0"/>
              <a:t>Korrekciós osztály tanítási módszerei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600" smtClean="0"/>
              <a:t>Rövid ideig képesek figyelni</a:t>
            </a:r>
            <a:r>
              <a:rPr lang="hu-HU" altLang="hu-HU" sz="2600" smtClean="0">
                <a:sym typeface="Wingdings" pitchFamily="2" charset="2"/>
              </a:rPr>
              <a:t>érdeklődésükre, élményeikre alapozva tervezni az órát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Szokásosnál gyakrabban váltogatni a tanítási módszereket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Bontsuk az anyagot kisebb egységekre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Sok audiovizuális anyag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Külön feladatlapok, gyakorlatok tervezése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Tanulópárok felcserélhető szerepekkel – sikerélmény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Szóbeli beszámolási lehetőség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Világos, lényegre törő kérdések, példák adása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smtClean="0">
                <a:sym typeface="Wingdings" pitchFamily="2" charset="2"/>
              </a:rPr>
              <a:t>Lényegkiemelés, vázlatírás, jegyzetelés tanítása</a:t>
            </a:r>
          </a:p>
        </p:txBody>
      </p:sp>
    </p:spTree>
    <p:extLst>
      <p:ext uri="{BB962C8B-B14F-4D97-AF65-F5344CB8AC3E}">
        <p14:creationId xmlns:p14="http://schemas.microsoft.com/office/powerpoint/2010/main" val="191640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Gyógypedagógiai problémák</a:t>
            </a:r>
          </a:p>
        </p:txBody>
      </p:sp>
      <p:sp>
        <p:nvSpPr>
          <p:cNvPr id="10752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411185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Integráció, </a:t>
            </a:r>
            <a:r>
              <a:rPr lang="hu-HU" dirty="0" err="1" smtClean="0"/>
              <a:t>inklúzió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10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 smtClean="0"/>
              <a:t>Integráció</a:t>
            </a:r>
            <a:endParaRPr lang="hu-HU" altLang="hu-HU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12776"/>
            <a:ext cx="7418784" cy="5002502"/>
          </a:xfrm>
        </p:spPr>
        <p:txBody>
          <a:bodyPr>
            <a:normAutofit lnSpcReduction="10000"/>
          </a:bodyPr>
          <a:lstStyle/>
          <a:p>
            <a:endParaRPr lang="hu-HU" dirty="0"/>
          </a:p>
          <a:p>
            <a:r>
              <a:rPr lang="hu-HU" sz="2600" dirty="0"/>
              <a:t>Az integráció beolvasztást, becsatolást, összevonást </a:t>
            </a:r>
            <a:r>
              <a:rPr lang="hu-HU" sz="2600" dirty="0" smtClean="0"/>
              <a:t>jelent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hu-HU" altLang="hu-HU" sz="2400" dirty="0" smtClean="0"/>
              <a:t>Általános </a:t>
            </a:r>
            <a:r>
              <a:rPr lang="hu-HU" altLang="hu-HU" sz="2400" dirty="0"/>
              <a:t>szociális </a:t>
            </a:r>
            <a:r>
              <a:rPr lang="hu-HU" altLang="hu-HU" sz="2400" dirty="0" smtClean="0"/>
              <a:t>értelmezése:</a:t>
            </a:r>
          </a:p>
          <a:p>
            <a:pPr algn="just">
              <a:lnSpc>
                <a:spcPct val="90000"/>
              </a:lnSpc>
            </a:pPr>
            <a:r>
              <a:rPr lang="hu-HU" altLang="hu-HU" sz="2400" dirty="0" smtClean="0"/>
              <a:t>az </a:t>
            </a:r>
            <a:r>
              <a:rPr lang="hu-HU" altLang="hu-HU" sz="2400" dirty="0"/>
              <a:t>akadályozott emberek részvételének biztosítását jelenti a társadalmi folyamatokba az óvodától az iskolán át, a szabadidőben, otthon és a munkában (Papp, 2004</a:t>
            </a:r>
            <a:r>
              <a:rPr lang="hu-HU" altLang="hu-HU" sz="2400" dirty="0" smtClean="0"/>
              <a:t>).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hu-HU" altLang="hu-HU" sz="2400" dirty="0"/>
              <a:t>G</a:t>
            </a:r>
            <a:r>
              <a:rPr lang="hu-HU" altLang="hu-HU" sz="2400" dirty="0" smtClean="0"/>
              <a:t>yógypedagógiában: </a:t>
            </a:r>
          </a:p>
          <a:p>
            <a:pPr algn="just">
              <a:lnSpc>
                <a:spcPct val="90000"/>
              </a:lnSpc>
            </a:pPr>
            <a:r>
              <a:rPr lang="hu-HU" altLang="hu-HU" sz="2400" dirty="0" smtClean="0"/>
              <a:t>a </a:t>
            </a:r>
            <a:r>
              <a:rPr lang="hu-HU" altLang="hu-HU" sz="2400" dirty="0"/>
              <a:t>többségi nevelés-oktatás intézményeiben a fogyatékos, akadályozott, speciális nevelési szükségletű gyermekek/tanulók és az ép gyermekek/tanulók együttnevelése, oktatása. </a:t>
            </a:r>
            <a:endParaRPr lang="hu-HU" alt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249644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uiExpand="1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476672"/>
            <a:ext cx="7560965" cy="1066800"/>
          </a:xfrm>
        </p:spPr>
        <p:txBody>
          <a:bodyPr>
            <a:normAutofit fontScale="90000"/>
          </a:bodyPr>
          <a:lstStyle/>
          <a:p>
            <a:r>
              <a:rPr lang="hu-HU" altLang="hu-HU" sz="3600" dirty="0" smtClean="0"/>
              <a:t>Az </a:t>
            </a:r>
            <a:r>
              <a:rPr lang="hu-HU" altLang="hu-HU" sz="3600" dirty="0"/>
              <a:t>integrált nevelés-oktatás </a:t>
            </a:r>
            <a:r>
              <a:rPr lang="hu-HU" altLang="hu-HU" dirty="0" smtClean="0"/>
              <a:t>szintjei</a:t>
            </a:r>
            <a:endParaRPr lang="hu-HU" altLang="hu-HU" sz="3600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507413" cy="51831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u-HU" altLang="hu-HU" sz="2800" b="1" dirty="0"/>
              <a:t>Lokális integrációnak </a:t>
            </a:r>
            <a:r>
              <a:rPr lang="hu-HU" altLang="hu-HU" sz="2800" dirty="0"/>
              <a:t>nevezzük, amikor közös épületben folyik a sajátos nevelési igényű gyermekek fejlesztése ép társaikkal, de a gyermekek között nincs kapcsolat – például külön osztály vagy csoport működik egy-egy iskolában vagy óvodában.</a:t>
            </a:r>
          </a:p>
          <a:p>
            <a:pPr>
              <a:lnSpc>
                <a:spcPct val="80000"/>
              </a:lnSpc>
            </a:pPr>
            <a:r>
              <a:rPr lang="hu-HU" altLang="hu-HU" sz="2800" b="1" dirty="0"/>
              <a:t>Szociális integrációról </a:t>
            </a:r>
            <a:r>
              <a:rPr lang="hu-HU" altLang="hu-HU" sz="2800" dirty="0"/>
              <a:t>beszélünk, amikor a tanórákon külön csoportokban folyik a sajátos nevelési igényű gyermekek fejlesztése, de a tanórán kívüli időben (napköziben, szakkörön, étkezési időben, szabadidős és sporttevékenységek során) együtt vannak társaikkal. </a:t>
            </a:r>
          </a:p>
        </p:txBody>
      </p:sp>
    </p:spTree>
    <p:extLst>
      <p:ext uri="{BB962C8B-B14F-4D97-AF65-F5344CB8AC3E}">
        <p14:creationId xmlns:p14="http://schemas.microsoft.com/office/powerpoint/2010/main" val="271912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3600"/>
            <a:ext cx="8077201" cy="377762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 b="1" dirty="0"/>
              <a:t>A funkcionális integráció </a:t>
            </a:r>
            <a:r>
              <a:rPr lang="hu-HU" altLang="hu-HU" sz="2800" dirty="0"/>
              <a:t>esetén az együttnevelés, az </a:t>
            </a:r>
            <a:r>
              <a:rPr lang="hu-HU" altLang="hu-HU" sz="2800" dirty="0" err="1"/>
              <a:t>együttfejlesztés</a:t>
            </a:r>
            <a:r>
              <a:rPr lang="hu-HU" altLang="hu-HU" sz="2800" dirty="0"/>
              <a:t> minden tanórára és foglalkozásra kiterjed. </a:t>
            </a:r>
          </a:p>
          <a:p>
            <a:pPr lvl="1">
              <a:lnSpc>
                <a:spcPct val="80000"/>
              </a:lnSpc>
            </a:pPr>
            <a:r>
              <a:rPr lang="hu-HU" altLang="hu-HU" sz="2400" dirty="0"/>
              <a:t>bizonyos órákon, foglalkozásokon vannak együtt (részleges integráció), </a:t>
            </a:r>
          </a:p>
          <a:p>
            <a:pPr lvl="1">
              <a:lnSpc>
                <a:spcPct val="80000"/>
              </a:lnSpc>
            </a:pPr>
            <a:r>
              <a:rPr lang="hu-HU" altLang="hu-HU" sz="2400" dirty="0"/>
              <a:t>gyerek minden idejét együtt tölti ép társaival (teljes integráció)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009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80728"/>
            <a:ext cx="7772400" cy="531688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Ezeken a szinteken találhatók azok az </a:t>
            </a:r>
            <a:r>
              <a:rPr lang="hu-HU" sz="2800" b="1" dirty="0" smtClean="0">
                <a:latin typeface="Arial Unicode MS" pitchFamily="34" charset="-128"/>
              </a:rPr>
              <a:t>erőforrások</a:t>
            </a:r>
            <a:r>
              <a:rPr lang="hu-HU" sz="2600" dirty="0" smtClean="0">
                <a:latin typeface="Arial Unicode MS" pitchFamily="34" charset="-128"/>
              </a:rPr>
              <a:t>. </a:t>
            </a:r>
            <a:endParaRPr lang="hu-HU" sz="2600" dirty="0" smtClean="0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A gyermeknek és családjának állandóan kapcsolatokat kell </a:t>
            </a:r>
            <a:r>
              <a:rPr lang="hu-HU" sz="2600" b="1" dirty="0" smtClean="0">
                <a:latin typeface="Arial Unicode MS" pitchFamily="34" charset="-128"/>
              </a:rPr>
              <a:t>létesítenie</a:t>
            </a:r>
            <a:r>
              <a:rPr lang="hu-HU" sz="2600" dirty="0" smtClean="0"/>
              <a:t> és </a:t>
            </a:r>
            <a:r>
              <a:rPr lang="hu-HU" sz="2800" b="1" dirty="0" smtClean="0">
                <a:latin typeface="Arial Unicode MS" pitchFamily="34" charset="-128"/>
              </a:rPr>
              <a:t>fenntartania</a:t>
            </a:r>
            <a:r>
              <a:rPr lang="hu-HU" sz="2600" dirty="0" smtClean="0">
                <a:latin typeface="Arial Unicode MS" pitchFamily="34" charset="-128"/>
              </a:rPr>
              <a:t> az egyes szinteken elhelyezkedőkkel.</a:t>
            </a:r>
            <a:endParaRPr lang="hu-HU" sz="2600" dirty="0" smtClean="0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600" dirty="0" smtClean="0">
                <a:latin typeface="Arial Unicode MS" pitchFamily="34" charset="-128"/>
              </a:rPr>
              <a:t>A </a:t>
            </a:r>
            <a:r>
              <a:rPr lang="hu-HU" sz="2800" b="1" dirty="0" smtClean="0">
                <a:latin typeface="Arial Unicode MS" pitchFamily="34" charset="-128"/>
              </a:rPr>
              <a:t>humán ökológia szintjei</a:t>
            </a:r>
            <a:r>
              <a:rPr lang="hu-HU" sz="2600" dirty="0" smtClean="0">
                <a:latin typeface="Arial Unicode MS" pitchFamily="34" charset="-128"/>
              </a:rPr>
              <a:t>: 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800" b="1" i="1" dirty="0" smtClean="0">
                <a:latin typeface="Arial Unicode MS" pitchFamily="34" charset="-128"/>
              </a:rPr>
              <a:t>természetes támaszok</a:t>
            </a:r>
            <a:r>
              <a:rPr lang="hu-HU" sz="2800" b="1" dirty="0" smtClean="0">
                <a:latin typeface="Arial Unicode MS" pitchFamily="34" charset="-128"/>
              </a:rPr>
              <a:t>, vagyis védőhálók</a:t>
            </a:r>
            <a:r>
              <a:rPr lang="hu-HU" dirty="0" smtClean="0">
                <a:latin typeface="Arial Unicode MS" pitchFamily="34" charset="-128"/>
              </a:rPr>
              <a:t>: 2., 3., 4., 6. szint</a:t>
            </a:r>
            <a:endParaRPr lang="hu-HU" i="1" dirty="0" smtClean="0">
              <a:latin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hu-HU" sz="2800" b="1" i="1" dirty="0" smtClean="0">
                <a:latin typeface="Arial Unicode MS" pitchFamily="34" charset="-128"/>
              </a:rPr>
              <a:t>mesterséges támaszok</a:t>
            </a:r>
            <a:r>
              <a:rPr lang="hu-HU" dirty="0" smtClean="0">
                <a:latin typeface="Arial Unicode MS" pitchFamily="34" charset="-128"/>
              </a:rPr>
              <a:t>, vagyis társadalmi védelmi rendszerek: 5., 7.</a:t>
            </a:r>
          </a:p>
        </p:txBody>
      </p:sp>
    </p:spTree>
    <p:extLst>
      <p:ext uri="{BB962C8B-B14F-4D97-AF65-F5344CB8AC3E}">
        <p14:creationId xmlns:p14="http://schemas.microsoft.com/office/powerpoint/2010/main" val="277757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dirty="0" err="1"/>
              <a:t>Inklúzió</a:t>
            </a:r>
            <a:endParaRPr lang="hu-HU" altLang="hu-HU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628800"/>
            <a:ext cx="8182744" cy="4865687"/>
          </a:xfrm>
        </p:spPr>
        <p:txBody>
          <a:bodyPr>
            <a:normAutofit lnSpcReduction="10000"/>
          </a:bodyPr>
          <a:lstStyle/>
          <a:p>
            <a:endParaRPr lang="hu-HU" dirty="0"/>
          </a:p>
          <a:p>
            <a:r>
              <a:rPr lang="hu-HU" sz="2600" b="1" dirty="0"/>
              <a:t>A befogadás </a:t>
            </a:r>
            <a:r>
              <a:rPr lang="hu-HU" sz="2600" dirty="0" smtClean="0"/>
              <a:t>(</a:t>
            </a:r>
            <a:r>
              <a:rPr lang="hu-HU" sz="2600" dirty="0" err="1" smtClean="0"/>
              <a:t>inklúzió</a:t>
            </a:r>
            <a:r>
              <a:rPr lang="hu-HU" sz="2600" dirty="0" smtClean="0"/>
              <a:t>) esetében a </a:t>
            </a:r>
            <a:r>
              <a:rPr lang="hu-HU" sz="2600" dirty="0"/>
              <a:t>befogadó </a:t>
            </a:r>
            <a:r>
              <a:rPr lang="hu-HU" sz="2600" dirty="0" smtClean="0"/>
              <a:t>intézmény </a:t>
            </a:r>
            <a:r>
              <a:rPr lang="hu-HU" sz="2600" dirty="0"/>
              <a:t>pedagógusai az egyéni differenciálás talaján az egyéni kibontakoztatás és fejlesztés szemléletét képviselik. </a:t>
            </a:r>
            <a:endParaRPr lang="hu-HU" sz="2600" dirty="0" smtClean="0"/>
          </a:p>
          <a:p>
            <a:r>
              <a:rPr lang="hu-HU" sz="2600" dirty="0" smtClean="0"/>
              <a:t>Az </a:t>
            </a:r>
            <a:r>
              <a:rPr lang="hu-HU" sz="2600" dirty="0" err="1"/>
              <a:t>inklúzió</a:t>
            </a:r>
            <a:r>
              <a:rPr lang="hu-HU" sz="2600" dirty="0"/>
              <a:t> az együttnevelés elfogadó gyakorlata.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hu-HU" altLang="hu-HU" sz="2600" dirty="0" smtClean="0"/>
              <a:t>Az </a:t>
            </a:r>
            <a:r>
              <a:rPr lang="hu-HU" altLang="hu-HU" sz="2600" dirty="0" err="1"/>
              <a:t>inklúzív</a:t>
            </a:r>
            <a:r>
              <a:rPr lang="hu-HU" altLang="hu-HU" sz="2600" dirty="0"/>
              <a:t> pedagógia </a:t>
            </a:r>
            <a:r>
              <a:rPr lang="hu-HU" altLang="hu-HU" sz="2600" dirty="0" smtClean="0"/>
              <a:t>eredményeként </a:t>
            </a:r>
            <a:r>
              <a:rPr lang="hu-HU" altLang="hu-HU" sz="2600" dirty="0"/>
              <a:t>az </a:t>
            </a:r>
            <a:r>
              <a:rPr lang="hu-HU" altLang="hu-HU" sz="2600" dirty="0" smtClean="0"/>
              <a:t>iskola alkalmassá </a:t>
            </a:r>
            <a:r>
              <a:rPr lang="hu-HU" altLang="hu-HU" sz="2600" dirty="0"/>
              <a:t>válik minden egyes </a:t>
            </a:r>
            <a:r>
              <a:rPr lang="hu-HU" altLang="hu-HU" sz="2600" dirty="0" smtClean="0"/>
              <a:t>gyermek nevelési </a:t>
            </a:r>
            <a:r>
              <a:rPr lang="hu-HU" altLang="hu-HU" sz="2600" dirty="0"/>
              <a:t>szükségleteinek a kielégítésére (Csányi, 2000; Papp, 2004</a:t>
            </a:r>
            <a:r>
              <a:rPr lang="hu-HU" altLang="hu-HU" sz="2600" dirty="0" smtClean="0"/>
              <a:t>).</a:t>
            </a:r>
          </a:p>
          <a:p>
            <a:pPr>
              <a:lnSpc>
                <a:spcPct val="80000"/>
              </a:lnSpc>
            </a:pPr>
            <a:r>
              <a:rPr lang="hu-HU" altLang="hu-HU" sz="2600" dirty="0" smtClean="0"/>
              <a:t>Az </a:t>
            </a:r>
            <a:r>
              <a:rPr lang="hu-HU" altLang="hu-HU" sz="2600" dirty="0"/>
              <a:t>ilyen iskola elismeri a tanulás különböző típusait és ütemét, és ellátja a körzet speciális nevelési szükségletű tanulóit.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u-HU" altLang="hu-HU" sz="2400" dirty="0"/>
          </a:p>
        </p:txBody>
      </p:sp>
    </p:spTree>
    <p:extLst>
      <p:ext uri="{BB962C8B-B14F-4D97-AF65-F5344CB8AC3E}">
        <p14:creationId xmlns:p14="http://schemas.microsoft.com/office/powerpoint/2010/main" val="56341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Területei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Látásukban akadályozottak</a:t>
            </a:r>
          </a:p>
          <a:p>
            <a:pPr eaLnBrk="1" hangingPunct="1"/>
            <a:r>
              <a:rPr lang="hu-HU" altLang="hu-HU" smtClean="0"/>
              <a:t>Hallásukban akadályozottak</a:t>
            </a:r>
          </a:p>
          <a:p>
            <a:pPr eaLnBrk="1" hangingPunct="1"/>
            <a:r>
              <a:rPr lang="hu-HU" altLang="hu-HU" smtClean="0"/>
              <a:t>Mozgásukban akadályozottak</a:t>
            </a:r>
          </a:p>
          <a:p>
            <a:pPr eaLnBrk="1" hangingPunct="1"/>
            <a:r>
              <a:rPr lang="hu-HU" altLang="hu-HU" smtClean="0"/>
              <a:t>Beszédfejlődésben akadályozottak</a:t>
            </a:r>
          </a:p>
          <a:p>
            <a:pPr eaLnBrk="1" hangingPunct="1"/>
            <a:r>
              <a:rPr lang="hu-HU" altLang="hu-HU" smtClean="0"/>
              <a:t>Értelmi fejlődésben akadályozottak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Okai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Örökletes tényezők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Csíraártalmak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Méhen belüli ártalmak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Szülési ártalmak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Szülés utáni ártalmak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Látássérülés - Definíció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576" y="1412776"/>
            <a:ext cx="7778825" cy="5184576"/>
          </a:xfrm>
        </p:spPr>
        <p:txBody>
          <a:bodyPr>
            <a:normAutofit/>
          </a:bodyPr>
          <a:lstStyle/>
          <a:p>
            <a:endParaRPr lang="hu-HU" dirty="0"/>
          </a:p>
          <a:p>
            <a:r>
              <a:rPr lang="hu-HU" sz="2400" dirty="0"/>
              <a:t>A látássérülés a szem, a látóideg vagy az </a:t>
            </a:r>
            <a:r>
              <a:rPr lang="hu-HU" sz="2400" dirty="0" err="1"/>
              <a:t>agykérgi</a:t>
            </a:r>
            <a:r>
              <a:rPr lang="hu-HU" sz="2400" dirty="0"/>
              <a:t> központ sérülése következtében kialakult állapot, amely jelentősen megváltoztatja a tanuló megismerő tevékenységét, </a:t>
            </a:r>
            <a:r>
              <a:rPr lang="hu-HU" sz="2400" dirty="0" smtClean="0"/>
              <a:t>alkalmazkodóképességét</a:t>
            </a:r>
            <a:r>
              <a:rPr lang="hu-HU" sz="2400" dirty="0"/>
              <a:t>, személyiségét. 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látássérült gyermekek pedagógiája a gyógypedagógiai </a:t>
            </a:r>
            <a:r>
              <a:rPr lang="hu-HU" sz="2400" dirty="0" smtClean="0"/>
              <a:t>oktatás </a:t>
            </a:r>
            <a:r>
              <a:rPr lang="hu-HU" sz="2400" dirty="0"/>
              <a:t>keretén belül a </a:t>
            </a:r>
            <a:r>
              <a:rPr lang="hu-HU" sz="2400" b="1" dirty="0" err="1">
                <a:solidFill>
                  <a:srgbClr val="FF6600"/>
                </a:solidFill>
              </a:rPr>
              <a:t>tiflopedagógia</a:t>
            </a:r>
            <a:r>
              <a:rPr lang="hu-HU" sz="2400" b="1" dirty="0">
                <a:solidFill>
                  <a:srgbClr val="FF6600"/>
                </a:solidFill>
              </a:rPr>
              <a:t> </a:t>
            </a:r>
            <a:r>
              <a:rPr lang="hu-HU" sz="2400" dirty="0"/>
              <a:t>körébe </a:t>
            </a:r>
            <a:r>
              <a:rPr lang="hu-HU" sz="2400" dirty="0" smtClean="0"/>
              <a:t>tartozik.</a:t>
            </a:r>
            <a:endParaRPr lang="hu-HU" sz="2400" dirty="0"/>
          </a:p>
          <a:p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02838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Látássérültek csoportjai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12776"/>
            <a:ext cx="7992888" cy="5256584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hu-HU" altLang="hu-HU" dirty="0" smtClean="0"/>
              <a:t>Ép látás 30%-át nem éri el, vagy a látótér 20</a:t>
            </a:r>
            <a:r>
              <a:rPr lang="en-US" altLang="hu-HU" dirty="0" smtClean="0">
                <a:cs typeface="Arial" charset="0"/>
              </a:rPr>
              <a:t>°</a:t>
            </a:r>
            <a:r>
              <a:rPr lang="hu-HU" altLang="hu-HU" dirty="0" smtClean="0">
                <a:cs typeface="Arial" charset="0"/>
              </a:rPr>
              <a:t> vagy annál szűkebb</a:t>
            </a:r>
          </a:p>
          <a:p>
            <a:pPr>
              <a:lnSpc>
                <a:spcPct val="90000"/>
              </a:lnSpc>
              <a:buNone/>
            </a:pPr>
            <a:r>
              <a:rPr lang="hu-HU" altLang="hu-HU" b="1" dirty="0" smtClean="0"/>
              <a:t>Súlyos fokban látássérült</a:t>
            </a:r>
            <a:r>
              <a:rPr lang="hu-HU" altLang="hu-HU" dirty="0" smtClean="0"/>
              <a:t>: </a:t>
            </a:r>
            <a:r>
              <a:rPr lang="hu-HU" dirty="0"/>
              <a:t>az </a:t>
            </a:r>
            <a:r>
              <a:rPr lang="hu-HU" dirty="0" smtClean="0"/>
              <a:t>írás </a:t>
            </a:r>
            <a:r>
              <a:rPr lang="hu-HU" dirty="0"/>
              <a:t>és olvasás látáson keresztül történő elsajátítására, huzamosabb ideig tartó gyakorlására megfelelő segédeszköz alkalmazásával sem képesek </a:t>
            </a:r>
            <a:endParaRPr lang="hu-HU" altLang="hu-HU" dirty="0" smtClean="0"/>
          </a:p>
          <a:p>
            <a:pPr>
              <a:lnSpc>
                <a:spcPct val="90000"/>
              </a:lnSpc>
            </a:pPr>
            <a:r>
              <a:rPr lang="hu-HU" altLang="hu-HU" b="1" dirty="0" smtClean="0"/>
              <a:t>vak</a:t>
            </a:r>
            <a:r>
              <a:rPr lang="hu-HU" altLang="hu-HU" dirty="0" smtClean="0"/>
              <a:t>: nem érzékeli a fényt sem</a:t>
            </a:r>
          </a:p>
          <a:p>
            <a:pPr>
              <a:lnSpc>
                <a:spcPct val="90000"/>
              </a:lnSpc>
            </a:pPr>
            <a:r>
              <a:rPr lang="hu-HU" altLang="hu-HU" b="1" dirty="0" err="1" smtClean="0"/>
              <a:t>aliglátó</a:t>
            </a:r>
            <a:r>
              <a:rPr lang="hu-HU" altLang="hu-HU" dirty="0" smtClean="0"/>
              <a:t>: nagyobb tárgyakat látják, súlyosabb esetben csak a fényt érzékelik ( tapintásos és hallási infószerzés)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b="1" dirty="0" err="1"/>
              <a:t>G</a:t>
            </a:r>
            <a:r>
              <a:rPr lang="hu-HU" altLang="hu-HU" b="1" dirty="0" err="1" smtClean="0"/>
              <a:t>yengénlátó</a:t>
            </a:r>
            <a:r>
              <a:rPr lang="hu-HU" altLang="hu-HU" dirty="0" smtClean="0"/>
              <a:t>:  vizuális infószerzés segédeszközökkel</a:t>
            </a:r>
          </a:p>
          <a:p>
            <a:pPr>
              <a:lnSpc>
                <a:spcPct val="90000"/>
              </a:lnSpc>
            </a:pPr>
            <a:r>
              <a:rPr lang="hu-HU" dirty="0" smtClean="0"/>
              <a:t>az </a:t>
            </a:r>
            <a:r>
              <a:rPr lang="hu-HU" dirty="0"/>
              <a:t>írás – olvasás tanítása szemen keresztül </a:t>
            </a:r>
            <a:r>
              <a:rPr lang="hu-HU" dirty="0" smtClean="0"/>
              <a:t>történhet</a:t>
            </a:r>
          </a:p>
          <a:p>
            <a:pPr>
              <a:lnSpc>
                <a:spcPct val="90000"/>
              </a:lnSpc>
            </a:pPr>
            <a:r>
              <a:rPr lang="hu-HU" dirty="0"/>
              <a:t>k</a:t>
            </a:r>
            <a:r>
              <a:rPr lang="hu-HU" dirty="0" smtClean="0"/>
              <a:t>épesek </a:t>
            </a:r>
            <a:r>
              <a:rPr lang="hu-HU" dirty="0"/>
              <a:t>a síkírás elsajátítására speciális segédeszközök, jó megvilágítás, nagyítók, szemüvegek, nagyított betű-méretek </a:t>
            </a:r>
            <a:r>
              <a:rPr lang="hu-HU" dirty="0" smtClean="0"/>
              <a:t>segítségével</a:t>
            </a:r>
          </a:p>
          <a:p>
            <a:pPr>
              <a:lnSpc>
                <a:spcPct val="90000"/>
              </a:lnSpc>
            </a:pPr>
            <a:r>
              <a:rPr lang="hu-HU" dirty="0" smtClean="0"/>
              <a:t>látó </a:t>
            </a:r>
            <a:r>
              <a:rPr lang="hu-HU" dirty="0"/>
              <a:t>– halló – tapintó életmódra való felkészítés </a:t>
            </a:r>
            <a:r>
              <a:rPr lang="hu-HU" dirty="0" smtClean="0"/>
              <a:t> </a:t>
            </a:r>
            <a:endParaRPr lang="hu-HU" altLang="hu-H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833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látássérülés okai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5" y="1484784"/>
            <a:ext cx="8426896" cy="4426438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r>
              <a:rPr lang="hu-HU" sz="2800" dirty="0"/>
              <a:t>örökletes betegség,</a:t>
            </a:r>
          </a:p>
          <a:p>
            <a:r>
              <a:rPr lang="hu-HU" sz="2800" dirty="0"/>
              <a:t>a szem veleszületett fejlődési rendellenessége,</a:t>
            </a:r>
          </a:p>
          <a:p>
            <a:r>
              <a:rPr lang="hu-HU" sz="2800" dirty="0"/>
              <a:t>szerzett sérülés.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2297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Bánásmód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Több idő a feladatok megoldásához ( általában vizualitásra épülnek)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Auditív információ hordozók használata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Ültessük közel a táblához, bármikor kimehessen megnézni azt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Szavakkal tudjuk kifejezni érzéseinket, elégedetlenségünket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Akadálymentes környezet kialakítása ( társak segítsége, közös bejárás)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Hallássérülés - Definíció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628800"/>
            <a:ext cx="7893744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/>
          </a:p>
          <a:p>
            <a:r>
              <a:rPr lang="hu-HU" sz="2400" dirty="0" smtClean="0"/>
              <a:t>A </a:t>
            </a:r>
            <a:r>
              <a:rPr lang="hu-HU" sz="2400" dirty="0"/>
              <a:t>hallás állandó, maradandó vagy tartós zavarát </a:t>
            </a:r>
            <a:r>
              <a:rPr lang="hu-HU" sz="2400" dirty="0" smtClean="0"/>
              <a:t>értjük </a:t>
            </a:r>
            <a:r>
              <a:rPr lang="hu-HU" sz="2400" dirty="0"/>
              <a:t>alatta, amely megnehezíti a </a:t>
            </a:r>
            <a:r>
              <a:rPr lang="hu-HU" sz="2400" dirty="0" smtClean="0"/>
              <a:t>külvilág hangingereinek észrevételét</a:t>
            </a:r>
            <a:r>
              <a:rPr lang="hu-HU" sz="2400" dirty="0"/>
              <a:t>, a beszéd megértését, megtanulását. 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„</a:t>
            </a:r>
            <a:r>
              <a:rPr lang="hu-HU" sz="2400" dirty="0" smtClean="0"/>
              <a:t>hallássérült</a:t>
            </a:r>
            <a:r>
              <a:rPr lang="hu-HU" sz="2400" dirty="0"/>
              <a:t>” kifejezés gyűjtőfogalom: siketeket, </a:t>
            </a:r>
            <a:r>
              <a:rPr lang="hu-HU" sz="2400" dirty="0" smtClean="0"/>
              <a:t>nagyothallókat </a:t>
            </a:r>
            <a:r>
              <a:rPr lang="hu-HU" sz="2400" dirty="0"/>
              <a:t>egyaránt magába foglal, függetlenül hallássérülésük fokától, súlyosságától, hallásállapotuk milyenségétől. 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hallássérülés kezelése a </a:t>
            </a:r>
            <a:r>
              <a:rPr lang="hu-HU" sz="2400" b="1" dirty="0" err="1">
                <a:solidFill>
                  <a:srgbClr val="FF6600"/>
                </a:solidFill>
              </a:rPr>
              <a:t>szurdopedagógia</a:t>
            </a:r>
            <a:r>
              <a:rPr lang="hu-HU" sz="2400" dirty="0"/>
              <a:t> területére </a:t>
            </a:r>
            <a:r>
              <a:rPr lang="hu-HU" sz="2400" dirty="0" smtClean="0"/>
              <a:t>tartozik </a:t>
            </a:r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877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332656"/>
            <a:ext cx="6589199" cy="1280890"/>
          </a:xfrm>
        </p:spPr>
        <p:txBody>
          <a:bodyPr/>
          <a:lstStyle/>
          <a:p>
            <a:pPr eaLnBrk="1" hangingPunct="1"/>
            <a:r>
              <a:rPr lang="hu-HU" altLang="hu-HU" dirty="0" smtClean="0"/>
              <a:t>Hallássérülés fokozatai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885678" y="1700808"/>
            <a:ext cx="8229600" cy="487838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25-40dB enyhe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40-60dB közepes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60-90db súlyos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90-110dB siketséggel határos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sz="2600" dirty="0" smtClean="0"/>
              <a:t>110dB felett siket</a:t>
            </a:r>
          </a:p>
        </p:txBody>
      </p:sp>
    </p:spTree>
    <p:extLst>
      <p:ext uri="{BB962C8B-B14F-4D97-AF65-F5344CB8AC3E}">
        <p14:creationId xmlns:p14="http://schemas.microsoft.com/office/powerpoint/2010/main" val="34424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Típusai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b="1" dirty="0"/>
              <a:t>Vezetéses jellegű:</a:t>
            </a:r>
            <a:r>
              <a:rPr lang="hu-HU" sz="2400" dirty="0"/>
              <a:t> a hangfelfogó rendszer (a külső és középfül) megbetegedése, ez enyhe vagy közepes fokú nagyothallással jár. Többnyire sikeresen műthető.</a:t>
            </a:r>
          </a:p>
          <a:p>
            <a:r>
              <a:rPr lang="hu-HU" sz="2400" b="1" dirty="0"/>
              <a:t>Idegi eredetű:</a:t>
            </a:r>
            <a:r>
              <a:rPr lang="hu-HU" sz="2400" dirty="0"/>
              <a:t> a hallóideg, a hallópályák vagy a hallókéreg károsodása súlyos halláskárosodást okoz. A </a:t>
            </a:r>
            <a:r>
              <a:rPr lang="hu-HU" sz="2400" dirty="0" err="1">
                <a:hlinkClick r:id="rId2"/>
              </a:rPr>
              <a:t>cochleáris</a:t>
            </a:r>
            <a:r>
              <a:rPr lang="hu-HU" sz="2400" dirty="0">
                <a:hlinkClick r:id="rId2"/>
              </a:rPr>
              <a:t> </a:t>
            </a:r>
            <a:r>
              <a:rPr lang="hu-HU" sz="2400" dirty="0" smtClean="0">
                <a:hlinkClick r:id="rId2"/>
              </a:rPr>
              <a:t>implantáció</a:t>
            </a:r>
            <a:r>
              <a:rPr lang="hu-HU" sz="2400" baseline="30000" dirty="0"/>
              <a:t> </a:t>
            </a:r>
            <a:r>
              <a:rPr lang="hu-HU" sz="2400" dirty="0" smtClean="0"/>
              <a:t> és </a:t>
            </a:r>
            <a:r>
              <a:rPr lang="hu-HU" sz="2400" dirty="0"/>
              <a:t>a hallókészülék viselése segíthet.</a:t>
            </a:r>
          </a:p>
          <a:p>
            <a:r>
              <a:rPr lang="hu-HU" sz="2400" b="1" dirty="0"/>
              <a:t>Vegyes típusú:</a:t>
            </a:r>
            <a:r>
              <a:rPr lang="hu-HU" sz="2400" dirty="0"/>
              <a:t> az előző kettő együttes fellépése esetén vegyes típusú hallássérülésről beszélünk.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361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Network">
  <a:themeElements>
    <a:clrScheme name="Network 2">
      <a:dk1>
        <a:srgbClr val="3C0000"/>
      </a:dk1>
      <a:lt1>
        <a:srgbClr val="FFFFFF"/>
      </a:lt1>
      <a:dk2>
        <a:srgbClr val="4D0B0B"/>
      </a:dk2>
      <a:lt2>
        <a:srgbClr val="FFFFFF"/>
      </a:lt2>
      <a:accent1>
        <a:srgbClr val="666633"/>
      </a:accent1>
      <a:accent2>
        <a:srgbClr val="CC3300"/>
      </a:accent2>
      <a:accent3>
        <a:srgbClr val="B2AAAA"/>
      </a:accent3>
      <a:accent4>
        <a:srgbClr val="DADADA"/>
      </a:accent4>
      <a:accent5>
        <a:srgbClr val="B8B8AD"/>
      </a:accent5>
      <a:accent6>
        <a:srgbClr val="B92D00"/>
      </a:accent6>
      <a:hlink>
        <a:srgbClr val="CC9900"/>
      </a:hlink>
      <a:folHlink>
        <a:srgbClr val="CCCC33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1">
        <a:dk1>
          <a:srgbClr val="808080"/>
        </a:dk1>
        <a:lt1>
          <a:srgbClr val="FFFFCC"/>
        </a:lt1>
        <a:dk2>
          <a:srgbClr val="183048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BADB1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12">
        <a:dk1>
          <a:srgbClr val="808080"/>
        </a:dk1>
        <a:lt1>
          <a:srgbClr val="FFFFCC"/>
        </a:lt1>
        <a:dk2>
          <a:srgbClr val="102132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AABAD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13">
        <a:dk1>
          <a:srgbClr val="666699"/>
        </a:dk1>
        <a:lt1>
          <a:srgbClr val="FFFFFF"/>
        </a:lt1>
        <a:dk2>
          <a:srgbClr val="0E111C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AAB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14">
        <a:dk1>
          <a:srgbClr val="808080"/>
        </a:dk1>
        <a:lt1>
          <a:srgbClr val="FFFFCC"/>
        </a:lt1>
        <a:dk2>
          <a:srgbClr val="102132"/>
        </a:dk2>
        <a:lt2>
          <a:srgbClr val="66FFCC"/>
        </a:lt2>
        <a:accent1>
          <a:srgbClr val="CCCC00"/>
        </a:accent1>
        <a:accent2>
          <a:srgbClr val="669999"/>
        </a:accent2>
        <a:accent3>
          <a:srgbClr val="AAABAD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15">
        <a:dk1>
          <a:srgbClr val="666699"/>
        </a:dk1>
        <a:lt1>
          <a:srgbClr val="FFFFFF"/>
        </a:lt1>
        <a:dk2>
          <a:srgbClr val="1F233D"/>
        </a:dk2>
        <a:lt2>
          <a:srgbClr val="66CCFF"/>
        </a:lt2>
        <a:accent1>
          <a:srgbClr val="4F893D"/>
        </a:accent1>
        <a:accent2>
          <a:srgbClr val="666699"/>
        </a:accent2>
        <a:accent3>
          <a:srgbClr val="ABACAF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16">
        <a:dk1>
          <a:srgbClr val="666699"/>
        </a:dk1>
        <a:lt1>
          <a:srgbClr val="FFFFFF"/>
        </a:lt1>
        <a:dk2>
          <a:srgbClr val="181B2E"/>
        </a:dk2>
        <a:lt2>
          <a:srgbClr val="66CCFF"/>
        </a:lt2>
        <a:accent1>
          <a:srgbClr val="4F893D"/>
        </a:accent1>
        <a:accent2>
          <a:srgbClr val="666699"/>
        </a:accent2>
        <a:accent3>
          <a:srgbClr val="ABABAD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1724</TotalTime>
  <Words>6222</Words>
  <Application>Microsoft Office PowerPoint</Application>
  <PresentationFormat>Diavetítés a képernyőre (4:3 oldalarány)</PresentationFormat>
  <Paragraphs>997</Paragraphs>
  <Slides>154</Slides>
  <Notes>11</Notes>
  <HiddenSlides>3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154</vt:i4>
      </vt:variant>
    </vt:vector>
  </HeadingPairs>
  <TitlesOfParts>
    <vt:vector size="159" baseType="lpstr">
      <vt:lpstr>Arial</vt:lpstr>
      <vt:lpstr>Arial Unicode MS</vt:lpstr>
      <vt:lpstr>Times New Roman</vt:lpstr>
      <vt:lpstr>Wingdings</vt:lpstr>
      <vt:lpstr>Network</vt:lpstr>
      <vt:lpstr>A tanulók megsimerésének és egyéni bánásmódjának pszichológiája</vt:lpstr>
      <vt:lpstr>A kurzust teljesítését segítő digiitá́lis tananyagok</vt:lpstr>
      <vt:lpstr> A tanulók megismerésének pszichológiája </vt:lpstr>
      <vt:lpstr>Az elsajátítandó tanári kulcskompetenciák</vt:lpstr>
      <vt:lpstr>A tanulói személyiség fejlesztése mint tanári kompetencia</vt:lpstr>
      <vt:lpstr>A humánökológiai modell</vt:lpstr>
      <vt:lpstr>Humánökológia a pedagógiában</vt:lpstr>
      <vt:lpstr>A humánökológiai rendszer szintjei</vt:lpstr>
      <vt:lpstr>PowerPoint-bemutató</vt:lpstr>
      <vt:lpstr>A hatékony  tanuló megismerés alapelvei</vt:lpstr>
      <vt:lpstr>Alapelvek</vt:lpstr>
      <vt:lpstr>PowerPoint-bemutató</vt:lpstr>
      <vt:lpstr>A tanulók megismerésének főbb lépései</vt:lpstr>
      <vt:lpstr>PowerPoint-bemutató</vt:lpstr>
      <vt:lpstr>A gyermeki megismerés területei, rendszerszemléletű megközelítésben</vt:lpstr>
      <vt:lpstr>Biológiai-, fiziológiai működés sajátosságai</vt:lpstr>
      <vt:lpstr>Az intrapszichés működés jellemzői</vt:lpstr>
      <vt:lpstr>Az interperszonalitás jellemzői</vt:lpstr>
      <vt:lpstr>A pedagógus főbb módszerei a tanulók megismerésére :</vt:lpstr>
      <vt:lpstr>Kérdőíves módszerek</vt:lpstr>
      <vt:lpstr>A kérdőíveken található kérdéstípusok</vt:lpstr>
      <vt:lpstr>A kérdőívek kitöltésének módszerei</vt:lpstr>
      <vt:lpstr> A pedagógiai munkában is elterjedt a kérdőívek használata </vt:lpstr>
      <vt:lpstr>A kérdőívek kitöltői lehetnek</vt:lpstr>
      <vt:lpstr>A megfigyelés módszere</vt:lpstr>
      <vt:lpstr>PowerPoint-bemutató</vt:lpstr>
      <vt:lpstr>A strukturálatlan megfigyelés jellemzői</vt:lpstr>
      <vt:lpstr>A strukturált megfigyelés jellemzői</vt:lpstr>
      <vt:lpstr>Az interjú módszere</vt:lpstr>
      <vt:lpstr>Az interjú fajtái</vt:lpstr>
      <vt:lpstr>PowerPoint-bemutató</vt:lpstr>
      <vt:lpstr>PowerPoint-bemutató</vt:lpstr>
      <vt:lpstr>MIT KEZDJÜNK AZ INTERJÚVAL</vt:lpstr>
      <vt:lpstr>A dokumentumelemzés módszere</vt:lpstr>
      <vt:lpstr>PowerPoint-bemutató</vt:lpstr>
      <vt:lpstr>Az esettanulmány főbb tartalmi egységei</vt:lpstr>
      <vt:lpstr>Problémafelvetés, célmeghatározás</vt:lpstr>
      <vt:lpstr>A megismeréshez alkalmazott konkrét módszerek leírása</vt:lpstr>
      <vt:lpstr>Személyiséglap</vt:lpstr>
      <vt:lpstr>Vizsgálati eredmények, megállapítások</vt:lpstr>
      <vt:lpstr>Az adatok alapján tervezett pedagógiai beavatkozások leírása</vt:lpstr>
      <vt:lpstr>Más szakértelem/ kompetencia bevonása:</vt:lpstr>
      <vt:lpstr>Az iskolai feladatok</vt:lpstr>
      <vt:lpstr>Egyéni bánásmódot igénylő gyermekek pszichológiája</vt:lpstr>
      <vt:lpstr>Az átlagtól  való eltérés különböző területeken</vt:lpstr>
      <vt:lpstr>Az eltérések területei</vt:lpstr>
      <vt:lpstr>Kiemelt figyelmet igényló gyerekek csoportjai</vt:lpstr>
      <vt:lpstr>Kiemelt figyelmet igénylő gyermek, tanuló</vt:lpstr>
      <vt:lpstr>Sajátos nevelési igényű gyermek</vt:lpstr>
      <vt:lpstr>Beilleszkedési, tanulási, magatartási nehézséggel küzdő gyermek</vt:lpstr>
      <vt:lpstr>Képesség- és teljesítménybeli eltérésekből származó problémák</vt:lpstr>
      <vt:lpstr>Tanulási zavarok, részképesség zavarok</vt:lpstr>
      <vt:lpstr>A tanuláshoz szükséges pszichés funkciók fejlődése 3-6 éves korban</vt:lpstr>
      <vt:lpstr>A tanuláshoz szükséges pszichés funkciók fejlődése 3-6 éves korban</vt:lpstr>
      <vt:lpstr>PowerPoint-bemutató</vt:lpstr>
      <vt:lpstr>A tanulási problémák értelmezése, rendszerezése</vt:lpstr>
      <vt:lpstr>A tanulási nehézség </vt:lpstr>
      <vt:lpstr>Tanulási zavar </vt:lpstr>
      <vt:lpstr>Tanulási akadályozottság </vt:lpstr>
      <vt:lpstr>PowerPoint-bemutató</vt:lpstr>
      <vt:lpstr>Tanulási zavarok előjelei</vt:lpstr>
      <vt:lpstr>Definíció </vt:lpstr>
      <vt:lpstr>Jelek, amiből a pedagógus valószínűsítheti:</vt:lpstr>
      <vt:lpstr>Formái</vt:lpstr>
      <vt:lpstr>Diszlexia</vt:lpstr>
      <vt:lpstr>Diszlexia tünetei</vt:lpstr>
      <vt:lpstr>Diszlexia tünetei</vt:lpstr>
      <vt:lpstr>Gyakori  tévesztések</vt:lpstr>
      <vt:lpstr>Diszgráfia</vt:lpstr>
      <vt:lpstr>Diszkalkúlia </vt:lpstr>
      <vt:lpstr>Diszlexia kezelése</vt:lpstr>
      <vt:lpstr>Alulteljesítő tanulók</vt:lpstr>
      <vt:lpstr>PowerPoint-bemutató</vt:lpstr>
      <vt:lpstr>Alulteljesítésre következtethetünk:</vt:lpstr>
      <vt:lpstr>Okai lehetnek:</vt:lpstr>
      <vt:lpstr>Rimm által azonosított személyiségtényezők</vt:lpstr>
      <vt:lpstr>Megállapítása</vt:lpstr>
      <vt:lpstr>Alulteljesítés megszüntetése</vt:lpstr>
      <vt:lpstr>Lassú tanulók</vt:lpstr>
      <vt:lpstr>PowerPoint-bemutató</vt:lpstr>
      <vt:lpstr>Fejlesztési stratégiák</vt:lpstr>
      <vt:lpstr>PowerPoint-bemutató</vt:lpstr>
      <vt:lpstr>PowerPoint-bemutató</vt:lpstr>
      <vt:lpstr>Korrekciós osztály tanítási módszerei</vt:lpstr>
      <vt:lpstr>Gyógypedagógiai problémák</vt:lpstr>
      <vt:lpstr>Integráció, inklúzió</vt:lpstr>
      <vt:lpstr>Integráció</vt:lpstr>
      <vt:lpstr>Az integrált nevelés-oktatás szintjei</vt:lpstr>
      <vt:lpstr>PowerPoint-bemutató</vt:lpstr>
      <vt:lpstr>Inklúzió</vt:lpstr>
      <vt:lpstr>Területei</vt:lpstr>
      <vt:lpstr>Okai </vt:lpstr>
      <vt:lpstr>Látássérülés - Definíció </vt:lpstr>
      <vt:lpstr>Látássérültek csoportjai</vt:lpstr>
      <vt:lpstr>A látássérülés okai</vt:lpstr>
      <vt:lpstr>Bánásmód</vt:lpstr>
      <vt:lpstr>Hallássérülés - Definíció</vt:lpstr>
      <vt:lpstr>Hallássérülés fokozatai</vt:lpstr>
      <vt:lpstr>Típusai</vt:lpstr>
      <vt:lpstr>Okai</vt:lpstr>
      <vt:lpstr>Tünetei</vt:lpstr>
      <vt:lpstr>Bánásmód</vt:lpstr>
      <vt:lpstr>Beszédfejlődésben akadályozott - Definíció </vt:lpstr>
      <vt:lpstr>A beszéd-rendellenességek csoportosítása</vt:lpstr>
      <vt:lpstr>PowerPoint-bemutató</vt:lpstr>
      <vt:lpstr>PowerPoint-bemutató</vt:lpstr>
      <vt:lpstr>Bánásmód</vt:lpstr>
      <vt:lpstr>Mozgássérülés - Definíció</vt:lpstr>
      <vt:lpstr>Kórformák csoportosítása</vt:lpstr>
      <vt:lpstr>Bánásmód</vt:lpstr>
      <vt:lpstr>Értelmi fogyatékosság - Definíció</vt:lpstr>
      <vt:lpstr>Okai</vt:lpstr>
      <vt:lpstr>Enyhe értelmi fogyatékosság IQ 50-69</vt:lpstr>
      <vt:lpstr>Bánásmód</vt:lpstr>
      <vt:lpstr>Tehetséges tanulók</vt:lpstr>
      <vt:lpstr>PowerPoint-bemutató</vt:lpstr>
      <vt:lpstr>PowerPoint-bemutató</vt:lpstr>
      <vt:lpstr>A tehetséggondozás céljai</vt:lpstr>
      <vt:lpstr>A tehetség fejlesztés stratégiái</vt:lpstr>
      <vt:lpstr>A gyorsítás lényege</vt:lpstr>
      <vt:lpstr>Gyorsítás fajtái</vt:lpstr>
      <vt:lpstr>Gazdagítás fogalma</vt:lpstr>
      <vt:lpstr>A gazdasítás fajtái (Passow)</vt:lpstr>
      <vt:lpstr>Gazdagítás, dúsítás formái</vt:lpstr>
      <vt:lpstr>3. Elkülönítés</vt:lpstr>
      <vt:lpstr>Szociokulturális  eltérésekből származó problémák</vt:lpstr>
      <vt:lpstr>Hátrányos helyzetű gyerekek</vt:lpstr>
      <vt:lpstr>Fogalma</vt:lpstr>
      <vt:lpstr>PowerPoint-bemutató</vt:lpstr>
      <vt:lpstr>Jellemzőjük</vt:lpstr>
      <vt:lpstr>PowerPoint-bemutató</vt:lpstr>
      <vt:lpstr>PowerPoint-bemutató</vt:lpstr>
      <vt:lpstr>Megoldás </vt:lpstr>
      <vt:lpstr>Magatartási és szocializációs problémák</vt:lpstr>
      <vt:lpstr>Nehezen nevelhető tanulók</vt:lpstr>
      <vt:lpstr>Nehezen nevelhető tanulók közös sajátosságai</vt:lpstr>
      <vt:lpstr>Tünetei </vt:lpstr>
      <vt:lpstr>1. Agresszív, támadó magatartás</vt:lpstr>
      <vt:lpstr>2. Regresszív, védekező magatartás</vt:lpstr>
      <vt:lpstr>3. Erkölcsi magatartás zavarai</vt:lpstr>
      <vt:lpstr>PowerPoint-bemutató</vt:lpstr>
      <vt:lpstr>Kialakulás háttértényezői</vt:lpstr>
      <vt:lpstr>PowerPoint-bemutató</vt:lpstr>
      <vt:lpstr>Autizmus</vt:lpstr>
      <vt:lpstr>PowerPoint-bemutató</vt:lpstr>
      <vt:lpstr>Jellemzőik</vt:lpstr>
      <vt:lpstr>Lorna Wing felosztása</vt:lpstr>
      <vt:lpstr>PowerPoint-bemutató</vt:lpstr>
      <vt:lpstr>Tünetek</vt:lpstr>
      <vt:lpstr>PowerPoint-bemutató</vt:lpstr>
      <vt:lpstr>PowerPoint-bemutató</vt:lpstr>
      <vt:lpstr>PowerPoint-bemutató</vt:lpstr>
      <vt:lpstr>Bánásmód</vt:lpstr>
      <vt:lpstr>Kezelése</vt:lpstr>
    </vt:vector>
  </TitlesOfParts>
  <Company>ekf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Egyéni bánásmódot igénylő gyermekek pszichológiája</dc:title>
  <dc:creator>pszicho</dc:creator>
  <cp:lastModifiedBy>Mester Dolli</cp:lastModifiedBy>
  <cp:revision>85</cp:revision>
  <cp:lastPrinted>1601-01-01T00:00:00Z</cp:lastPrinted>
  <dcterms:created xsi:type="dcterms:W3CDTF">2007-08-24T14:31:08Z</dcterms:created>
  <dcterms:modified xsi:type="dcterms:W3CDTF">2017-03-17T14:37:52Z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