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59" r:id="rId9"/>
    <p:sldId id="264" r:id="rId10"/>
    <p:sldId id="269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4CE4-5AEC-417A-88B2-9CF6E738C981}" type="datetimeFigureOut">
              <a:rPr lang="hu-HU" smtClean="0"/>
              <a:t>2020.11.06.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2A7E-3C2E-4CD1-B915-8F4DCD90651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848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4CE4-5AEC-417A-88B2-9CF6E738C981}" type="datetimeFigureOut">
              <a:rPr lang="hu-HU" smtClean="0"/>
              <a:t>2020.11.06.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2A7E-3C2E-4CD1-B915-8F4DCD90651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826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4CE4-5AEC-417A-88B2-9CF6E738C981}" type="datetimeFigureOut">
              <a:rPr lang="hu-HU" smtClean="0"/>
              <a:t>2020.11.06.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2A7E-3C2E-4CD1-B915-8F4DCD90651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6653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4CE4-5AEC-417A-88B2-9CF6E738C981}" type="datetimeFigureOut">
              <a:rPr lang="hu-HU" smtClean="0"/>
              <a:t>2020.11.06.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2A7E-3C2E-4CD1-B915-8F4DCD90651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8864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4CE4-5AEC-417A-88B2-9CF6E738C981}" type="datetimeFigureOut">
              <a:rPr lang="hu-HU" smtClean="0"/>
              <a:t>2020.11.06.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2A7E-3C2E-4CD1-B915-8F4DCD90651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649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4CE4-5AEC-417A-88B2-9CF6E738C981}" type="datetimeFigureOut">
              <a:rPr lang="hu-HU" smtClean="0"/>
              <a:t>2020.11.06.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2A7E-3C2E-4CD1-B915-8F4DCD90651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7526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4CE4-5AEC-417A-88B2-9CF6E738C981}" type="datetimeFigureOut">
              <a:rPr lang="hu-HU" smtClean="0"/>
              <a:t>2020.11.06.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2A7E-3C2E-4CD1-B915-8F4DCD90651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4272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4CE4-5AEC-417A-88B2-9CF6E738C981}" type="datetimeFigureOut">
              <a:rPr lang="hu-HU" smtClean="0"/>
              <a:t>2020.11.06.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2A7E-3C2E-4CD1-B915-8F4DCD90651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3669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4CE4-5AEC-417A-88B2-9CF6E738C981}" type="datetimeFigureOut">
              <a:rPr lang="hu-HU" smtClean="0"/>
              <a:t>2020.11.06.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2A7E-3C2E-4CD1-B915-8F4DCD90651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469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4CE4-5AEC-417A-88B2-9CF6E738C981}" type="datetimeFigureOut">
              <a:rPr lang="hu-HU" smtClean="0"/>
              <a:t>2020.11.06.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2A7E-3C2E-4CD1-B915-8F4DCD90651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5847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94CE4-5AEC-417A-88B2-9CF6E738C981}" type="datetimeFigureOut">
              <a:rPr lang="hu-HU" smtClean="0"/>
              <a:t>2020.11.06.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02A7E-3C2E-4CD1-B915-8F4DCD90651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1307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94CE4-5AEC-417A-88B2-9CF6E738C981}" type="datetimeFigureOut">
              <a:rPr lang="hu-HU" smtClean="0"/>
              <a:t>2020.11.06.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02A7E-3C2E-4CD1-B915-8F4DCD90651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4115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/>
              <a:t>FESTÉKEK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Képzőművészet festékekkel</a:t>
            </a:r>
          </a:p>
          <a:p>
            <a:endParaRPr lang="hu-HU" dirty="0">
              <a:solidFill>
                <a:schemeClr val="tx1"/>
              </a:solidFill>
            </a:endParaRPr>
          </a:p>
          <a:p>
            <a:r>
              <a:rPr lang="hu-HU" dirty="0" smtClean="0">
                <a:solidFill>
                  <a:schemeClr val="tx1"/>
                </a:solidFill>
              </a:rPr>
              <a:t>2020/21 I. félév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32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hu-HU" sz="3200" dirty="0">
                <a:solidFill>
                  <a:prstClr val="black"/>
                </a:solidFill>
              </a:rPr>
              <a:t>Műtermek kialakítása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12568"/>
          </a:xfrm>
        </p:spPr>
        <p:txBody>
          <a:bodyPr>
            <a:normAutofit lnSpcReduction="10000"/>
          </a:bodyPr>
          <a:lstStyle/>
          <a:p>
            <a:r>
              <a:rPr lang="hu-HU" sz="2800" dirty="0" smtClean="0"/>
              <a:t>kis átalakítással </a:t>
            </a:r>
            <a:r>
              <a:rPr lang="hu-HU" sz="2800" dirty="0"/>
              <a:t>az otthoni garázs, vagy épp a fészer nagyon hangulatos festőműteremmé </a:t>
            </a:r>
            <a:r>
              <a:rPr lang="hu-HU" sz="2800" dirty="0" smtClean="0"/>
              <a:t>alakítható</a:t>
            </a:r>
            <a:endParaRPr lang="hu-HU" sz="2400" dirty="0" smtClean="0"/>
          </a:p>
          <a:p>
            <a:r>
              <a:rPr lang="hu-HU" sz="2800" dirty="0" smtClean="0"/>
              <a:t>optimális, ha a </a:t>
            </a:r>
            <a:r>
              <a:rPr lang="hu-HU" sz="2800" dirty="0"/>
              <a:t>természetet a lehető legközelebb engedik a </a:t>
            </a:r>
            <a:r>
              <a:rPr lang="hu-HU" sz="2800" dirty="0" smtClean="0"/>
              <a:t>műhelyhez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dirty="0"/>
              <a:t>l</a:t>
            </a:r>
            <a:r>
              <a:rPr lang="hu-HU" sz="2800" dirty="0" smtClean="0"/>
              <a:t>egyen világos és elegáns, átalakítható egy teljes lakás is</a:t>
            </a:r>
          </a:p>
          <a:p>
            <a:r>
              <a:rPr lang="hu-HU" sz="2800" dirty="0"/>
              <a:t>festőműhely </a:t>
            </a:r>
            <a:r>
              <a:rPr lang="hu-HU" sz="2800" dirty="0" err="1"/>
              <a:t>kiállítóteremmel</a:t>
            </a:r>
            <a:r>
              <a:rPr lang="hu-HU" sz="2800" dirty="0"/>
              <a:t> egybekötve – szép, tágas, </a:t>
            </a:r>
            <a:r>
              <a:rPr lang="hu-HU" sz="2800" dirty="0" smtClean="0"/>
              <a:t>világos</a:t>
            </a:r>
          </a:p>
          <a:p>
            <a:pPr marL="0" indent="0">
              <a:buNone/>
            </a:pPr>
            <a:endParaRPr lang="hu-HU" sz="2600" dirty="0" smtClean="0"/>
          </a:p>
          <a:p>
            <a:r>
              <a:rPr lang="hu-HU" sz="2800" dirty="0"/>
              <a:t>galériás lakások tökéletesek egy kis műhely kialakítására</a:t>
            </a:r>
          </a:p>
        </p:txBody>
      </p:sp>
    </p:spTree>
    <p:extLst>
      <p:ext uri="{BB962C8B-B14F-4D97-AF65-F5344CB8AC3E}">
        <p14:creationId xmlns:p14="http://schemas.microsoft.com/office/powerpoint/2010/main" val="222401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 smtClean="0">
                <a:solidFill>
                  <a:prstClr val="black"/>
                </a:solidFill>
              </a:rPr>
              <a:t>Festékek veszélyességi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maró anyag, lobbanáspontja 60 </a:t>
            </a:r>
            <a:r>
              <a:rPr lang="hu-HU" sz="2800" baseline="30000" dirty="0" err="1" smtClean="0"/>
              <a:t>o</a:t>
            </a:r>
            <a:r>
              <a:rPr lang="hu-HU" sz="2800" dirty="0" err="1" smtClean="0"/>
              <a:t>C</a:t>
            </a:r>
            <a:r>
              <a:rPr lang="hu-HU" sz="2800" dirty="0" smtClean="0"/>
              <a:t> fok feletti, vannak nem éghető festékek is;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dirty="0" smtClean="0"/>
              <a:t>bőr</a:t>
            </a:r>
            <a:r>
              <a:rPr lang="hu-HU" sz="2800" dirty="0"/>
              <a:t>, szem és légutak sérülését </a:t>
            </a:r>
            <a:r>
              <a:rPr lang="hu-HU" sz="2800" dirty="0" smtClean="0"/>
              <a:t>okozhatja;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dirty="0"/>
              <a:t>m</a:t>
            </a:r>
            <a:r>
              <a:rPr lang="hu-HU" sz="2800" dirty="0" smtClean="0"/>
              <a:t>aró </a:t>
            </a:r>
            <a:r>
              <a:rPr lang="hu-HU" sz="2800" dirty="0"/>
              <a:t>és irritáló gőzöket bocsát ki, égése esetén </a:t>
            </a:r>
            <a:r>
              <a:rPr lang="hu-HU" sz="2800" dirty="0" smtClean="0"/>
              <a:t>is;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dirty="0"/>
              <a:t>e</a:t>
            </a:r>
            <a:r>
              <a:rPr lang="hu-HU" sz="2800" dirty="0" smtClean="0"/>
              <a:t>dény </a:t>
            </a:r>
            <a:r>
              <a:rPr lang="hu-HU" sz="2800" dirty="0"/>
              <a:t>melegedése nyomásnövekedést okoz, a felhasadás és az azt követő robbanás </a:t>
            </a:r>
            <a:r>
              <a:rPr lang="hu-HU" sz="2800" dirty="0" smtClean="0"/>
              <a:t>kockázatával;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144877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>
                <a:solidFill>
                  <a:prstClr val="black"/>
                </a:solidFill>
              </a:rPr>
              <a:t>Festékek veszélyességi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fémeket megtámadhatja és hidrogén gáz keletkezhet, amely a levegővel robbanóképes keveréket </a:t>
            </a:r>
            <a:r>
              <a:rPr lang="hu-HU" sz="2800" dirty="0" smtClean="0"/>
              <a:t>alkothat;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dirty="0"/>
              <a:t>gőz nehezebb mint a levegő és nem biztos hogy </a:t>
            </a:r>
            <a:r>
              <a:rPr lang="hu-HU" sz="2800" dirty="0" smtClean="0"/>
              <a:t>látható,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dirty="0" smtClean="0"/>
              <a:t>talaj </a:t>
            </a:r>
            <a:r>
              <a:rPr lang="hu-HU" sz="2800" dirty="0"/>
              <a:t>mentén terjed és a csatornákba és alagsori helyiségekbe </a:t>
            </a:r>
            <a:r>
              <a:rPr lang="hu-HU" sz="2800" dirty="0" smtClean="0"/>
              <a:t>bekerülhet;</a:t>
            </a:r>
          </a:p>
          <a:p>
            <a:pPr marL="0" indent="0">
              <a:buNone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42468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hu-HU" sz="3200" dirty="0" smtClean="0"/>
              <a:t>Elsősegélynyújtás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184576"/>
          </a:xfrm>
        </p:spPr>
        <p:txBody>
          <a:bodyPr>
            <a:normAutofit lnSpcReduction="10000"/>
          </a:bodyPr>
          <a:lstStyle/>
          <a:p>
            <a:r>
              <a:rPr lang="hu-HU" sz="2800" dirty="0" smtClean="0"/>
              <a:t>szembe </a:t>
            </a:r>
            <a:r>
              <a:rPr lang="hu-HU" sz="2800" dirty="0"/>
              <a:t>került, mossuk ki vízzel legalább 15 percen keresztül, majd haladéktalanul forduljunk </a:t>
            </a:r>
            <a:r>
              <a:rPr lang="hu-HU" sz="2800" dirty="0" smtClean="0"/>
              <a:t>orvoshoz;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dirty="0" smtClean="0"/>
              <a:t>távolítsuk </a:t>
            </a:r>
            <a:r>
              <a:rPr lang="hu-HU" sz="2800" dirty="0"/>
              <a:t>el a szennyezett ruházatot és bő vízzel mossuk le az érintett </a:t>
            </a:r>
            <a:r>
              <a:rPr lang="hu-HU" sz="2800" dirty="0" smtClean="0"/>
              <a:t>bőrfelületet;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dirty="0"/>
              <a:t>h</a:t>
            </a:r>
            <a:r>
              <a:rPr lang="hu-HU" sz="2800" dirty="0" smtClean="0"/>
              <a:t>aladéktalanul </a:t>
            </a:r>
            <a:r>
              <a:rPr lang="hu-HU" sz="2800" dirty="0"/>
              <a:t>orvosi megfigyelés alá kell helyezni azokat a személyeket, akik kapcsolatba kerültek az anyaggal, vagy gőzét </a:t>
            </a:r>
            <a:r>
              <a:rPr lang="hu-HU" sz="2800" dirty="0" smtClean="0"/>
              <a:t>belélegezték;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dirty="0"/>
              <a:t>k</a:t>
            </a:r>
            <a:r>
              <a:rPr lang="hu-HU" sz="2800" dirty="0" smtClean="0"/>
              <a:t>erülendő </a:t>
            </a:r>
            <a:r>
              <a:rPr lang="hu-HU" sz="2800" dirty="0"/>
              <a:t>a szájból szájba történő </a:t>
            </a:r>
            <a:r>
              <a:rPr lang="hu-HU" sz="2800" dirty="0" smtClean="0"/>
              <a:t>lélegeztetés, használjunk sűrített levegős vagy oxigénes készüléket;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40375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2114"/>
          </a:xfrm>
        </p:spPr>
        <p:txBody>
          <a:bodyPr/>
          <a:lstStyle/>
          <a:p>
            <a:r>
              <a:rPr lang="hu-HU" sz="3200" dirty="0" smtClean="0">
                <a:solidFill>
                  <a:prstClr val="black"/>
                </a:solidFill>
              </a:rPr>
              <a:t>Tűz oltása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84576"/>
          </a:xfrm>
        </p:spPr>
        <p:txBody>
          <a:bodyPr>
            <a:normAutofit lnSpcReduction="10000"/>
          </a:bodyPr>
          <a:lstStyle/>
          <a:p>
            <a:r>
              <a:rPr lang="hu-HU" sz="2800" dirty="0" smtClean="0"/>
              <a:t>Festékes edényt </a:t>
            </a:r>
            <a:r>
              <a:rPr lang="hu-HU" sz="2800" dirty="0"/>
              <a:t>folyamatosan hűtsük </a:t>
            </a:r>
            <a:r>
              <a:rPr lang="hu-HU" sz="2800" dirty="0" smtClean="0"/>
              <a:t>vízzel</a:t>
            </a:r>
          </a:p>
          <a:p>
            <a:pPr marL="0" indent="0">
              <a:buNone/>
            </a:pPr>
            <a:endParaRPr lang="hu-HU" sz="2400" dirty="0"/>
          </a:p>
          <a:p>
            <a:r>
              <a:rPr lang="hu-HU" sz="2800" dirty="0"/>
              <a:t>o</a:t>
            </a:r>
            <a:r>
              <a:rPr lang="hu-HU" sz="2800" dirty="0" smtClean="0"/>
              <a:t>ltsuk </a:t>
            </a:r>
            <a:r>
              <a:rPr lang="hu-HU" sz="2800" dirty="0"/>
              <a:t>a tüzet vízköddel (szórt sugárral</a:t>
            </a:r>
            <a:r>
              <a:rPr lang="hu-HU" sz="2800" dirty="0" smtClean="0"/>
              <a:t>)</a:t>
            </a:r>
          </a:p>
          <a:p>
            <a:pPr marL="0" indent="0">
              <a:buNone/>
            </a:pPr>
            <a:endParaRPr lang="hu-HU" sz="2800" dirty="0"/>
          </a:p>
          <a:p>
            <a:r>
              <a:rPr lang="hu-HU" sz="2800" dirty="0"/>
              <a:t>n</a:t>
            </a:r>
            <a:r>
              <a:rPr lang="hu-HU" sz="2800" dirty="0" smtClean="0"/>
              <a:t>e </a:t>
            </a:r>
            <a:r>
              <a:rPr lang="hu-HU" sz="2800" dirty="0"/>
              <a:t>használjunk kötött vízsugarat a </a:t>
            </a:r>
            <a:r>
              <a:rPr lang="hu-HU" sz="2800" dirty="0" smtClean="0"/>
              <a:t>tűzoltáshoz</a:t>
            </a:r>
          </a:p>
          <a:p>
            <a:pPr marL="0" indent="0">
              <a:buNone/>
            </a:pPr>
            <a:endParaRPr lang="hu-HU" sz="2800" dirty="0"/>
          </a:p>
          <a:p>
            <a:r>
              <a:rPr lang="hu-HU" sz="2800" dirty="0"/>
              <a:t>a</a:t>
            </a:r>
            <a:r>
              <a:rPr lang="hu-HU" sz="2800" dirty="0" smtClean="0"/>
              <a:t>mennyiben </a:t>
            </a:r>
            <a:r>
              <a:rPr lang="hu-HU" sz="2800" dirty="0"/>
              <a:t>lehetséges, használjunk szórt vízsugarat a tűz füstjének </a:t>
            </a:r>
            <a:r>
              <a:rPr lang="hu-HU" sz="2800" dirty="0" smtClean="0"/>
              <a:t>lecsapatásához</a:t>
            </a:r>
          </a:p>
          <a:p>
            <a:pPr marL="0" indent="0">
              <a:buNone/>
            </a:pPr>
            <a:endParaRPr lang="hu-HU" sz="2800" dirty="0"/>
          </a:p>
          <a:p>
            <a:r>
              <a:rPr lang="hu-HU" sz="2800" dirty="0"/>
              <a:t>k</a:t>
            </a:r>
            <a:r>
              <a:rPr lang="hu-HU" sz="2800" dirty="0" smtClean="0"/>
              <a:t>erüljük </a:t>
            </a:r>
            <a:r>
              <a:rPr lang="hu-HU" sz="2800" dirty="0"/>
              <a:t>az oltóeszközök szükségtelen vízfelhasználását, amelyek szennyezést </a:t>
            </a:r>
            <a:r>
              <a:rPr lang="hu-HU" sz="2800" dirty="0" smtClean="0"/>
              <a:t>okozhatnak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83631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Festék fogalma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építőiparban</a:t>
            </a:r>
            <a:r>
              <a:rPr lang="hu-HU" sz="2800" dirty="0"/>
              <a:t>, a gépjárműgyártásban, az ipar számos területén alkalmazzák az anyagok színének, esztétikai jellemzőinek </a:t>
            </a:r>
            <a:r>
              <a:rPr lang="hu-HU" sz="2800" dirty="0" smtClean="0"/>
              <a:t>megváltoztatására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dirty="0" smtClean="0"/>
              <a:t>képzőművészetben a gondolatok, érzelmek kifejezésére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dirty="0"/>
              <a:t>legelterjedtebb felviteli módjai a festendő felületre: mázolás, szórás, bemártás</a:t>
            </a:r>
          </a:p>
        </p:txBody>
      </p:sp>
    </p:spTree>
    <p:extLst>
      <p:ext uri="{BB962C8B-B14F-4D97-AF65-F5344CB8AC3E}">
        <p14:creationId xmlns:p14="http://schemas.microsoft.com/office/powerpoint/2010/main" val="128339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Festék jellemzői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b="1" dirty="0"/>
              <a:t>viszkozitás</a:t>
            </a:r>
            <a:r>
              <a:rPr lang="hu-HU" sz="2800" dirty="0"/>
              <a:t> (a nyúlósság</a:t>
            </a:r>
            <a:r>
              <a:rPr lang="hu-HU" sz="2800" dirty="0" smtClean="0"/>
              <a:t>): </a:t>
            </a:r>
            <a:r>
              <a:rPr lang="hu-HU" sz="2800" dirty="0"/>
              <a:t>utal a festék besűrűsödési </a:t>
            </a:r>
            <a:r>
              <a:rPr lang="hu-HU" sz="2800" dirty="0" smtClean="0"/>
              <a:t>hajlamára, csökkenthető </a:t>
            </a:r>
            <a:r>
              <a:rPr lang="hu-HU" sz="2800" dirty="0"/>
              <a:t>hígító </a:t>
            </a:r>
            <a:r>
              <a:rPr lang="hu-HU" sz="2800" dirty="0" smtClean="0"/>
              <a:t>hozzákeverésével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b="1" dirty="0" smtClean="0"/>
              <a:t>kiadósság</a:t>
            </a:r>
            <a:r>
              <a:rPr lang="hu-HU" sz="2800" dirty="0" smtClean="0"/>
              <a:t>ot az a terület jellemzi, amelyet a megadott mennyiségű festékkel befestünk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b="1" dirty="0"/>
              <a:t>f</a:t>
            </a:r>
            <a:r>
              <a:rPr lang="hu-HU" sz="2800" b="1" dirty="0" smtClean="0"/>
              <a:t>edőképesség</a:t>
            </a:r>
            <a:r>
              <a:rPr lang="hu-HU" sz="2800" dirty="0" smtClean="0"/>
              <a:t>: meghatározzák azt a legvékonyabb rétegvastagságot, amely a fekete-fehér lemezt éppen elfedi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406179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Festék jellemzői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800" b="1" dirty="0" smtClean="0"/>
              <a:t>száradás</a:t>
            </a:r>
            <a:r>
              <a:rPr lang="hu-HU" sz="2800" dirty="0" smtClean="0"/>
              <a:t>: </a:t>
            </a:r>
            <a:r>
              <a:rPr lang="hu-HU" sz="2800" dirty="0"/>
              <a:t>a bevont felület környezetének hőmérséklete és nedvességtartalma a száradási idő alatt lehetőleg azonos </a:t>
            </a:r>
            <a:r>
              <a:rPr lang="hu-HU" sz="2800" dirty="0" smtClean="0"/>
              <a:t>legyen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b="1" dirty="0" smtClean="0"/>
              <a:t>vastagság</a:t>
            </a:r>
            <a:r>
              <a:rPr lang="hu-HU" sz="2800" dirty="0" smtClean="0"/>
              <a:t>: mérőműszerrel, 0,2-0,3 mm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b="1" dirty="0" smtClean="0"/>
              <a:t>rugalmasság</a:t>
            </a:r>
            <a:r>
              <a:rPr lang="hu-HU" sz="2800" dirty="0" smtClean="0"/>
              <a:t>: </a:t>
            </a:r>
            <a:r>
              <a:rPr lang="hu-HU" sz="2800" dirty="0"/>
              <a:t>festékkel bevont 0,3 mm vastag bádoglemezt tüske körül hajlítják </a:t>
            </a:r>
            <a:r>
              <a:rPr lang="hu-HU" sz="2800" dirty="0" smtClean="0"/>
              <a:t>meg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b="1" dirty="0" smtClean="0"/>
              <a:t>keménység</a:t>
            </a:r>
            <a:r>
              <a:rPr lang="hu-HU" sz="2800" dirty="0" smtClean="0"/>
              <a:t>: benyomódás és karcolhatóság</a:t>
            </a:r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322784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>
                <a:solidFill>
                  <a:prstClr val="black"/>
                </a:solidFill>
              </a:rPr>
              <a:t>Festék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556792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hu-HU" sz="2800" b="1" dirty="0" smtClean="0"/>
              <a:t>kopási ellenállás</a:t>
            </a:r>
            <a:r>
              <a:rPr lang="hu-HU" sz="2800" dirty="0" smtClean="0"/>
              <a:t>: rétegre ráejtett szabvány-golyókkal mérik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b="1" dirty="0" smtClean="0"/>
              <a:t>fénye</a:t>
            </a:r>
            <a:r>
              <a:rPr lang="hu-HU" sz="2800" dirty="0" smtClean="0"/>
              <a:t>: magas fényű, selyem fényű, tompa fényű és fénytelen fokozatok</a:t>
            </a:r>
          </a:p>
          <a:p>
            <a:pPr marL="0" indent="0">
              <a:buNone/>
            </a:pPr>
            <a:endParaRPr lang="hu-HU" sz="2400" dirty="0"/>
          </a:p>
          <a:p>
            <a:r>
              <a:rPr lang="hu-HU" sz="2800" b="1" dirty="0"/>
              <a:t>felületi </a:t>
            </a:r>
            <a:r>
              <a:rPr lang="hu-HU" sz="2800" b="1" dirty="0" smtClean="0"/>
              <a:t>leválás</a:t>
            </a:r>
            <a:r>
              <a:rPr lang="hu-HU" sz="2800" dirty="0" smtClean="0"/>
              <a:t>:</a:t>
            </a:r>
            <a:r>
              <a:rPr lang="hu-HU" sz="2800" b="1" dirty="0" smtClean="0"/>
              <a:t> </a:t>
            </a:r>
            <a:r>
              <a:rPr lang="hu-HU" sz="2800" dirty="0" smtClean="0"/>
              <a:t>ha </a:t>
            </a:r>
            <a:r>
              <a:rPr lang="hu-HU" sz="2800" dirty="0"/>
              <a:t>a festék részecskéi a kézre </a:t>
            </a:r>
            <a:r>
              <a:rPr lang="hu-HU" sz="2800" dirty="0" smtClean="0"/>
              <a:t>tapadnak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b="1" dirty="0" smtClean="0"/>
              <a:t>időállóság:</a:t>
            </a:r>
            <a:r>
              <a:rPr lang="hu-HU" sz="2800" dirty="0" smtClean="0"/>
              <a:t> </a:t>
            </a:r>
            <a:r>
              <a:rPr lang="hu-HU" sz="2800" dirty="0"/>
              <a:t>víz, a levegő, a napfény, a meleg és a hideg hatásai</a:t>
            </a:r>
          </a:p>
        </p:txBody>
      </p:sp>
    </p:spTree>
    <p:extLst>
      <p:ext uri="{BB962C8B-B14F-4D97-AF65-F5344CB8AC3E}">
        <p14:creationId xmlns:p14="http://schemas.microsoft.com/office/powerpoint/2010/main" val="97922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gészség és biztonság: Veszélyszimbólumok - SAMANC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" y="0"/>
            <a:ext cx="3240360" cy="324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7. tétel LAB 1/5 7. Ismertesse a laboratóriumban használatos veszélyes  anyagok biztonságos használa- tát! – Veszély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887" y="24714"/>
            <a:ext cx="3240360" cy="328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ím 1"/>
          <p:cNvSpPr txBox="1">
            <a:spLocks/>
          </p:cNvSpPr>
          <p:nvPr/>
        </p:nvSpPr>
        <p:spPr>
          <a:xfrm>
            <a:off x="476273" y="422108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dirty="0" smtClean="0">
                <a:solidFill>
                  <a:prstClr val="black"/>
                </a:solidFill>
              </a:rPr>
              <a:t>Festékek a hulladék katalógusban</a:t>
            </a:r>
          </a:p>
          <a:p>
            <a:r>
              <a:rPr lang="hu-HU" sz="2800" dirty="0" smtClean="0">
                <a:solidFill>
                  <a:prstClr val="black"/>
                </a:solidFill>
              </a:rPr>
              <a:t>EWC 08 01 11 – 08 01 20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968887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szélyességi piktogramok, veszélyjelek | Sulinet Hírmagaz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-1142"/>
            <a:ext cx="8064896" cy="6842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984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>
                <a:solidFill>
                  <a:prstClr val="black"/>
                </a:solidFill>
              </a:rPr>
              <a:t>Festék </a:t>
            </a:r>
            <a:r>
              <a:rPr lang="hu-HU" sz="3600" dirty="0" smtClean="0">
                <a:solidFill>
                  <a:prstClr val="black"/>
                </a:solidFill>
              </a:rPr>
              <a:t>veszélyességi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hu-HU" sz="2800" dirty="0" smtClean="0"/>
              <a:t>Tűzveszélyes </a:t>
            </a:r>
            <a:r>
              <a:rPr lang="hu-HU" sz="2800" dirty="0"/>
              <a:t>folyadék és </a:t>
            </a:r>
            <a:r>
              <a:rPr lang="hu-HU" sz="2800" dirty="0" smtClean="0"/>
              <a:t>gőz</a:t>
            </a:r>
          </a:p>
          <a:p>
            <a:pPr marL="0" indent="0">
              <a:buNone/>
            </a:pPr>
            <a:endParaRPr lang="hu-HU" sz="2000" dirty="0"/>
          </a:p>
          <a:p>
            <a:r>
              <a:rPr lang="hu-HU" sz="2800" dirty="0" smtClean="0"/>
              <a:t>Belélegezve és bőrrel érintkezve ártalmas </a:t>
            </a:r>
            <a:endParaRPr lang="hu-HU" sz="2800" dirty="0"/>
          </a:p>
          <a:p>
            <a:r>
              <a:rPr lang="pt-BR" sz="2800" dirty="0" smtClean="0"/>
              <a:t>Bőrrel </a:t>
            </a:r>
            <a:r>
              <a:rPr lang="pt-BR" sz="2800" dirty="0"/>
              <a:t>érintkezve </a:t>
            </a:r>
            <a:r>
              <a:rPr lang="pt-BR" sz="2800" dirty="0" smtClean="0"/>
              <a:t>ártalmas</a:t>
            </a:r>
            <a:endParaRPr lang="hu-HU" sz="2800" dirty="0" smtClean="0"/>
          </a:p>
          <a:p>
            <a:pPr marL="0" indent="0">
              <a:buNone/>
            </a:pPr>
            <a:endParaRPr lang="pt-BR" sz="1800" dirty="0"/>
          </a:p>
          <a:p>
            <a:r>
              <a:rPr lang="hu-HU" sz="2800" dirty="0" smtClean="0"/>
              <a:t>Ismétlődő </a:t>
            </a:r>
            <a:r>
              <a:rPr lang="hu-HU" sz="2800" dirty="0"/>
              <a:t>vagy hosszabb expozíció esetén károsíthatja a </a:t>
            </a:r>
            <a:r>
              <a:rPr lang="hu-HU" sz="2800" dirty="0" smtClean="0"/>
              <a:t>szerveket</a:t>
            </a:r>
          </a:p>
          <a:p>
            <a:pPr marL="0" indent="0">
              <a:buNone/>
            </a:pPr>
            <a:endParaRPr lang="hu-HU" sz="1600" dirty="0"/>
          </a:p>
          <a:p>
            <a:r>
              <a:rPr lang="hu-HU" sz="2800" dirty="0" smtClean="0"/>
              <a:t>Légúti </a:t>
            </a:r>
            <a:r>
              <a:rPr lang="hu-HU" sz="2800" dirty="0"/>
              <a:t>irritációt </a:t>
            </a:r>
            <a:r>
              <a:rPr lang="hu-HU" sz="2800" dirty="0" smtClean="0"/>
              <a:t>okozhat </a:t>
            </a:r>
            <a:endParaRPr lang="hu-HU" sz="2800" dirty="0"/>
          </a:p>
          <a:p>
            <a:r>
              <a:rPr lang="hu-HU" sz="2800" dirty="0" smtClean="0"/>
              <a:t>Bőrirritáló hatású., allergiás </a:t>
            </a:r>
            <a:r>
              <a:rPr lang="hu-HU" sz="2800" dirty="0"/>
              <a:t>bőrreakciót válthat </a:t>
            </a:r>
            <a:r>
              <a:rPr lang="hu-HU" sz="2800" dirty="0" smtClean="0"/>
              <a:t>ki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825444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600" dirty="0" smtClean="0">
                <a:solidFill>
                  <a:prstClr val="black"/>
                </a:solidFill>
              </a:rPr>
              <a:t>Mit tegyünk a felesleges festékekkel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Kreatív zónahatárok</a:t>
            </a:r>
          </a:p>
          <a:p>
            <a:r>
              <a:rPr lang="hu-HU" sz="2800" dirty="0"/>
              <a:t>Tedd egyedivé </a:t>
            </a:r>
            <a:r>
              <a:rPr lang="hu-HU" sz="2800" dirty="0" smtClean="0"/>
              <a:t>kiegészítőidet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800" dirty="0" smtClean="0"/>
              <a:t>Lenyűgöző </a:t>
            </a:r>
            <a:r>
              <a:rPr lang="hu-HU" sz="2800" dirty="0"/>
              <a:t>fali díszek</a:t>
            </a:r>
          </a:p>
          <a:p>
            <a:r>
              <a:rPr lang="hu-HU" sz="2800" dirty="0"/>
              <a:t>Fess </a:t>
            </a:r>
            <a:r>
              <a:rPr lang="hu-HU" sz="2800" dirty="0" smtClean="0"/>
              <a:t>mintákat</a:t>
            </a:r>
          </a:p>
          <a:p>
            <a:pPr marL="0" indent="0">
              <a:buNone/>
            </a:pPr>
            <a:endParaRPr lang="hu-HU" sz="2400" dirty="0"/>
          </a:p>
          <a:p>
            <a:r>
              <a:rPr lang="hu-HU" sz="2800" dirty="0"/>
              <a:t>Frissítsd fel bútoraid</a:t>
            </a:r>
          </a:p>
          <a:p>
            <a:r>
              <a:rPr lang="nn-NO" sz="2800" dirty="0"/>
              <a:t>Emeld ki a belső felületeket</a:t>
            </a:r>
          </a:p>
          <a:p>
            <a:r>
              <a:rPr lang="hu-HU" sz="2800" dirty="0"/>
              <a:t>Támogasd </a:t>
            </a:r>
            <a:r>
              <a:rPr lang="hu-HU" sz="2800" dirty="0" smtClean="0"/>
              <a:t>közösséged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331127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8794</TotalTime>
  <Words>493</Words>
  <Application>Microsoft Office PowerPoint</Application>
  <PresentationFormat>Diavetítés a képernyőre (4:3 oldalarány)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FESTÉKEK</vt:lpstr>
      <vt:lpstr>Festék fogalma</vt:lpstr>
      <vt:lpstr>Festék jellemzői</vt:lpstr>
      <vt:lpstr>Festék jellemzői</vt:lpstr>
      <vt:lpstr>Festék jellemzői</vt:lpstr>
      <vt:lpstr>PowerPoint bemutató</vt:lpstr>
      <vt:lpstr>PowerPoint bemutató</vt:lpstr>
      <vt:lpstr>Festék veszélyességi jellemzői</vt:lpstr>
      <vt:lpstr>Mit tegyünk a felesleges festékekkel</vt:lpstr>
      <vt:lpstr>Műtermek kialakítása</vt:lpstr>
      <vt:lpstr>Festékek veszélyességi jellemzői</vt:lpstr>
      <vt:lpstr>Festékek veszélyességi jellemzői</vt:lpstr>
      <vt:lpstr>Elsősegélynyújtás</vt:lpstr>
      <vt:lpstr>Tűz oltása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FESTÉKEK</dc:title>
  <dc:creator>EKF</dc:creator>
  <cp:lastModifiedBy>EKF</cp:lastModifiedBy>
  <cp:revision>33</cp:revision>
  <dcterms:created xsi:type="dcterms:W3CDTF">2020-10-28T22:11:55Z</dcterms:created>
  <dcterms:modified xsi:type="dcterms:W3CDTF">2020-11-06T12:51:05Z</dcterms:modified>
</cp:coreProperties>
</file>